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5"/>
  </p:notesMasterIdLst>
  <p:handoutMasterIdLst>
    <p:handoutMasterId r:id="rId16"/>
  </p:handoutMasterIdLst>
  <p:sldIdLst>
    <p:sldId id="256" r:id="rId2"/>
    <p:sldId id="281" r:id="rId3"/>
    <p:sldId id="291" r:id="rId4"/>
    <p:sldId id="269" r:id="rId5"/>
    <p:sldId id="285" r:id="rId6"/>
    <p:sldId id="283" r:id="rId7"/>
    <p:sldId id="288" r:id="rId8"/>
    <p:sldId id="289" r:id="rId9"/>
    <p:sldId id="290" r:id="rId10"/>
    <p:sldId id="294" r:id="rId11"/>
    <p:sldId id="292" r:id="rId12"/>
    <p:sldId id="293" r:id="rId13"/>
    <p:sldId id="287" r:id="rId14"/>
  </p:sldIdLst>
  <p:sldSz cx="9753600" cy="7315200"/>
  <p:notesSz cx="7315200" cy="9601200"/>
  <p:defaultTex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304" userDrawn="1">
          <p15:clr>
            <a:srgbClr val="A4A3A4"/>
          </p15:clr>
        </p15:guide>
        <p15:guide id="2" pos="3072" userDrawn="1">
          <p15:clr>
            <a:srgbClr val="A4A3A4"/>
          </p15:clr>
        </p15:guide>
      </p15:sldGuideLst>
    </p:ext>
    <p:ext uri="{2D200454-40CA-4A62-9FC3-DE9A4176ACB9}">
      <p15:notesGuideLst xmlns:p15="http://schemas.microsoft.com/office/powerpoint/2012/main">
        <p15:guide id="1" orient="horz" pos="2980" userDrawn="1">
          <p15:clr>
            <a:srgbClr val="A4A3A4"/>
          </p15:clr>
        </p15:guide>
        <p15:guide id="2" pos="2279"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4831" autoAdjust="0"/>
    <p:restoredTop sz="94127" autoAdjust="0"/>
  </p:normalViewPr>
  <p:slideViewPr>
    <p:cSldViewPr>
      <p:cViewPr varScale="1">
        <p:scale>
          <a:sx n="79" d="100"/>
          <a:sy n="79" d="100"/>
        </p:scale>
        <p:origin x="1954" y="62"/>
      </p:cViewPr>
      <p:guideLst>
        <p:guide orient="horz" pos="2304"/>
        <p:guide pos="3072"/>
      </p:guideLst>
    </p:cSldViewPr>
  </p:slideViewPr>
  <p:outlineViewPr>
    <p:cViewPr varScale="1">
      <p:scale>
        <a:sx n="170" d="200"/>
        <a:sy n="170" d="200"/>
      </p:scale>
      <p:origin x="0" y="-5499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9" d="100"/>
          <a:sy n="59" d="100"/>
        </p:scale>
        <p:origin x="-1752" y="-72"/>
      </p:cViewPr>
      <p:guideLst>
        <p:guide orient="horz" pos="2980"/>
        <p:guide pos="227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55" cy="479567"/>
          </a:xfrm>
          <a:prstGeom prst="rect">
            <a:avLst/>
          </a:prstGeom>
        </p:spPr>
        <p:txBody>
          <a:bodyPr vert="horz" lIns="95390" tIns="47695" rIns="95390" bIns="47695" rtlCol="0"/>
          <a:lstStyle>
            <a:lvl1pPr algn="l">
              <a:defRPr sz="1300"/>
            </a:lvl1pPr>
          </a:lstStyle>
          <a:p>
            <a:endParaRPr lang="en-US" dirty="0"/>
          </a:p>
        </p:txBody>
      </p:sp>
      <p:sp>
        <p:nvSpPr>
          <p:cNvPr id="3" name="Date Placeholder 2"/>
          <p:cNvSpPr>
            <a:spLocks noGrp="1"/>
          </p:cNvSpPr>
          <p:nvPr>
            <p:ph type="dt" sz="quarter" idx="1"/>
          </p:nvPr>
        </p:nvSpPr>
        <p:spPr>
          <a:xfrm>
            <a:off x="4143271" y="0"/>
            <a:ext cx="3170255" cy="479567"/>
          </a:xfrm>
          <a:prstGeom prst="rect">
            <a:avLst/>
          </a:prstGeom>
        </p:spPr>
        <p:txBody>
          <a:bodyPr vert="horz" lIns="95390" tIns="47695" rIns="95390" bIns="47695" rtlCol="0"/>
          <a:lstStyle>
            <a:lvl1pPr algn="r">
              <a:defRPr sz="1300"/>
            </a:lvl1pPr>
          </a:lstStyle>
          <a:p>
            <a:fld id="{B87CCAAF-252C-4847-8D16-EDD6B40E4912}" type="datetimeFigureOut">
              <a:rPr lang="en-US" smtClean="0"/>
              <a:pPr/>
              <a:t>5/13/2019</a:t>
            </a:fld>
            <a:endParaRPr lang="en-US" dirty="0"/>
          </a:p>
        </p:txBody>
      </p:sp>
      <p:sp>
        <p:nvSpPr>
          <p:cNvPr id="4" name="Footer Placeholder 3"/>
          <p:cNvSpPr>
            <a:spLocks noGrp="1"/>
          </p:cNvSpPr>
          <p:nvPr>
            <p:ph type="ftr" sz="quarter" idx="2"/>
          </p:nvPr>
        </p:nvSpPr>
        <p:spPr>
          <a:xfrm>
            <a:off x="0" y="9119991"/>
            <a:ext cx="3170255" cy="479567"/>
          </a:xfrm>
          <a:prstGeom prst="rect">
            <a:avLst/>
          </a:prstGeom>
        </p:spPr>
        <p:txBody>
          <a:bodyPr vert="horz" lIns="95390" tIns="47695" rIns="95390" bIns="47695" rtlCol="0" anchor="b"/>
          <a:lstStyle>
            <a:lvl1pPr algn="l">
              <a:defRPr sz="1300"/>
            </a:lvl1pPr>
          </a:lstStyle>
          <a:p>
            <a:endParaRPr lang="en-US" dirty="0"/>
          </a:p>
        </p:txBody>
      </p:sp>
      <p:sp>
        <p:nvSpPr>
          <p:cNvPr id="5" name="Slide Number Placeholder 4"/>
          <p:cNvSpPr>
            <a:spLocks noGrp="1"/>
          </p:cNvSpPr>
          <p:nvPr>
            <p:ph type="sldNum" sz="quarter" idx="3"/>
          </p:nvPr>
        </p:nvSpPr>
        <p:spPr>
          <a:xfrm>
            <a:off x="4143271" y="9119991"/>
            <a:ext cx="3170255" cy="479567"/>
          </a:xfrm>
          <a:prstGeom prst="rect">
            <a:avLst/>
          </a:prstGeom>
        </p:spPr>
        <p:txBody>
          <a:bodyPr vert="horz" lIns="95390" tIns="47695" rIns="95390" bIns="47695" rtlCol="0" anchor="b"/>
          <a:lstStyle>
            <a:lvl1pPr algn="r">
              <a:defRPr sz="13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1"/>
            <a:ext cx="7315200" cy="9601200"/>
          </a:xfrm>
          <a:prstGeom prst="roundRect">
            <a:avLst>
              <a:gd name="adj" fmla="val 19"/>
            </a:avLst>
          </a:prstGeom>
          <a:solidFill>
            <a:srgbClr val="FFFFFF"/>
          </a:solidFill>
          <a:ln w="9525">
            <a:noFill/>
            <a:round/>
            <a:headEnd/>
            <a:tailEnd/>
          </a:ln>
          <a:effectLst/>
        </p:spPr>
        <p:txBody>
          <a:bodyPr wrap="none" lIns="95390" tIns="47695" rIns="95390" bIns="47695" anchor="ctr"/>
          <a:lstStyle/>
          <a:p>
            <a:endParaRPr lang="en-GB" dirty="0"/>
          </a:p>
        </p:txBody>
      </p:sp>
      <p:sp>
        <p:nvSpPr>
          <p:cNvPr id="2050" name="Rectangle 2"/>
          <p:cNvSpPr>
            <a:spLocks noGrp="1" noChangeArrowheads="1"/>
          </p:cNvSpPr>
          <p:nvPr>
            <p:ph type="hdr"/>
          </p:nvPr>
        </p:nvSpPr>
        <p:spPr bwMode="auto">
          <a:xfrm>
            <a:off x="5950299" y="100184"/>
            <a:ext cx="674914" cy="21843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5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89987" y="100184"/>
            <a:ext cx="870857" cy="21843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5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265238" y="725488"/>
            <a:ext cx="4783137" cy="358775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74690" y="4560818"/>
            <a:ext cx="5364146" cy="4319390"/>
          </a:xfrm>
          <a:prstGeom prst="rect">
            <a:avLst/>
          </a:prstGeom>
          <a:noFill/>
          <a:ln w="9525">
            <a:noFill/>
            <a:round/>
            <a:headEnd/>
            <a:tailEnd/>
          </a:ln>
          <a:effectLst/>
        </p:spPr>
        <p:txBody>
          <a:bodyPr vert="horz" wrap="square" lIns="97644" tIns="48071" rIns="97644" bIns="48071"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652199" y="9295723"/>
            <a:ext cx="973015" cy="18722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76951" algn="l"/>
                <a:tab pos="1430853" algn="l"/>
                <a:tab pos="2384755" algn="l"/>
                <a:tab pos="3338657" algn="l"/>
                <a:tab pos="4292559" algn="l"/>
                <a:tab pos="5246461" algn="l"/>
                <a:tab pos="6200364" algn="l"/>
                <a:tab pos="7154266" algn="l"/>
                <a:tab pos="8108168" algn="l"/>
                <a:tab pos="9062070" algn="l"/>
                <a:tab pos="10015972" algn="l"/>
                <a:tab pos="10969874" algn="l"/>
              </a:tabLst>
              <a:defRPr sz="13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399693" y="9295722"/>
            <a:ext cx="539262" cy="37610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3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62001" y="9295723"/>
            <a:ext cx="777457" cy="200055"/>
          </a:xfrm>
          <a:prstGeom prst="rect">
            <a:avLst/>
          </a:prstGeom>
          <a:noFill/>
          <a:ln w="9525">
            <a:noFill/>
            <a:round/>
            <a:headEnd/>
            <a:tailEnd/>
          </a:ln>
          <a:effectLst/>
        </p:spPr>
        <p:txBody>
          <a:bodyPr wrap="none" lIns="0" tIns="0" rIns="0" bIns="0">
            <a:spAutoFit/>
          </a:bodyPr>
          <a:lstStyle/>
          <a:p>
            <a:pPr>
              <a:tabLst>
                <a:tab pos="0" algn="l"/>
                <a:tab pos="953902" algn="l"/>
                <a:tab pos="1907804" algn="l"/>
                <a:tab pos="2861706" algn="l"/>
                <a:tab pos="3815608" algn="l"/>
                <a:tab pos="4769510" algn="l"/>
                <a:tab pos="5723412" algn="l"/>
                <a:tab pos="6677315" algn="l"/>
                <a:tab pos="7631217" algn="l"/>
                <a:tab pos="8585119" algn="l"/>
                <a:tab pos="9539021" algn="l"/>
                <a:tab pos="10492923" algn="l"/>
              </a:tabLst>
            </a:pPr>
            <a:r>
              <a:rPr lang="en-US" sz="1300" dirty="0">
                <a:solidFill>
                  <a:srgbClr val="000000"/>
                </a:solidFill>
              </a:rPr>
              <a:t>Submission</a:t>
            </a:r>
          </a:p>
        </p:txBody>
      </p:sp>
      <p:sp>
        <p:nvSpPr>
          <p:cNvPr id="2057" name="Line 9"/>
          <p:cNvSpPr>
            <a:spLocks noChangeShapeType="1"/>
          </p:cNvSpPr>
          <p:nvPr/>
        </p:nvSpPr>
        <p:spPr bwMode="auto">
          <a:xfrm>
            <a:off x="763675" y="9294081"/>
            <a:ext cx="5787851" cy="1642"/>
          </a:xfrm>
          <a:prstGeom prst="line">
            <a:avLst/>
          </a:prstGeom>
          <a:noFill/>
          <a:ln w="12600">
            <a:solidFill>
              <a:srgbClr val="000000"/>
            </a:solidFill>
            <a:miter lim="800000"/>
            <a:headEnd/>
            <a:tailEnd/>
          </a:ln>
          <a:effectLst/>
        </p:spPr>
        <p:txBody>
          <a:bodyPr lIns="95390" tIns="47695" rIns="95390" bIns="47695"/>
          <a:lstStyle/>
          <a:p>
            <a:endParaRPr lang="en-GB" dirty="0"/>
          </a:p>
        </p:txBody>
      </p:sp>
      <p:sp>
        <p:nvSpPr>
          <p:cNvPr id="2058" name="Line 10"/>
          <p:cNvSpPr>
            <a:spLocks noChangeShapeType="1"/>
          </p:cNvSpPr>
          <p:nvPr/>
        </p:nvSpPr>
        <p:spPr bwMode="auto">
          <a:xfrm>
            <a:off x="683288" y="307121"/>
            <a:ext cx="5948624" cy="1642"/>
          </a:xfrm>
          <a:prstGeom prst="line">
            <a:avLst/>
          </a:prstGeom>
          <a:noFill/>
          <a:ln w="12600">
            <a:solidFill>
              <a:srgbClr val="000000"/>
            </a:solidFill>
            <a:miter lim="800000"/>
            <a:headEnd/>
            <a:tailEnd/>
          </a:ln>
          <a:effectLst/>
        </p:spPr>
        <p:txBody>
          <a:bodyPr lIns="95390" tIns="47695" rIns="95390" bIns="47695"/>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1pPr>
    <a:lvl2pPr marL="785372" indent="-302066"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2pPr>
    <a:lvl3pPr marL="1208265"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3pPr>
    <a:lvl4pPr marL="1691571"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4pPr>
    <a:lvl5pPr marL="2174878"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5pPr>
    <a:lvl6pPr marL="2416531" algn="l" defTabSz="966612" rtl="0" eaLnBrk="1" latinLnBrk="0" hangingPunct="1">
      <a:defRPr sz="1269" kern="1200">
        <a:solidFill>
          <a:schemeClr val="tx1"/>
        </a:solidFill>
        <a:latin typeface="+mn-lt"/>
        <a:ea typeface="+mn-ea"/>
        <a:cs typeface="+mn-cs"/>
      </a:defRPr>
    </a:lvl6pPr>
    <a:lvl7pPr marL="2899837" algn="l" defTabSz="966612" rtl="0" eaLnBrk="1" latinLnBrk="0" hangingPunct="1">
      <a:defRPr sz="1269" kern="1200">
        <a:solidFill>
          <a:schemeClr val="tx1"/>
        </a:solidFill>
        <a:latin typeface="+mn-lt"/>
        <a:ea typeface="+mn-ea"/>
        <a:cs typeface="+mn-cs"/>
      </a:defRPr>
    </a:lvl7pPr>
    <a:lvl8pPr marL="3383143" algn="l" defTabSz="966612" rtl="0" eaLnBrk="1" latinLnBrk="0" hangingPunct="1">
      <a:defRPr sz="1269" kern="1200">
        <a:solidFill>
          <a:schemeClr val="tx1"/>
        </a:solidFill>
        <a:latin typeface="+mn-lt"/>
        <a:ea typeface="+mn-ea"/>
        <a:cs typeface="+mn-cs"/>
      </a:defRPr>
    </a:lvl8pPr>
    <a:lvl9pPr marL="3866449" algn="l" defTabSz="966612" rtl="0" eaLnBrk="1" latinLnBrk="0" hangingPunct="1">
      <a:defRPr sz="126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217527" y="725921"/>
            <a:ext cx="4880149" cy="3588543"/>
          </a:xfrm>
          <a:prstGeom prst="rect">
            <a:avLst/>
          </a:prstGeom>
          <a:solidFill>
            <a:srgbClr val="FFFFFF"/>
          </a:solidFill>
          <a:ln w="9525">
            <a:solidFill>
              <a:srgbClr val="000000"/>
            </a:solidFill>
            <a:miter lim="800000"/>
            <a:headEnd/>
            <a:tailEnd/>
          </a:ln>
          <a:effectLst/>
        </p:spPr>
        <p:txBody>
          <a:bodyPr wrap="none" lIns="95390" tIns="47695" rIns="95390" bIns="47695" anchor="ctr"/>
          <a:lstStyle/>
          <a:p>
            <a:endParaRPr lang="en-GB" dirty="0"/>
          </a:p>
        </p:txBody>
      </p:sp>
      <p:sp>
        <p:nvSpPr>
          <p:cNvPr id="12290" name="Rectangle 2"/>
          <p:cNvSpPr txBox="1">
            <a:spLocks noGrp="1" noChangeArrowheads="1"/>
          </p:cNvSpPr>
          <p:nvPr>
            <p:ph type="body"/>
          </p:nvPr>
        </p:nvSpPr>
        <p:spPr bwMode="auto">
          <a:xfrm>
            <a:off x="974690" y="4560817"/>
            <a:ext cx="5365820" cy="4417932"/>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lvl1pPr>
              <a:buFont typeface="Arial" panose="020B0604020202020204" pitchFamily="34" charset="0"/>
              <a:buChar char="•"/>
              <a:defRPr/>
            </a:lvl1pPr>
            <a:lvl2pPr marL="853463" indent="-365770">
              <a:buFont typeface="Courier New" panose="02070309020205020404" pitchFamily="49" charset="0"/>
              <a:buChar char="o"/>
              <a:defRPr/>
            </a:lvl2pPr>
            <a:lvl3pPr marL="1280195" indent="-304809">
              <a:buFont typeface="Arial" panose="020B0604020202020204" pitchFamily="34" charset="0"/>
              <a:buChar char="•"/>
              <a:defRPr/>
            </a:lvl3pPr>
            <a:lvl4pPr marL="1767887" indent="-304809">
              <a:buFont typeface="Arial" panose="020B0604020202020204" pitchFamily="34" charset="0"/>
              <a:buChar char="•"/>
              <a:defRPr/>
            </a:lvl4pPr>
          </a:lstStyle>
          <a:p>
            <a:pPr lvl="0"/>
            <a:r>
              <a:rPr lang="en-US" dirty="0"/>
              <a:t>Click to edit Master text styles</a:t>
            </a:r>
          </a:p>
          <a:p>
            <a:pPr lvl="1"/>
            <a:r>
              <a:rPr lang="en-US" dirty="0"/>
              <a:t>Second level</a:t>
            </a:r>
          </a:p>
          <a:p>
            <a:pPr lvl="2"/>
            <a:r>
              <a:rPr lang="en-US" dirty="0"/>
              <a:t>Third level</a:t>
            </a:r>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cs typeface="Arial Unicode MS" charset="0"/>
              </a:defRPr>
            </a:lvl1pPr>
          </a:lstStyle>
          <a:p>
            <a:r>
              <a:rPr lang="en-GB" smtClean="0"/>
              <a:t>Benjamin Rolfe BCA/MERL</a:t>
            </a:r>
            <a:endParaRPr lang="en-GB" dirty="0"/>
          </a:p>
        </p:txBody>
      </p:sp>
      <p:sp>
        <p:nvSpPr>
          <p:cNvPr id="12" name="Rectangle 3"/>
          <p:cNvSpPr>
            <a:spLocks noGrp="1" noChangeArrowheads="1"/>
          </p:cNvSpPr>
          <p:nvPr>
            <p:ph type="dt" idx="15"/>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cs typeface="Arial Unicode MS" charset="0"/>
              </a:defRPr>
            </a:lvl1pPr>
          </a:lstStyle>
          <a:p>
            <a:r>
              <a:rPr lang="en-US" smtClean="0"/>
              <a:t>May 2019</a:t>
            </a:r>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1520" y="731522"/>
            <a:ext cx="8288868"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731520" y="2113282"/>
            <a:ext cx="8288868" cy="43874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p:txBody>
      </p:sp>
      <p:sp>
        <p:nvSpPr>
          <p:cNvPr id="1027" name="Rectangle 3"/>
          <p:cNvSpPr>
            <a:spLocks noGrp="1" noChangeArrowheads="1"/>
          </p:cNvSpPr>
          <p:nvPr>
            <p:ph type="dt"/>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latin typeface="Calibri" panose="020F0502020204030204" pitchFamily="34" charset="0"/>
                <a:cs typeface="Arial Unicode MS" charset="0"/>
              </a:defRPr>
            </a:lvl1pPr>
          </a:lstStyle>
          <a:p>
            <a:r>
              <a:rPr lang="en-US" smtClean="0"/>
              <a:t>May 2019</a:t>
            </a:r>
            <a:endParaRPr lang="en-GB" dirty="0"/>
          </a:p>
        </p:txBody>
      </p:sp>
      <p:sp>
        <p:nvSpPr>
          <p:cNvPr id="1028" name="Rectangle 4"/>
          <p:cNvSpPr>
            <a:spLocks noGrp="1" noChangeArrowheads="1"/>
          </p:cNvSpPr>
          <p:nvPr>
            <p:ph type="ftr"/>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smtClean="0"/>
              <a:t>Benjamin Rolfe BCA/MERL</a:t>
            </a:r>
            <a:endParaRPr lang="en-GB" dirty="0"/>
          </a:p>
        </p:txBody>
      </p:sp>
      <p:sp>
        <p:nvSpPr>
          <p:cNvPr id="1029" name="Rectangle 5"/>
          <p:cNvSpPr>
            <a:spLocks noGrp="1" noChangeArrowheads="1"/>
          </p:cNvSpPr>
          <p:nvPr>
            <p:ph type="sldNum"/>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a:t>Slide </a:t>
            </a:r>
            <a:fld id="{D09C756B-EB39-4236-ADBB-73052B179AE4}" type="slidenum">
              <a:rPr lang="en-GB" smtClean="0"/>
              <a:pPr/>
              <a:t>‹#›</a:t>
            </a:fld>
            <a:endParaRPr lang="en-GB" dirty="0"/>
          </a:p>
        </p:txBody>
      </p:sp>
      <p:sp>
        <p:nvSpPr>
          <p:cNvPr id="1030" name="Line 6"/>
          <p:cNvSpPr>
            <a:spLocks noChangeShapeType="1"/>
          </p:cNvSpPr>
          <p:nvPr/>
        </p:nvSpPr>
        <p:spPr bwMode="auto">
          <a:xfrm>
            <a:off x="731520" y="650240"/>
            <a:ext cx="8290560" cy="1694"/>
          </a:xfrm>
          <a:prstGeom prst="line">
            <a:avLst/>
          </a:prstGeom>
          <a:noFill/>
          <a:ln w="12600">
            <a:solidFill>
              <a:srgbClr val="000000"/>
            </a:solidFill>
            <a:miter lim="800000"/>
            <a:headEnd/>
            <a:tailEnd/>
          </a:ln>
          <a:effectLst/>
        </p:spPr>
        <p:txBody>
          <a:bodyPr/>
          <a:lstStyle/>
          <a:p>
            <a:endParaRPr lang="en-GB" sz="2706" dirty="0">
              <a:latin typeface="Calibri" panose="020F0502020204030204" pitchFamily="34" charset="0"/>
            </a:endParaRPr>
          </a:p>
        </p:txBody>
      </p:sp>
      <p:sp>
        <p:nvSpPr>
          <p:cNvPr id="1031" name="Rectangle 7"/>
          <p:cNvSpPr>
            <a:spLocks noChangeArrowheads="1"/>
          </p:cNvSpPr>
          <p:nvPr/>
        </p:nvSpPr>
        <p:spPr bwMode="auto">
          <a:xfrm>
            <a:off x="729828" y="6907108"/>
            <a:ext cx="1022665" cy="262701"/>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707"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731520" y="6908800"/>
            <a:ext cx="8371840" cy="1694"/>
          </a:xfrm>
          <a:prstGeom prst="line">
            <a:avLst/>
          </a:prstGeom>
          <a:noFill/>
          <a:ln w="12600">
            <a:solidFill>
              <a:srgbClr val="000000"/>
            </a:solidFill>
            <a:miter lim="800000"/>
            <a:headEnd/>
            <a:tailEnd/>
          </a:ln>
          <a:effectLst/>
        </p:spPr>
        <p:txBody>
          <a:bodyPr/>
          <a:lstStyle/>
          <a:p>
            <a:endParaRPr lang="en-GB" sz="2987" dirty="0">
              <a:latin typeface="Calibri" panose="020F0502020204030204" pitchFamily="34" charset="0"/>
            </a:endParaRPr>
          </a:p>
        </p:txBody>
      </p:sp>
      <p:sp>
        <p:nvSpPr>
          <p:cNvPr id="10" name="Date Placeholder 3"/>
          <p:cNvSpPr txBox="1">
            <a:spLocks/>
          </p:cNvSpPr>
          <p:nvPr userDrawn="1"/>
        </p:nvSpPr>
        <p:spPr bwMode="auto">
          <a:xfrm>
            <a:off x="5334003" y="380978"/>
            <a:ext cx="3733826"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79226"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a:pPr>
            <a:r>
              <a:rPr kumimoji="0" lang="en-GB" sz="1920" b="1" i="0" u="none" strike="noStrike" kern="1200" cap="none" spc="0" normalizeH="0" baseline="0" noProof="0" dirty="0">
                <a:ln>
                  <a:noFill/>
                </a:ln>
                <a:solidFill>
                  <a:srgbClr val="000000"/>
                </a:solidFill>
                <a:effectLst/>
                <a:uLnTx/>
                <a:uFillTx/>
                <a:latin typeface="Calibri" panose="020F0502020204030204" pitchFamily="34" charset="0"/>
                <a:ea typeface="MS Gothic" charset="-128"/>
                <a:cs typeface="Arial Unicode MS" charset="0"/>
              </a:rPr>
              <a:t>doc.: IEEE </a:t>
            </a:r>
            <a:r>
              <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802.19-19/0034r01</a:t>
            </a:r>
            <a:endPar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50" r:id="rId1"/>
  </p:sldLayoutIdLst>
  <p:hf hdr="0"/>
  <p:txStyles>
    <p:titleStyle>
      <a:lvl1pPr algn="ctr" defTabSz="479226" rtl="0" eaLnBrk="1" fontAlgn="base" hangingPunct="1">
        <a:spcBef>
          <a:spcPct val="0"/>
        </a:spcBef>
        <a:spcAft>
          <a:spcPct val="0"/>
        </a:spcAft>
        <a:buClr>
          <a:srgbClr val="000000"/>
        </a:buClr>
        <a:buSzPct val="100000"/>
        <a:buFont typeface="Times New Roman" pitchFamily="16" charset="0"/>
        <a:defRPr sz="384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p:titleStyle>
    <p:bodyStyle>
      <a:lvl1pPr marL="365770" indent="-365770" algn="l" defTabSz="479226" rtl="0" eaLnBrk="1" fontAlgn="base" hangingPunct="1">
        <a:spcBef>
          <a:spcPts val="640"/>
        </a:spcBef>
        <a:spcAft>
          <a:spcPct val="0"/>
        </a:spcAft>
        <a:buClr>
          <a:srgbClr val="000000"/>
        </a:buClr>
        <a:buSzPct val="100000"/>
        <a:buFont typeface="Times New Roman" pitchFamily="16" charset="0"/>
        <a:defRPr sz="256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133">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p:bodyStyle>
    <p:otherStyle>
      <a:defPPr>
        <a:defRPr lang="en-US"/>
      </a:defPPr>
      <a:lvl1pPr marL="0" algn="l" defTabSz="975386" rtl="0" eaLnBrk="1" latinLnBrk="0" hangingPunct="1">
        <a:defRPr sz="1920" kern="1200">
          <a:solidFill>
            <a:schemeClr val="tx1"/>
          </a:solidFill>
          <a:latin typeface="+mn-lt"/>
          <a:ea typeface="+mn-ea"/>
          <a:cs typeface="+mn-cs"/>
        </a:defRPr>
      </a:lvl1pPr>
      <a:lvl2pPr marL="487693" algn="l" defTabSz="975386" rtl="0" eaLnBrk="1" latinLnBrk="0" hangingPunct="1">
        <a:defRPr sz="1920" kern="1200">
          <a:solidFill>
            <a:schemeClr val="tx1"/>
          </a:solidFill>
          <a:latin typeface="+mn-lt"/>
          <a:ea typeface="+mn-ea"/>
          <a:cs typeface="+mn-cs"/>
        </a:defRPr>
      </a:lvl2pPr>
      <a:lvl3pPr marL="975386" algn="l" defTabSz="975386" rtl="0" eaLnBrk="1" latinLnBrk="0" hangingPunct="1">
        <a:defRPr sz="1920" kern="1200">
          <a:solidFill>
            <a:schemeClr val="tx1"/>
          </a:solidFill>
          <a:latin typeface="+mn-lt"/>
          <a:ea typeface="+mn-ea"/>
          <a:cs typeface="+mn-cs"/>
        </a:defRPr>
      </a:lvl3pPr>
      <a:lvl4pPr marL="1463079" algn="l" defTabSz="975386" rtl="0" eaLnBrk="1" latinLnBrk="0" hangingPunct="1">
        <a:defRPr sz="1920" kern="1200">
          <a:solidFill>
            <a:schemeClr val="tx1"/>
          </a:solidFill>
          <a:latin typeface="+mn-lt"/>
          <a:ea typeface="+mn-ea"/>
          <a:cs typeface="+mn-cs"/>
        </a:defRPr>
      </a:lvl4pPr>
      <a:lvl5pPr marL="1950772" algn="l" defTabSz="975386" rtl="0" eaLnBrk="1" latinLnBrk="0" hangingPunct="1">
        <a:defRPr sz="1920" kern="1200">
          <a:solidFill>
            <a:schemeClr val="tx1"/>
          </a:solidFill>
          <a:latin typeface="+mn-lt"/>
          <a:ea typeface="+mn-ea"/>
          <a:cs typeface="+mn-cs"/>
        </a:defRPr>
      </a:lvl5pPr>
      <a:lvl6pPr marL="2438465" algn="l" defTabSz="975386" rtl="0" eaLnBrk="1" latinLnBrk="0" hangingPunct="1">
        <a:defRPr sz="1920" kern="1200">
          <a:solidFill>
            <a:schemeClr val="tx1"/>
          </a:solidFill>
          <a:latin typeface="+mn-lt"/>
          <a:ea typeface="+mn-ea"/>
          <a:cs typeface="+mn-cs"/>
        </a:defRPr>
      </a:lvl6pPr>
      <a:lvl7pPr marL="2926158" algn="l" defTabSz="975386" rtl="0" eaLnBrk="1" latinLnBrk="0" hangingPunct="1">
        <a:defRPr sz="1920" kern="1200">
          <a:solidFill>
            <a:schemeClr val="tx1"/>
          </a:solidFill>
          <a:latin typeface="+mn-lt"/>
          <a:ea typeface="+mn-ea"/>
          <a:cs typeface="+mn-cs"/>
        </a:defRPr>
      </a:lvl7pPr>
      <a:lvl8pPr marL="3413851" algn="l" defTabSz="975386" rtl="0" eaLnBrk="1" latinLnBrk="0" hangingPunct="1">
        <a:defRPr sz="1920" kern="1200">
          <a:solidFill>
            <a:schemeClr val="tx1"/>
          </a:solidFill>
          <a:latin typeface="+mn-lt"/>
          <a:ea typeface="+mn-ea"/>
          <a:cs typeface="+mn-cs"/>
        </a:defRPr>
      </a:lvl8pPr>
      <a:lvl9pPr marL="3901544" algn="l" defTabSz="975386"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19/dcn/19/19-19-0024-02-0000-recommended-text-on-802-coexistence-process.docx" TargetMode="External"/><Relationship Id="rId2" Type="http://schemas.openxmlformats.org/officeDocument/2006/relationships/hyperlink" Target="https://mentor.ieee.org/802.19/dcn/18/19-18-0093-00-S1GH-par-as-approved-by-revcom-dec-2018.pdf" TargetMode="External"/><Relationship Id="rId1" Type="http://schemas.openxmlformats.org/officeDocument/2006/relationships/slideLayout" Target="../slideLayouts/slideLayout1.xml"/><Relationship Id="rId4" Type="http://schemas.openxmlformats.org/officeDocument/2006/relationships/hyperlink" Target="https://mentor.ieee.org/802.19/dcn/19/19-19-0030-00-0000-may-2019-opening-report.pptx"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hyperlink" Target="https://development.standards.ieee.org/myproject/Public/mytools/mob/slideset.pdf"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hyperlink" Target="https://mentor.ieee.org/802.19/dcn/19/19-19-0026-00-0003-may-2019-agenda.xlsx" TargetMode="Externa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hyperlink" Target="https://mentor.ieee.org/802.19/dcn/19/19-19-0033-00-0003-march-minutes-tg3.pdf" TargetMode="Externa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743373" y="355601"/>
            <a:ext cx="2457015" cy="291254"/>
          </a:xfrm>
        </p:spPr>
        <p:txBody>
          <a:bodyPr/>
          <a:lstStyle/>
          <a:p>
            <a:r>
              <a:rPr lang="en-US" smtClean="0"/>
              <a:t>May 2019</a:t>
            </a:r>
            <a:endParaRPr lang="en-GB" dirty="0"/>
          </a:p>
        </p:txBody>
      </p:sp>
      <p:sp>
        <p:nvSpPr>
          <p:cNvPr id="7" name="Footer Placeholder 4"/>
          <p:cNvSpPr>
            <a:spLocks noGrp="1"/>
          </p:cNvSpPr>
          <p:nvPr>
            <p:ph type="ftr" idx="14"/>
          </p:nvPr>
        </p:nvSpPr>
        <p:spPr>
          <a:xfrm>
            <a:off x="5867407" y="6907108"/>
            <a:ext cx="3244420" cy="193040"/>
          </a:xfrm>
        </p:spPr>
        <p:txBody>
          <a:bodyPr/>
          <a:lstStyle/>
          <a:p>
            <a:r>
              <a:rPr lang="en-GB" smtClean="0"/>
              <a:t>Benjamin Rolfe BCA/MERL</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753101" y="762000"/>
            <a:ext cx="8290560" cy="1137920"/>
          </a:xfrm>
          <a:ln/>
        </p:spPr>
        <p:txBody>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3600" dirty="0" smtClean="0"/>
              <a:t>May 2019 Sub 1 GHz Task Group</a:t>
            </a:r>
            <a:endParaRPr lang="en-GB" sz="3600" dirty="0"/>
          </a:p>
        </p:txBody>
      </p:sp>
      <p:sp>
        <p:nvSpPr>
          <p:cNvPr id="3074" name="Rectangle 2"/>
          <p:cNvSpPr>
            <a:spLocks noGrp="1" noChangeArrowheads="1"/>
          </p:cNvSpPr>
          <p:nvPr>
            <p:ph type="body" idx="1"/>
          </p:nvPr>
        </p:nvSpPr>
        <p:spPr>
          <a:xfrm>
            <a:off x="731520" y="1625600"/>
            <a:ext cx="8290560" cy="423334"/>
          </a:xfrm>
          <a:ln/>
        </p:spPr>
        <p:txBody>
          <a:bodyPr/>
          <a:lstStyle/>
          <a:p>
            <a:pPr marL="0" indent="0" algn="ctr">
              <a:spcBef>
                <a:spcPts val="533"/>
              </a:spcBef>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133" dirty="0"/>
              <a:t>Date:</a:t>
            </a:r>
            <a:r>
              <a:rPr lang="en-GB" sz="2133" b="0" dirty="0"/>
              <a:t> </a:t>
            </a:r>
            <a:r>
              <a:rPr lang="en-GB" sz="2133" b="0" dirty="0" smtClean="0"/>
              <a:t>2019-05-13</a:t>
            </a:r>
            <a:endParaRPr lang="en-GB" sz="2133" b="0" dirty="0"/>
          </a:p>
        </p:txBody>
      </p:sp>
      <p:sp>
        <p:nvSpPr>
          <p:cNvPr id="3076" name="Rectangle 4"/>
          <p:cNvSpPr>
            <a:spLocks noChangeArrowheads="1"/>
          </p:cNvSpPr>
          <p:nvPr/>
        </p:nvSpPr>
        <p:spPr bwMode="auto">
          <a:xfrm>
            <a:off x="568960" y="2069253"/>
            <a:ext cx="1544320" cy="406400"/>
          </a:xfrm>
          <a:prstGeom prst="rect">
            <a:avLst/>
          </a:prstGeom>
          <a:noFill/>
          <a:ln w="9525">
            <a:noFill/>
            <a:round/>
            <a:headEnd/>
            <a:tailEnd/>
          </a:ln>
          <a:effectLst/>
        </p:spPr>
        <p:txBody>
          <a:bodyPr lIns="98304" tIns="49152" rIns="98304" bIns="49152"/>
          <a:lstStyle/>
          <a:p>
            <a:pPr>
              <a:spcBef>
                <a:spcPts val="533"/>
              </a:spcBef>
              <a:tabLst>
                <a:tab pos="365770" algn="l"/>
                <a:tab pos="1341156" algn="l"/>
                <a:tab pos="2316542" algn="l"/>
                <a:tab pos="3291927" algn="l"/>
                <a:tab pos="4267313" algn="l"/>
                <a:tab pos="5242699" algn="l"/>
                <a:tab pos="6218085" algn="l"/>
                <a:tab pos="7193471" algn="l"/>
                <a:tab pos="8168857" algn="l"/>
                <a:tab pos="9144243" algn="l"/>
                <a:tab pos="10119629" algn="l"/>
                <a:tab pos="11095015" algn="l"/>
              </a:tabLst>
            </a:pPr>
            <a:r>
              <a:rPr lang="en-GB" sz="2133" dirty="0">
                <a:solidFill>
                  <a:srgbClr val="000000"/>
                </a:solidFill>
                <a:latin typeface="Calibri" panose="020F0502020204030204" pitchFamily="34" charset="0"/>
              </a:rPr>
              <a:t>Authors:</a:t>
            </a:r>
          </a:p>
        </p:txBody>
      </p:sp>
      <p:grpSp>
        <p:nvGrpSpPr>
          <p:cNvPr id="12" name="Group 11"/>
          <p:cNvGrpSpPr/>
          <p:nvPr/>
        </p:nvGrpSpPr>
        <p:grpSpPr>
          <a:xfrm>
            <a:off x="609600" y="6138102"/>
            <a:ext cx="8534400" cy="694109"/>
            <a:chOff x="571500" y="5449669"/>
            <a:chExt cx="8001000" cy="650727"/>
          </a:xfrm>
        </p:grpSpPr>
        <p:sp>
          <p:nvSpPr>
            <p:cNvPr id="4" name="TextBox 3"/>
            <p:cNvSpPr txBox="1"/>
            <p:nvPr/>
          </p:nvSpPr>
          <p:spPr>
            <a:xfrm>
              <a:off x="571500" y="5449669"/>
              <a:ext cx="8001000" cy="650727"/>
            </a:xfrm>
            <a:prstGeom prst="rect">
              <a:avLst/>
            </a:prstGeom>
            <a:noFill/>
          </p:spPr>
          <p:txBody>
            <a:bodyPr wrap="square" rtlCol="0">
              <a:spAutoFit/>
            </a:bodyPr>
            <a:lstStyle/>
            <a:p>
              <a:r>
                <a:rPr lang="en-US" sz="1280" dirty="0">
                  <a:solidFill>
                    <a:schemeClr val="tx1"/>
                  </a:solidFill>
                  <a:latin typeface="Calibri" panose="020F0502020204030204" pitchFamily="34" charset="0"/>
                </a:rPr>
                <a:t>Notice: 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p:txBody>
        </p:sp>
        <p:sp>
          <p:nvSpPr>
            <p:cNvPr id="5" name="Rectangle 4"/>
            <p:cNvSpPr/>
            <p:nvPr/>
          </p:nvSpPr>
          <p:spPr bwMode="auto">
            <a:xfrm>
              <a:off x="571500" y="5486400"/>
              <a:ext cx="8001000" cy="601234"/>
            </a:xfrm>
            <a:prstGeom prst="rect">
              <a:avLst/>
            </a:prstGeom>
            <a:noFill/>
            <a:ln w="19050" cap="flat" cmpd="sng" algn="ctr">
              <a:solidFill>
                <a:schemeClr val="tx1"/>
              </a:solidFill>
              <a:prstDash val="solid"/>
              <a:round/>
              <a:headEnd type="none" w="med" len="med"/>
              <a:tailEnd type="none" w="med" len="med"/>
            </a:ln>
            <a:effectLst/>
          </p:spPr>
          <p:txBody>
            <a:bodyPr vert="horz" wrap="square" lIns="97536" tIns="48768" rIns="97536" bIns="48768" numCol="1" rtlCol="0" anchor="t" anchorCtr="0" compatLnSpc="1">
              <a:prstTxWarp prst="textNoShape">
                <a:avLst/>
              </a:prstTxWarp>
            </a:bodyPr>
            <a:lstStyle/>
            <a:p>
              <a:pPr defTabSz="479226"/>
              <a:endParaRPr lang="en-US" sz="2560" dirty="0"/>
            </a:p>
          </p:txBody>
        </p:sp>
      </p:grpSp>
      <p:graphicFrame>
        <p:nvGraphicFramePr>
          <p:cNvPr id="15" name="Object 3"/>
          <p:cNvGraphicFramePr>
            <a:graphicFrameLocks noChangeAspect="1"/>
          </p:cNvGraphicFramePr>
          <p:nvPr>
            <p:extLst>
              <p:ext uri="{D42A27DB-BD31-4B8C-83A1-F6EECF244321}">
                <p14:modId xmlns:p14="http://schemas.microsoft.com/office/powerpoint/2010/main" val="426239719"/>
              </p:ext>
            </p:extLst>
          </p:nvPr>
        </p:nvGraphicFramePr>
        <p:xfrm>
          <a:off x="381000" y="2519649"/>
          <a:ext cx="9218612" cy="4580499"/>
        </p:xfrm>
        <a:graphic>
          <a:graphicData uri="http://schemas.openxmlformats.org/presentationml/2006/ole">
            <mc:AlternateContent xmlns:mc="http://schemas.openxmlformats.org/markup-compatibility/2006">
              <mc:Choice xmlns:v="urn:schemas-microsoft-com:vml" Requires="v">
                <p:oleObj spid="_x0000_s3271" name="Document" r:id="rId4" imgW="8866603" imgH="4690006" progId="Word.Document.8">
                  <p:embed/>
                </p:oleObj>
              </mc:Choice>
              <mc:Fallback>
                <p:oleObj name="Document" r:id="rId4" imgW="8866603" imgH="4690006" progId="Word.Document.8">
                  <p:embed/>
                  <p:pic>
                    <p:nvPicPr>
                      <p:cNvPr id="0" name=""/>
                      <p:cNvPicPr>
                        <a:picLocks noChangeAspect="1" noChangeArrowheads="1"/>
                      </p:cNvPicPr>
                      <p:nvPr/>
                    </p:nvPicPr>
                    <p:blipFill>
                      <a:blip r:embed="rId5"/>
                      <a:srcRect/>
                      <a:stretch>
                        <a:fillRect/>
                      </a:stretch>
                    </p:blipFill>
                    <p:spPr bwMode="auto">
                      <a:xfrm>
                        <a:off x="381000" y="2519649"/>
                        <a:ext cx="9218612" cy="4580499"/>
                      </a:xfrm>
                      <a:prstGeom prst="rect">
                        <a:avLst/>
                      </a:prstGeom>
                      <a:noFill/>
                      <a:extLst/>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 and Schedule</a:t>
            </a:r>
            <a:endParaRPr lang="en-US" dirty="0"/>
          </a:p>
        </p:txBody>
      </p:sp>
      <p:sp>
        <p:nvSpPr>
          <p:cNvPr id="3" name="Content Placeholder 2"/>
          <p:cNvSpPr>
            <a:spLocks noGrp="1"/>
          </p:cNvSpPr>
          <p:nvPr>
            <p:ph idx="1"/>
          </p:nvPr>
        </p:nvSpPr>
        <p:spPr>
          <a:xfrm>
            <a:off x="731520" y="1867750"/>
            <a:ext cx="8288868" cy="5039360"/>
          </a:xfrm>
        </p:spPr>
        <p:txBody>
          <a:bodyPr>
            <a:normAutofit fontScale="85000" lnSpcReduction="20000"/>
          </a:bodyPr>
          <a:lstStyle/>
          <a:p>
            <a:pPr lvl="0"/>
            <a:r>
              <a:rPr lang="en-US" dirty="0"/>
              <a:t>January 2019  TG organization and first technical input, outline for RP content, issue Call for </a:t>
            </a:r>
            <a:r>
              <a:rPr lang="en-US" dirty="0" smtClean="0"/>
              <a:t>Proposals</a:t>
            </a:r>
          </a:p>
          <a:p>
            <a:pPr lvl="0"/>
            <a:r>
              <a:rPr lang="en-US" dirty="0" smtClean="0"/>
              <a:t>March 2019   Review contributions and prepare call for proposals</a:t>
            </a:r>
            <a:endParaRPr lang="en-US" dirty="0"/>
          </a:p>
          <a:p>
            <a:pPr lvl="0"/>
            <a:r>
              <a:rPr lang="en-US" dirty="0" smtClean="0"/>
              <a:t>May 2019   </a:t>
            </a:r>
            <a:r>
              <a:rPr lang="en-US" dirty="0"/>
              <a:t>Hear technical </a:t>
            </a:r>
            <a:r>
              <a:rPr lang="en-US" dirty="0" smtClean="0"/>
              <a:t>proposals – </a:t>
            </a:r>
            <a:r>
              <a:rPr lang="en-US" dirty="0"/>
              <a:t>start drafting process </a:t>
            </a:r>
          </a:p>
          <a:p>
            <a:pPr lvl="0"/>
            <a:r>
              <a:rPr lang="en-US" dirty="0"/>
              <a:t>July 2019 more </a:t>
            </a:r>
            <a:r>
              <a:rPr lang="en-US" dirty="0" smtClean="0"/>
              <a:t>proposals, complete draft for WG Ballot, initiate WG ballot</a:t>
            </a:r>
            <a:endParaRPr lang="en-US" dirty="0"/>
          </a:p>
          <a:p>
            <a:pPr lvl="0"/>
            <a:r>
              <a:rPr lang="en-US" dirty="0" smtClean="0"/>
              <a:t>Sept </a:t>
            </a:r>
            <a:r>
              <a:rPr lang="en-US" dirty="0"/>
              <a:t>2019 Comment resolution, continue WG Balloting</a:t>
            </a:r>
          </a:p>
          <a:p>
            <a:pPr lvl="0"/>
            <a:r>
              <a:rPr lang="en-US" dirty="0"/>
              <a:t>Nov 2019 EC approval for </a:t>
            </a:r>
            <a:r>
              <a:rPr lang="en-US" dirty="0" smtClean="0"/>
              <a:t>Standards Association Ballot</a:t>
            </a:r>
            <a:endParaRPr lang="en-US" dirty="0"/>
          </a:p>
          <a:p>
            <a:pPr lvl="0"/>
            <a:r>
              <a:rPr lang="en-US" dirty="0"/>
              <a:t>Jan 2020 Comment Resolution</a:t>
            </a:r>
          </a:p>
          <a:p>
            <a:pPr lvl="0"/>
            <a:r>
              <a:rPr lang="en-US" dirty="0"/>
              <a:t>Feb 2020 </a:t>
            </a:r>
            <a:r>
              <a:rPr lang="en-US" dirty="0" err="1"/>
              <a:t>Recirc</a:t>
            </a:r>
            <a:r>
              <a:rPr lang="en-US" dirty="0"/>
              <a:t>/comments/</a:t>
            </a:r>
            <a:r>
              <a:rPr lang="en-US" dirty="0" err="1"/>
              <a:t>recirc</a:t>
            </a:r>
            <a:endParaRPr lang="en-US" dirty="0"/>
          </a:p>
          <a:p>
            <a:pPr lvl="0"/>
            <a:r>
              <a:rPr lang="en-US" dirty="0"/>
              <a:t>Mar 2020 Final comment resolution</a:t>
            </a:r>
          </a:p>
          <a:p>
            <a:pPr lvl="0"/>
            <a:r>
              <a:rPr lang="en-US" dirty="0"/>
              <a:t>Apr 2020  Stable draft, last </a:t>
            </a:r>
            <a:r>
              <a:rPr lang="en-US" dirty="0" err="1"/>
              <a:t>recirc</a:t>
            </a:r>
            <a:endParaRPr lang="en-US" dirty="0"/>
          </a:p>
          <a:p>
            <a:pPr lvl="0"/>
            <a:r>
              <a:rPr lang="en-US" dirty="0"/>
              <a:t>May 2020 Final package</a:t>
            </a:r>
          </a:p>
          <a:p>
            <a:pPr lvl="0"/>
            <a:r>
              <a:rPr lang="en-US" dirty="0"/>
              <a:t>July 2020 EC approval to </a:t>
            </a:r>
            <a:r>
              <a:rPr lang="en-US" dirty="0" err="1"/>
              <a:t>RevCom</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
        <p:nvSpPr>
          <p:cNvPr id="7" name="Right Arrow 6"/>
          <p:cNvSpPr/>
          <p:nvPr/>
        </p:nvSpPr>
        <p:spPr bwMode="auto">
          <a:xfrm rot="21406284">
            <a:off x="149454" y="2758756"/>
            <a:ext cx="567495" cy="533400"/>
          </a:xfrm>
          <a:prstGeom prst="rightArrow">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Tree>
    <p:extLst>
      <p:ext uri="{BB962C8B-B14F-4D97-AF65-F5344CB8AC3E}">
        <p14:creationId xmlns:p14="http://schemas.microsoft.com/office/powerpoint/2010/main" val="201430157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Technical Presentations</a:t>
            </a:r>
            <a:endParaRPr lang="en-US" dirty="0"/>
          </a:p>
        </p:txBody>
      </p:sp>
      <p:sp>
        <p:nvSpPr>
          <p:cNvPr id="3" name="Content Placeholder 2"/>
          <p:cNvSpPr>
            <a:spLocks noGrp="1"/>
          </p:cNvSpPr>
          <p:nvPr>
            <p:ph idx="1"/>
          </p:nvPr>
        </p:nvSpPr>
        <p:spPr>
          <a:xfrm>
            <a:off x="731520" y="1952417"/>
            <a:ext cx="8288868" cy="4753183"/>
          </a:xfrm>
        </p:spPr>
        <p:txBody>
          <a:bodyPr/>
          <a:lstStyle/>
          <a:p>
            <a:r>
              <a:rPr lang="en-US" dirty="0" smtClean="0"/>
              <a:t>TBD</a:t>
            </a:r>
            <a:endParaRPr lang="en-US" dirty="0" smtClean="0"/>
          </a:p>
          <a:p>
            <a:pPr marL="0" indent="0">
              <a:buNone/>
            </a:pPr>
            <a:endParaRPr lang="en-US" dirty="0"/>
          </a:p>
          <a:p>
            <a:pPr marL="0" indent="0">
              <a:buNone/>
            </a:pPr>
            <a:endParaRPr lang="en-US" dirty="0"/>
          </a:p>
          <a:p>
            <a:endParaRPr lang="en-US"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242341772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Soliciting Proposals</a:t>
            </a:r>
            <a:endParaRPr lang="en-US" dirty="0"/>
          </a:p>
        </p:txBody>
      </p:sp>
      <p:sp>
        <p:nvSpPr>
          <p:cNvPr id="3" name="Content Placeholder 2"/>
          <p:cNvSpPr>
            <a:spLocks noGrp="1"/>
          </p:cNvSpPr>
          <p:nvPr>
            <p:ph idx="1"/>
          </p:nvPr>
        </p:nvSpPr>
        <p:spPr>
          <a:xfrm>
            <a:off x="731520" y="1952417"/>
            <a:ext cx="8288868" cy="4753183"/>
          </a:xfrm>
        </p:spPr>
        <p:txBody>
          <a:bodyPr/>
          <a:lstStyle/>
          <a:p>
            <a:r>
              <a:rPr lang="en-US" dirty="0" smtClean="0"/>
              <a:t>Usage scenarios document</a:t>
            </a:r>
            <a:endParaRPr lang="en-US" dirty="0" smtClean="0"/>
          </a:p>
          <a:p>
            <a:r>
              <a:rPr lang="en-US" dirty="0" smtClean="0"/>
              <a:t>Technical criteria  and guidance</a:t>
            </a:r>
          </a:p>
          <a:p>
            <a:r>
              <a:rPr lang="en-US" dirty="0" smtClean="0"/>
              <a:t>Call </a:t>
            </a:r>
            <a:r>
              <a:rPr lang="en-US" dirty="0" smtClean="0"/>
              <a:t>for proposals content</a:t>
            </a:r>
          </a:p>
          <a:p>
            <a:pPr marL="0" indent="0">
              <a:buNone/>
            </a:pPr>
            <a:endParaRPr lang="en-US" dirty="0"/>
          </a:p>
          <a:p>
            <a:pPr marL="0" indent="0">
              <a:buNone/>
            </a:pPr>
            <a:endParaRPr lang="en-US" dirty="0"/>
          </a:p>
          <a:p>
            <a:endParaRPr lang="en-US"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295454514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Useful links</a:t>
            </a:r>
            <a:endParaRPr lang="en-US" dirty="0"/>
          </a:p>
        </p:txBody>
      </p:sp>
      <p:sp>
        <p:nvSpPr>
          <p:cNvPr id="3" name="Content Placeholder 2"/>
          <p:cNvSpPr>
            <a:spLocks noGrp="1"/>
          </p:cNvSpPr>
          <p:nvPr>
            <p:ph idx="1"/>
          </p:nvPr>
        </p:nvSpPr>
        <p:spPr/>
        <p:txBody>
          <a:bodyPr>
            <a:normAutofit fontScale="92500"/>
          </a:bodyPr>
          <a:lstStyle/>
          <a:p>
            <a:pPr marL="0" indent="0">
              <a:buNone/>
            </a:pPr>
            <a:endParaRPr lang="en-US" dirty="0">
              <a:hlinkClick r:id="rId2"/>
            </a:endParaRPr>
          </a:p>
          <a:p>
            <a:pPr marL="0" indent="0">
              <a:buNone/>
            </a:pPr>
            <a:r>
              <a:rPr lang="en-US" dirty="0"/>
              <a:t>PAR </a:t>
            </a:r>
            <a:r>
              <a:rPr lang="en-US" dirty="0" smtClean="0"/>
              <a:t>text as </a:t>
            </a:r>
            <a:r>
              <a:rPr lang="en-US" dirty="0"/>
              <a:t>approved:</a:t>
            </a:r>
          </a:p>
          <a:p>
            <a:r>
              <a:rPr lang="en-US" dirty="0" smtClean="0">
                <a:hlinkClick r:id="rId2"/>
              </a:rPr>
              <a:t>https</a:t>
            </a:r>
            <a:r>
              <a:rPr lang="en-US" dirty="0">
                <a:hlinkClick r:id="rId2"/>
              </a:rPr>
              <a:t>://</a:t>
            </a:r>
            <a:r>
              <a:rPr lang="en-US" dirty="0" smtClean="0">
                <a:hlinkClick r:id="rId2"/>
              </a:rPr>
              <a:t>mentor.ieee.org/802.19/dcn/18/19-18-0093-00-S1GH-par-as-approved-by-revcom-dec-2018.pdf</a:t>
            </a:r>
            <a:endParaRPr lang="en-US" dirty="0" smtClean="0"/>
          </a:p>
          <a:p>
            <a:pPr marL="0" indent="0">
              <a:buNone/>
            </a:pPr>
            <a:r>
              <a:rPr lang="en-US" dirty="0" smtClean="0"/>
              <a:t>TG3 Agenda:</a:t>
            </a:r>
            <a:endParaRPr lang="en-US" dirty="0"/>
          </a:p>
          <a:p>
            <a:r>
              <a:rPr lang="en-US" dirty="0">
                <a:hlinkClick r:id="rId3"/>
              </a:rPr>
              <a:t>https://</a:t>
            </a:r>
            <a:r>
              <a:rPr lang="en-US" dirty="0" smtClean="0">
                <a:hlinkClick r:id="rId3"/>
              </a:rPr>
              <a:t>mentor.ieee.org/802.19/dcn/19/19-19-0024-02-0000-recommended-text-on-802-coexistence-process.docx</a:t>
            </a:r>
            <a:endParaRPr lang="en-US" dirty="0"/>
          </a:p>
          <a:p>
            <a:pPr marL="0" indent="0">
              <a:buNone/>
            </a:pPr>
            <a:r>
              <a:rPr lang="en-US" dirty="0" smtClean="0"/>
              <a:t>WG19 opening slides:</a:t>
            </a:r>
            <a:endParaRPr lang="en-US" dirty="0"/>
          </a:p>
          <a:p>
            <a:r>
              <a:rPr lang="en-US" dirty="0">
                <a:hlinkClick r:id="rId4"/>
              </a:rPr>
              <a:t>https://</a:t>
            </a:r>
            <a:r>
              <a:rPr lang="en-US" dirty="0" smtClean="0">
                <a:hlinkClick r:id="rId4"/>
              </a:rPr>
              <a:t>mentor.ieee.org/802.19/dcn/19/19-19-0030-00-0000-may-2019-opening-report.pptx</a:t>
            </a:r>
            <a:endParaRPr lang="en-US" dirty="0" smtClean="0"/>
          </a:p>
          <a:p>
            <a:endParaRPr lang="en-US"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360238962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43373" y="896227"/>
            <a:ext cx="8288868" cy="2077718"/>
          </a:xfrm>
        </p:spPr>
        <p:txBody>
          <a:bodyPr/>
          <a:lstStyle/>
          <a:p>
            <a:pPr marL="0" indent="0">
              <a:buNone/>
            </a:pPr>
            <a:r>
              <a:rPr lang="en-US" b="0" dirty="0"/>
              <a:t>coexistence</a:t>
            </a:r>
          </a:p>
          <a:p>
            <a:pPr marL="0" indent="0">
              <a:buNone/>
            </a:pPr>
            <a:r>
              <a:rPr lang="en-US" b="0" i="1" dirty="0" smtClean="0"/>
              <a:t>noun</a:t>
            </a:r>
            <a:endParaRPr lang="en-US" b="0" dirty="0"/>
          </a:p>
          <a:p>
            <a:r>
              <a:rPr lang="en-US" b="0" dirty="0" smtClean="0"/>
              <a:t>the </a:t>
            </a:r>
            <a:r>
              <a:rPr lang="en-US" b="0" dirty="0"/>
              <a:t>state or fact of living or existing at the same time or in the same place.</a:t>
            </a:r>
          </a:p>
          <a:p>
            <a:pPr marL="0" indent="0">
              <a:buNone/>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600934" y="2980146"/>
            <a:ext cx="3637806" cy="2430054"/>
          </a:xfrm>
          <a:prstGeom prst="rect">
            <a:avLst/>
          </a:prstGeom>
        </p:spPr>
      </p:pic>
      <p:pic>
        <p:nvPicPr>
          <p:cNvPr id="12" name="Content Placeholder 6"/>
          <p:cNvPicPr>
            <a:picLocks noChangeAspect="1"/>
          </p:cNvPicPr>
          <p:nvPr/>
        </p:nvPicPr>
        <p:blipFill>
          <a:blip r:embed="rId3"/>
          <a:stretch>
            <a:fillRect/>
          </a:stretch>
        </p:blipFill>
        <p:spPr bwMode="auto">
          <a:xfrm>
            <a:off x="659352" y="2995022"/>
            <a:ext cx="4293648" cy="2415177"/>
          </a:xfrm>
          <a:prstGeom prst="rect">
            <a:avLst/>
          </a:prstGeom>
          <a:noFill/>
          <a:ln w="9525">
            <a:noFill/>
            <a:round/>
            <a:headEnd/>
            <a:tailEnd/>
          </a:ln>
          <a:effectLst/>
        </p:spPr>
      </p:pic>
      <p:sp>
        <p:nvSpPr>
          <p:cNvPr id="13" name="TextBox 12"/>
          <p:cNvSpPr txBox="1"/>
          <p:nvPr/>
        </p:nvSpPr>
        <p:spPr>
          <a:xfrm>
            <a:off x="743373" y="5638800"/>
            <a:ext cx="3904827" cy="873188"/>
          </a:xfrm>
          <a:prstGeom prst="rect">
            <a:avLst/>
          </a:prstGeom>
          <a:noFill/>
        </p:spPr>
        <p:txBody>
          <a:bodyPr wrap="square" rtlCol="0">
            <a:spAutoFit/>
          </a:bodyPr>
          <a:lstStyle/>
          <a:p>
            <a:r>
              <a:rPr lang="en-US" dirty="0" smtClean="0">
                <a:solidFill>
                  <a:schemeClr val="tx1"/>
                </a:solidFill>
              </a:rPr>
              <a:t>Good Coexistence =&gt; rapidly growing opportunity</a:t>
            </a:r>
            <a:endParaRPr lang="en-US" dirty="0">
              <a:solidFill>
                <a:schemeClr val="tx1"/>
              </a:solidFill>
            </a:endParaRPr>
          </a:p>
        </p:txBody>
      </p:sp>
      <p:sp>
        <p:nvSpPr>
          <p:cNvPr id="14" name="TextBox 13"/>
          <p:cNvSpPr txBox="1"/>
          <p:nvPr/>
        </p:nvSpPr>
        <p:spPr>
          <a:xfrm>
            <a:off x="5604177" y="5638800"/>
            <a:ext cx="3904827" cy="873188"/>
          </a:xfrm>
          <a:prstGeom prst="rect">
            <a:avLst/>
          </a:prstGeom>
          <a:noFill/>
        </p:spPr>
        <p:txBody>
          <a:bodyPr wrap="square" rtlCol="0">
            <a:spAutoFit/>
          </a:bodyPr>
          <a:lstStyle/>
          <a:p>
            <a:r>
              <a:rPr lang="en-US" dirty="0" smtClean="0">
                <a:solidFill>
                  <a:schemeClr val="tx1"/>
                </a:solidFill>
              </a:rPr>
              <a:t>Poor Coexistence =&gt;  missed opportunity</a:t>
            </a:r>
            <a:endParaRPr lang="en-US" dirty="0">
              <a:solidFill>
                <a:schemeClr val="tx1"/>
              </a:solidFill>
            </a:endParaRPr>
          </a:p>
        </p:txBody>
      </p:sp>
    </p:spTree>
    <p:extLst>
      <p:ext uri="{BB962C8B-B14F-4D97-AF65-F5344CB8AC3E}">
        <p14:creationId xmlns:p14="http://schemas.microsoft.com/office/powerpoint/2010/main" val="200409194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Task Group Organization</a:t>
            </a:r>
            <a:endParaRPr lang="en-US" dirty="0"/>
          </a:p>
        </p:txBody>
      </p:sp>
      <p:sp>
        <p:nvSpPr>
          <p:cNvPr id="3" name="Content Placeholder 2"/>
          <p:cNvSpPr>
            <a:spLocks noGrp="1"/>
          </p:cNvSpPr>
          <p:nvPr>
            <p:ph idx="1"/>
          </p:nvPr>
        </p:nvSpPr>
        <p:spPr/>
        <p:txBody>
          <a:bodyPr/>
          <a:lstStyle/>
          <a:p>
            <a:r>
              <a:rPr lang="en-US" dirty="0" smtClean="0"/>
              <a:t>Chair: Ben Rolfe</a:t>
            </a:r>
          </a:p>
          <a:p>
            <a:r>
              <a:rPr lang="en-US" dirty="0" smtClean="0"/>
              <a:t>Recording secretary: </a:t>
            </a:r>
            <a:r>
              <a:rPr lang="en-US" dirty="0"/>
              <a:t>T</a:t>
            </a:r>
            <a:r>
              <a:rPr lang="en-US" dirty="0" smtClean="0"/>
              <a:t>BD</a:t>
            </a:r>
          </a:p>
          <a:p>
            <a:r>
              <a:rPr lang="en-US" dirty="0" smtClean="0"/>
              <a:t>Vice Chair: </a:t>
            </a:r>
            <a:r>
              <a:rPr lang="en-US" dirty="0" err="1" smtClean="0"/>
              <a:t>Shoichi</a:t>
            </a:r>
            <a:r>
              <a:rPr lang="en-US" dirty="0" smtClean="0"/>
              <a:t> Kitazawa</a:t>
            </a:r>
          </a:p>
          <a:p>
            <a:r>
              <a:rPr lang="en-US" dirty="0" smtClean="0"/>
              <a:t>Technical </a:t>
            </a:r>
            <a:r>
              <a:rPr lang="en-US" dirty="0" smtClean="0"/>
              <a:t>Editor: </a:t>
            </a:r>
            <a:r>
              <a:rPr lang="en-US" dirty="0" err="1" smtClean="0"/>
              <a:t>Jianlin</a:t>
            </a:r>
            <a:r>
              <a:rPr lang="en-US" dirty="0" smtClean="0"/>
              <a:t> </a:t>
            </a:r>
            <a:r>
              <a:rPr lang="en-US" dirty="0" err="1" smtClean="0"/>
              <a:t>Guo</a:t>
            </a:r>
            <a:endParaRPr lang="en-US" dirty="0"/>
          </a:p>
          <a:p>
            <a:endParaRPr lang="en-US" dirty="0" smtClean="0"/>
          </a:p>
          <a:p>
            <a:pPr marL="0" indent="0">
              <a:buNone/>
            </a:pPr>
            <a:r>
              <a:rPr lang="en-US" dirty="0" smtClean="0"/>
              <a:t>Notes: </a:t>
            </a:r>
          </a:p>
          <a:p>
            <a:pPr marL="0" indent="0">
              <a:buNone/>
            </a:pPr>
            <a:r>
              <a:rPr lang="en-US" dirty="0" smtClean="0"/>
              <a:t>1. Secretary volunteer: </a:t>
            </a:r>
            <a:endParaRPr lang="en-US" dirty="0"/>
          </a:p>
          <a:p>
            <a:pPr marL="0" indent="0">
              <a:buNone/>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208537320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3373" y="671765"/>
            <a:ext cx="8288868" cy="716278"/>
          </a:xfrm>
        </p:spPr>
        <p:txBody>
          <a:bodyPr/>
          <a:lstStyle/>
          <a:p>
            <a:r>
              <a:rPr lang="en-US" sz="3600" dirty="0" smtClean="0"/>
              <a:t>Opening</a:t>
            </a:r>
            <a:endParaRPr lang="en-US" sz="36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
        <p:nvSpPr>
          <p:cNvPr id="7" name="TextBox 6"/>
          <p:cNvSpPr txBox="1"/>
          <p:nvPr/>
        </p:nvSpPr>
        <p:spPr>
          <a:xfrm>
            <a:off x="1066800" y="1981200"/>
            <a:ext cx="5470985" cy="2062103"/>
          </a:xfrm>
          <a:prstGeom prst="rect">
            <a:avLst/>
          </a:prstGeom>
          <a:noFill/>
        </p:spPr>
        <p:txBody>
          <a:bodyPr wrap="none" rtlCol="0">
            <a:spAutoFit/>
          </a:bodyPr>
          <a:lstStyle/>
          <a:p>
            <a:pPr marL="457200" indent="-457200">
              <a:buFont typeface="Arial" panose="020B0604020202020204" pitchFamily="34" charset="0"/>
              <a:buChar char="•"/>
            </a:pPr>
            <a:r>
              <a:rPr lang="en-US" sz="3200" dirty="0" smtClean="0">
                <a:solidFill>
                  <a:schemeClr val="accent2">
                    <a:lumMod val="75000"/>
                  </a:schemeClr>
                </a:solidFill>
              </a:rPr>
              <a:t>Meeting Preamble</a:t>
            </a:r>
          </a:p>
          <a:p>
            <a:pPr marL="457200" indent="-457200">
              <a:buFont typeface="Arial" panose="020B0604020202020204" pitchFamily="34" charset="0"/>
              <a:buChar char="•"/>
            </a:pPr>
            <a:r>
              <a:rPr lang="en-US" sz="3200" dirty="0" smtClean="0">
                <a:solidFill>
                  <a:schemeClr val="accent2">
                    <a:lumMod val="75000"/>
                  </a:schemeClr>
                </a:solidFill>
              </a:rPr>
              <a:t>Review and Approve Agenda</a:t>
            </a:r>
          </a:p>
          <a:p>
            <a:pPr marL="457200" indent="-457200">
              <a:buFont typeface="Arial" panose="020B0604020202020204" pitchFamily="34" charset="0"/>
              <a:buChar char="•"/>
            </a:pPr>
            <a:r>
              <a:rPr lang="en-US" sz="3200" dirty="0" smtClean="0">
                <a:solidFill>
                  <a:schemeClr val="accent2">
                    <a:lumMod val="75000"/>
                  </a:schemeClr>
                </a:solidFill>
              </a:rPr>
              <a:t>Review Objectives</a:t>
            </a:r>
          </a:p>
          <a:p>
            <a:pPr marL="457200" indent="-457200">
              <a:buFont typeface="Arial" panose="020B0604020202020204" pitchFamily="34" charset="0"/>
              <a:buChar char="•"/>
            </a:pPr>
            <a:r>
              <a:rPr lang="en-US" sz="3200" dirty="0" smtClean="0">
                <a:solidFill>
                  <a:schemeClr val="accent2">
                    <a:lumMod val="75000"/>
                  </a:schemeClr>
                </a:solidFill>
              </a:rPr>
              <a:t>Plan for the week</a:t>
            </a:r>
          </a:p>
        </p:txBody>
      </p:sp>
    </p:spTree>
    <p:extLst>
      <p:ext uri="{BB962C8B-B14F-4D97-AF65-F5344CB8AC3E}">
        <p14:creationId xmlns:p14="http://schemas.microsoft.com/office/powerpoint/2010/main" val="237640896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8BA519C-DE1F-4573-B83E-8DF786518135}"/>
              </a:ext>
            </a:extLst>
          </p:cNvPr>
          <p:cNvSpPr>
            <a:spLocks noGrp="1"/>
          </p:cNvSpPr>
          <p:nvPr>
            <p:ph type="title"/>
          </p:nvPr>
        </p:nvSpPr>
        <p:spPr/>
        <p:txBody>
          <a:bodyPr/>
          <a:lstStyle/>
          <a:p>
            <a:r>
              <a:rPr lang="en-US" sz="3600" dirty="0" smtClean="0"/>
              <a:t>Sub-1GHz Coexistence Task Group</a:t>
            </a:r>
            <a:endParaRPr lang="en-US" sz="3600" dirty="0"/>
          </a:p>
        </p:txBody>
      </p:sp>
      <p:sp>
        <p:nvSpPr>
          <p:cNvPr id="3" name="Content Placeholder 2">
            <a:extLst>
              <a:ext uri="{FF2B5EF4-FFF2-40B4-BE49-F238E27FC236}">
                <a16:creationId xmlns:a16="http://schemas.microsoft.com/office/drawing/2014/main" xmlns="" id="{77D41C8B-B134-4FD3-BDEE-B93E12984B67}"/>
              </a:ext>
            </a:extLst>
          </p:cNvPr>
          <p:cNvSpPr>
            <a:spLocks noGrp="1"/>
          </p:cNvSpPr>
          <p:nvPr>
            <p:ph idx="1"/>
          </p:nvPr>
        </p:nvSpPr>
        <p:spPr>
          <a:xfrm>
            <a:off x="533400" y="1952417"/>
            <a:ext cx="8686800" cy="4954691"/>
          </a:xfrm>
        </p:spPr>
        <p:txBody>
          <a:bodyPr>
            <a:normAutofit lnSpcReduction="10000"/>
          </a:bodyPr>
          <a:lstStyle/>
          <a:p>
            <a:pPr marL="0" indent="0" algn="ctr">
              <a:buNone/>
            </a:pPr>
            <a:r>
              <a:rPr lang="en-US" sz="2800" dirty="0"/>
              <a:t>Recommended Practice for Local and Metropolitan Area Networks - Part 19: Coexistence Methods for 802.11 and 802.15.4 based systems operating in the Sub-1 GHz Frequency </a:t>
            </a:r>
            <a:r>
              <a:rPr lang="en-US" sz="2800" dirty="0" smtClean="0"/>
              <a:t>Bands</a:t>
            </a:r>
          </a:p>
          <a:p>
            <a:pPr marL="0" indent="0" algn="ctr">
              <a:buNone/>
            </a:pPr>
            <a:endParaRPr lang="en-US" sz="2800" dirty="0"/>
          </a:p>
          <a:p>
            <a:pPr marL="0" indent="0" algn="ctr">
              <a:buNone/>
            </a:pPr>
            <a:r>
              <a:rPr lang="en-US" sz="2800" dirty="0" smtClean="0"/>
              <a:t>Scope: </a:t>
            </a:r>
          </a:p>
          <a:p>
            <a:pPr marL="0" indent="0">
              <a:buNone/>
            </a:pPr>
            <a:r>
              <a:rPr lang="en-US" sz="2800" b="0" dirty="0"/>
              <a:t>This recommended practice provides guidance on the implementation, configuration and commissioning of systems sharing spectrum between IEEE Std 802.11ah-2016 and IEEE Std 802.15.4 Smart Utility Networking (SUN) Frequency Shift Keying (FSK) Physical Layer (PHY) operating in Sub-1 GHz frequency bands.</a:t>
            </a:r>
            <a:endParaRPr lang="en-US" sz="2800" dirty="0" smtClean="0"/>
          </a:p>
        </p:txBody>
      </p:sp>
      <p:sp>
        <p:nvSpPr>
          <p:cNvPr id="4" name="Slide Number Placeholder 3">
            <a:extLst>
              <a:ext uri="{FF2B5EF4-FFF2-40B4-BE49-F238E27FC236}">
                <a16:creationId xmlns:a16="http://schemas.microsoft.com/office/drawing/2014/main" xmlns="" id="{25B89E7C-9E10-4E3D-A070-4F7901D71345}"/>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xmlns="" id="{FF00FE75-67C5-41DA-9816-B90016863EFE}"/>
              </a:ext>
            </a:extLst>
          </p:cNvPr>
          <p:cNvSpPr>
            <a:spLocks noGrp="1"/>
          </p:cNvSpPr>
          <p:nvPr>
            <p:ph type="ftr" idx="14"/>
          </p:nvPr>
        </p:nvSpPr>
        <p:spPr/>
        <p:txBody>
          <a:bodyPr/>
          <a:lstStyle/>
          <a:p>
            <a:r>
              <a:rPr lang="en-GB" smtClean="0"/>
              <a:t>Benjamin Rolfe BCA/MERL</a:t>
            </a:r>
            <a:endParaRPr lang="en-GB" dirty="0"/>
          </a:p>
        </p:txBody>
      </p:sp>
      <p:sp>
        <p:nvSpPr>
          <p:cNvPr id="6" name="Date Placeholder 5">
            <a:extLst>
              <a:ext uri="{FF2B5EF4-FFF2-40B4-BE49-F238E27FC236}">
                <a16:creationId xmlns:a16="http://schemas.microsoft.com/office/drawing/2014/main" xmlns="" id="{1104F9A4-3C82-4EA9-B0F3-E5B4CFA77A4F}"/>
              </a:ext>
            </a:extLst>
          </p:cNvPr>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159254021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Meeting Preamble</a:t>
            </a:r>
            <a:endParaRPr lang="en-US" dirty="0"/>
          </a:p>
        </p:txBody>
      </p:sp>
      <p:sp>
        <p:nvSpPr>
          <p:cNvPr id="3" name="Content Placeholder 2"/>
          <p:cNvSpPr>
            <a:spLocks noGrp="1"/>
          </p:cNvSpPr>
          <p:nvPr>
            <p:ph idx="1"/>
          </p:nvPr>
        </p:nvSpPr>
        <p:spPr/>
        <p:txBody>
          <a:bodyPr/>
          <a:lstStyle/>
          <a:p>
            <a:r>
              <a:rPr lang="en-US" dirty="0" smtClean="0"/>
              <a:t>Be aware of:</a:t>
            </a:r>
          </a:p>
          <a:p>
            <a:pPr marL="0" indent="0">
              <a:buNone/>
            </a:pPr>
            <a:r>
              <a:rPr lang="en-US" dirty="0" smtClean="0"/>
              <a:t>	</a:t>
            </a:r>
            <a:r>
              <a:rPr lang="en-US" dirty="0"/>
              <a:t> </a:t>
            </a:r>
            <a:r>
              <a:rPr lang="en-US" dirty="0">
                <a:hlinkClick r:id="rId2"/>
              </a:rPr>
              <a:t>https://</a:t>
            </a:r>
            <a:r>
              <a:rPr lang="en-US" dirty="0" smtClean="0">
                <a:hlinkClick r:id="rId2"/>
              </a:rPr>
              <a:t>development.standards.ieee.org/myproject/Public/mytools/mob/slideset.pdf</a:t>
            </a:r>
            <a:endParaRPr lang="en-US" dirty="0" smtClean="0"/>
          </a:p>
          <a:p>
            <a:pPr marL="0" indent="0">
              <a:buNone/>
            </a:pPr>
            <a:endParaRPr lang="en-US" dirty="0" smtClean="0"/>
          </a:p>
          <a:p>
            <a:pPr marL="0" indent="0">
              <a:buNone/>
            </a:pPr>
            <a:endParaRPr lang="en-US" dirty="0"/>
          </a:p>
          <a:p>
            <a:r>
              <a:rPr lang="en-US" dirty="0" smtClean="0"/>
              <a:t>Any questions or disclosures?</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383538640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a:t>
            </a:r>
            <a:endParaRPr lang="en-US" dirty="0"/>
          </a:p>
        </p:txBody>
      </p:sp>
      <p:sp>
        <p:nvSpPr>
          <p:cNvPr id="3" name="Content Placeholder 2"/>
          <p:cNvSpPr>
            <a:spLocks noGrp="1"/>
          </p:cNvSpPr>
          <p:nvPr>
            <p:ph idx="1"/>
          </p:nvPr>
        </p:nvSpPr>
        <p:spPr/>
        <p:txBody>
          <a:bodyPr/>
          <a:lstStyle/>
          <a:p>
            <a:pPr marL="0" indent="0">
              <a:buNone/>
            </a:pPr>
            <a:r>
              <a:rPr lang="en-US" dirty="0"/>
              <a:t>TG3 Agenda:</a:t>
            </a:r>
          </a:p>
          <a:p>
            <a:r>
              <a:rPr lang="en-US" dirty="0">
                <a:hlinkClick r:id="rId2"/>
              </a:rPr>
              <a:t>https://</a:t>
            </a:r>
            <a:r>
              <a:rPr lang="en-US" dirty="0" smtClean="0">
                <a:hlinkClick r:id="rId2"/>
              </a:rPr>
              <a:t>mentor.ieee.org/802.19/dcn/19/19-19-0026-00-0003-may-2019-agenda.xlsx</a:t>
            </a:r>
            <a:endParaRPr lang="en-US" dirty="0" smtClean="0"/>
          </a:p>
          <a:p>
            <a:pPr marL="0" indent="0">
              <a:buNone/>
            </a:pPr>
            <a:endParaRPr lang="en-US" dirty="0"/>
          </a:p>
          <a:p>
            <a:r>
              <a:rPr lang="en-US" dirty="0" smtClean="0"/>
              <a:t>Discussion </a:t>
            </a:r>
          </a:p>
          <a:p>
            <a:pPr marL="0" indent="0">
              <a:buNone/>
            </a:pPr>
            <a:endParaRPr lang="en-US" dirty="0" smtClean="0"/>
          </a:p>
          <a:p>
            <a:pPr marL="0" indent="0">
              <a:buNone/>
            </a:pPr>
            <a:r>
              <a:rPr lang="en-US" dirty="0" smtClean="0"/>
              <a:t>Approval of agenda </a:t>
            </a:r>
            <a:r>
              <a:rPr lang="en-US" dirty="0" smtClean="0"/>
              <a:t>in doc </a:t>
            </a:r>
            <a:r>
              <a:rPr lang="en-US" dirty="0" smtClean="0"/>
              <a:t>19-19-0026-01</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63754351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March Minutes</a:t>
            </a:r>
            <a:endParaRPr lang="en-US" dirty="0"/>
          </a:p>
        </p:txBody>
      </p:sp>
      <p:sp>
        <p:nvSpPr>
          <p:cNvPr id="3" name="Content Placeholder 2"/>
          <p:cNvSpPr>
            <a:spLocks noGrp="1"/>
          </p:cNvSpPr>
          <p:nvPr>
            <p:ph idx="1"/>
          </p:nvPr>
        </p:nvSpPr>
        <p:spPr/>
        <p:txBody>
          <a:bodyPr/>
          <a:lstStyle/>
          <a:p>
            <a:pPr marL="0" indent="0">
              <a:buNone/>
            </a:pPr>
            <a:r>
              <a:rPr lang="en-US" dirty="0" smtClean="0"/>
              <a:t>Minutes from </a:t>
            </a:r>
            <a:r>
              <a:rPr lang="en-US" dirty="0" smtClean="0"/>
              <a:t>March</a:t>
            </a:r>
            <a:endParaRPr lang="en-US" dirty="0" smtClean="0"/>
          </a:p>
          <a:p>
            <a:r>
              <a:rPr lang="en-US" dirty="0">
                <a:hlinkClick r:id="rId2"/>
              </a:rPr>
              <a:t>https://</a:t>
            </a:r>
            <a:r>
              <a:rPr lang="en-US" dirty="0" smtClean="0">
                <a:hlinkClick r:id="rId2"/>
              </a:rPr>
              <a:t>mentor.ieee.org/802.19/dcn/19/19-19-0033-00-0003-march-minutes-tg3.pdf</a:t>
            </a:r>
            <a:endParaRPr lang="en-US" dirty="0" smtClean="0"/>
          </a:p>
          <a:p>
            <a:endParaRPr lang="en-US" dirty="0" smtClean="0"/>
          </a:p>
          <a:p>
            <a:pPr marL="0" indent="0">
              <a:buNone/>
            </a:pPr>
            <a:r>
              <a:rPr lang="en-US" dirty="0" smtClean="0"/>
              <a:t>Approval of </a:t>
            </a:r>
            <a:r>
              <a:rPr lang="en-US" dirty="0" smtClean="0"/>
              <a:t>minutes from </a:t>
            </a:r>
            <a:r>
              <a:rPr lang="en-US" dirty="0" smtClean="0"/>
              <a:t>March Task </a:t>
            </a:r>
            <a:r>
              <a:rPr lang="en-US" dirty="0" smtClean="0"/>
              <a:t>Group meeting doc # </a:t>
            </a:r>
            <a:r>
              <a:rPr lang="en-US" dirty="0" smtClean="0"/>
              <a:t>19-19-0033r0</a:t>
            </a:r>
          </a:p>
          <a:p>
            <a:pPr marL="0" indent="0">
              <a:buNone/>
            </a:pPr>
            <a:r>
              <a:rPr lang="en-US" dirty="0"/>
              <a:t>	</a:t>
            </a:r>
            <a:endParaRPr lang="en-US" dirty="0" smtClean="0"/>
          </a:p>
          <a:p>
            <a:pPr marL="0" indent="0">
              <a:buNone/>
            </a:pPr>
            <a:endParaRPr lang="en-US" dirty="0"/>
          </a:p>
          <a:p>
            <a:pPr marL="0" indent="0">
              <a:buNone/>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317744053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Meeting Goals</a:t>
            </a:r>
            <a:endParaRPr lang="en-US" dirty="0"/>
          </a:p>
        </p:txBody>
      </p:sp>
      <p:sp>
        <p:nvSpPr>
          <p:cNvPr id="3" name="Content Placeholder 2"/>
          <p:cNvSpPr>
            <a:spLocks noGrp="1"/>
          </p:cNvSpPr>
          <p:nvPr>
            <p:ph idx="1"/>
          </p:nvPr>
        </p:nvSpPr>
        <p:spPr>
          <a:xfrm>
            <a:off x="731520" y="1952417"/>
            <a:ext cx="8288868" cy="4753183"/>
          </a:xfrm>
        </p:spPr>
        <p:txBody>
          <a:bodyPr/>
          <a:lstStyle/>
          <a:p>
            <a:pPr>
              <a:buFont typeface="Wingdings" panose="05000000000000000000" pitchFamily="2" charset="2"/>
              <a:buChar char="Ø"/>
            </a:pPr>
            <a:r>
              <a:rPr lang="en-US" dirty="0" smtClean="0"/>
              <a:t>Planning for Draft Development</a:t>
            </a:r>
            <a:endParaRPr lang="en-US" dirty="0" smtClean="0"/>
          </a:p>
          <a:p>
            <a:pPr lvl="1">
              <a:buFont typeface="Wingdings" panose="05000000000000000000" pitchFamily="2" charset="2"/>
              <a:buChar char="Ø"/>
            </a:pPr>
            <a:r>
              <a:rPr lang="en-US" dirty="0"/>
              <a:t>P</a:t>
            </a:r>
            <a:r>
              <a:rPr lang="en-US" dirty="0" smtClean="0"/>
              <a:t>roposal guidelines and CFP drafting</a:t>
            </a:r>
            <a:endParaRPr lang="en-US" dirty="0" smtClean="0"/>
          </a:p>
          <a:p>
            <a:pPr>
              <a:buFont typeface="Wingdings" panose="05000000000000000000" pitchFamily="2" charset="2"/>
              <a:buChar char="Ø"/>
            </a:pPr>
            <a:r>
              <a:rPr lang="en-US" dirty="0"/>
              <a:t>Usage scenarios </a:t>
            </a:r>
            <a:r>
              <a:rPr lang="en-US" dirty="0" smtClean="0"/>
              <a:t>discussion</a:t>
            </a:r>
          </a:p>
          <a:p>
            <a:pPr lvl="1">
              <a:buFont typeface="Wingdings" panose="05000000000000000000" pitchFamily="2" charset="2"/>
              <a:buChar char="Ø"/>
            </a:pPr>
            <a:r>
              <a:rPr lang="en-US" dirty="0" smtClean="0"/>
              <a:t>Outreach to </a:t>
            </a:r>
            <a:r>
              <a:rPr lang="en-US" dirty="0" err="1" smtClean="0"/>
              <a:t>WiFi</a:t>
            </a:r>
            <a:r>
              <a:rPr lang="en-US" dirty="0" smtClean="0"/>
              <a:t> Alliance for use case input</a:t>
            </a:r>
          </a:p>
          <a:p>
            <a:pPr lvl="1">
              <a:buFont typeface="Wingdings" panose="05000000000000000000" pitchFamily="2" charset="2"/>
              <a:buChar char="Ø"/>
            </a:pPr>
            <a:r>
              <a:rPr lang="en-US" dirty="0" smtClean="0"/>
              <a:t>Other outreach possibilities </a:t>
            </a:r>
          </a:p>
          <a:p>
            <a:pPr lvl="1">
              <a:buFont typeface="Wingdings" panose="05000000000000000000" pitchFamily="2" charset="2"/>
              <a:buChar char="Ø"/>
            </a:pPr>
            <a:r>
              <a:rPr lang="en-US" dirty="0" smtClean="0"/>
              <a:t>Next steps</a:t>
            </a:r>
            <a:endParaRPr lang="en-US" dirty="0"/>
          </a:p>
          <a:p>
            <a:pPr>
              <a:buFont typeface="Wingdings" panose="05000000000000000000" pitchFamily="2" charset="2"/>
              <a:buChar char="Ø"/>
            </a:pPr>
            <a:r>
              <a:rPr lang="en-US" dirty="0" smtClean="0"/>
              <a:t>Updates </a:t>
            </a:r>
            <a:r>
              <a:rPr lang="en-US" dirty="0" smtClean="0"/>
              <a:t>on </a:t>
            </a:r>
            <a:r>
              <a:rPr lang="en-US" dirty="0" smtClean="0"/>
              <a:t>situation in Japan</a:t>
            </a:r>
          </a:p>
          <a:p>
            <a:pPr lvl="1">
              <a:buFont typeface="Wingdings" panose="05000000000000000000" pitchFamily="2" charset="2"/>
              <a:buChar char="Ø"/>
            </a:pPr>
            <a:r>
              <a:rPr lang="en-US" dirty="0" smtClean="0"/>
              <a:t>Continuing to monitor</a:t>
            </a:r>
            <a:endParaRPr lang="en-US" dirty="0" smtClean="0"/>
          </a:p>
          <a:p>
            <a:pPr>
              <a:buFont typeface="Wingdings" panose="05000000000000000000" pitchFamily="2" charset="2"/>
              <a:buChar char="Ø"/>
            </a:pPr>
            <a:r>
              <a:rPr lang="en-US" dirty="0" smtClean="0"/>
              <a:t>Update on simulation tools and results</a:t>
            </a:r>
          </a:p>
          <a:p>
            <a:pPr>
              <a:buFont typeface="Wingdings" panose="05000000000000000000" pitchFamily="2" charset="2"/>
              <a:buChar char="Ø"/>
            </a:pPr>
            <a:r>
              <a:rPr lang="en-US" dirty="0" smtClean="0"/>
              <a:t>Next </a:t>
            </a:r>
            <a:r>
              <a:rPr lang="en-US" dirty="0" smtClean="0"/>
              <a:t>steps</a:t>
            </a:r>
          </a:p>
          <a:p>
            <a:pPr marL="0" indent="0">
              <a:buNone/>
            </a:pPr>
            <a:endParaRPr lang="en-US" dirty="0"/>
          </a:p>
          <a:p>
            <a:pPr marL="0" indent="0">
              <a:buNone/>
            </a:pPr>
            <a:endParaRPr lang="en-US" dirty="0"/>
          </a:p>
          <a:p>
            <a:endParaRPr lang="en-US"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110819614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3138</TotalTime>
  <Words>554</Words>
  <Application>Microsoft Office PowerPoint</Application>
  <PresentationFormat>Custom</PresentationFormat>
  <Paragraphs>130</Paragraphs>
  <Slides>13</Slides>
  <Notes>1</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13</vt:i4>
      </vt:variant>
    </vt:vector>
  </HeadingPairs>
  <TitlesOfParts>
    <vt:vector size="22" baseType="lpstr">
      <vt:lpstr>Arial Unicode MS</vt:lpstr>
      <vt:lpstr>MS Gothic</vt:lpstr>
      <vt:lpstr>Arial</vt:lpstr>
      <vt:lpstr>Calibri</vt:lpstr>
      <vt:lpstr>Courier New</vt:lpstr>
      <vt:lpstr>Times New Roman</vt:lpstr>
      <vt:lpstr>Wingdings</vt:lpstr>
      <vt:lpstr>Office Theme</vt:lpstr>
      <vt:lpstr>Document</vt:lpstr>
      <vt:lpstr>May 2019 Sub 1 GHz Task Group</vt:lpstr>
      <vt:lpstr>PowerPoint Presentation</vt:lpstr>
      <vt:lpstr>Task Group Organization</vt:lpstr>
      <vt:lpstr>Opening</vt:lpstr>
      <vt:lpstr>Sub-1GHz Coexistence Task Group</vt:lpstr>
      <vt:lpstr>Meeting Preamble</vt:lpstr>
      <vt:lpstr>Agenda</vt:lpstr>
      <vt:lpstr>March Minutes</vt:lpstr>
      <vt:lpstr>Meeting Goals</vt:lpstr>
      <vt:lpstr>Overview and Schedule</vt:lpstr>
      <vt:lpstr>Technical Presentations</vt:lpstr>
      <vt:lpstr>Soliciting Proposals</vt:lpstr>
      <vt:lpstr>Useful links</vt:lpstr>
    </vt:vector>
  </TitlesOfParts>
  <Company>Qualcomm Incorporated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Shellhammer, Steve</dc:creator>
  <cp:lastModifiedBy>Benjamin Rolfe</cp:lastModifiedBy>
  <cp:revision>199</cp:revision>
  <cp:lastPrinted>2015-01-08T23:35:49Z</cp:lastPrinted>
  <dcterms:created xsi:type="dcterms:W3CDTF">2014-10-30T17:06:39Z</dcterms:created>
  <dcterms:modified xsi:type="dcterms:W3CDTF">2019-05-13T18:46:35Z</dcterms:modified>
</cp:coreProperties>
</file>