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81" r:id="rId3"/>
    <p:sldId id="291" r:id="rId4"/>
    <p:sldId id="269" r:id="rId5"/>
    <p:sldId id="285" r:id="rId6"/>
    <p:sldId id="283" r:id="rId7"/>
    <p:sldId id="288" r:id="rId8"/>
    <p:sldId id="289" r:id="rId9"/>
    <p:sldId id="290" r:id="rId10"/>
    <p:sldId id="294" r:id="rId11"/>
    <p:sldId id="292" r:id="rId12"/>
    <p:sldId id="293" r:id="rId13"/>
    <p:sldId id="287" r:id="rId14"/>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4831" autoAdjust="0"/>
    <p:restoredTop sz="94127" autoAdjust="0"/>
  </p:normalViewPr>
  <p:slideViewPr>
    <p:cSldViewPr>
      <p:cViewPr varScale="1">
        <p:scale>
          <a:sx n="79" d="100"/>
          <a:sy n="79" d="100"/>
        </p:scale>
        <p:origin x="1954"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5/13/2019</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May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May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802.19-19/0034r00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9/dcn/19/19-19-0024-02-0000-recommended-text-on-802-coexistence-process.docx" TargetMode="External"/><Relationship Id="rId2" Type="http://schemas.openxmlformats.org/officeDocument/2006/relationships/hyperlink" Target="https://mentor.ieee.org/802.19/dcn/18/19-18-0093-00-S1GH-par-as-approved-by-revcom-dec-2018.pdf" TargetMode="External"/><Relationship Id="rId1" Type="http://schemas.openxmlformats.org/officeDocument/2006/relationships/slideLayout" Target="../slideLayouts/slideLayout1.xml"/><Relationship Id="rId4" Type="http://schemas.openxmlformats.org/officeDocument/2006/relationships/hyperlink" Target="https://mentor.ieee.org/802.19/dcn/19/19-19-0030-00-0000-may-2019-opening-report.pptx"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9/dcn/19/19-19-0026-00-0003-may-2019-agenda.xls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9/dcn/19/19-19-0033-00-0003-march-minutes-tg3.pdf"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May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May 2019 Sub 1 GHz Task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2019-05-13</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426239719"/>
              </p:ext>
            </p:extLst>
          </p:nvPr>
        </p:nvGraphicFramePr>
        <p:xfrm>
          <a:off x="381000" y="2519649"/>
          <a:ext cx="9218612" cy="4580499"/>
        </p:xfrm>
        <a:graphic>
          <a:graphicData uri="http://schemas.openxmlformats.org/presentationml/2006/ole">
            <mc:AlternateContent xmlns:mc="http://schemas.openxmlformats.org/markup-compatibility/2006">
              <mc:Choice xmlns:v="urn:schemas-microsoft-com:vml" Requires="v">
                <p:oleObj spid="_x0000_s3270"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9649"/>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and Schedule</a:t>
            </a:r>
            <a:endParaRPr lang="en-US" dirty="0"/>
          </a:p>
        </p:txBody>
      </p:sp>
      <p:sp>
        <p:nvSpPr>
          <p:cNvPr id="3" name="Content Placeholder 2"/>
          <p:cNvSpPr>
            <a:spLocks noGrp="1"/>
          </p:cNvSpPr>
          <p:nvPr>
            <p:ph idx="1"/>
          </p:nvPr>
        </p:nvSpPr>
        <p:spPr>
          <a:xfrm>
            <a:off x="731520" y="1867750"/>
            <a:ext cx="8288868" cy="5039360"/>
          </a:xfrm>
        </p:spPr>
        <p:txBody>
          <a:bodyPr>
            <a:normAutofit fontScale="85000" lnSpcReduction="20000"/>
          </a:bodyPr>
          <a:lstStyle/>
          <a:p>
            <a:pPr lvl="0"/>
            <a:r>
              <a:rPr lang="en-US" dirty="0"/>
              <a:t>January 2019  TG organization and first technical input, outline for RP content, issue Call for </a:t>
            </a:r>
            <a:r>
              <a:rPr lang="en-US" dirty="0" smtClean="0"/>
              <a:t>Proposals</a:t>
            </a:r>
          </a:p>
          <a:p>
            <a:pPr lvl="0"/>
            <a:r>
              <a:rPr lang="en-US" dirty="0" smtClean="0"/>
              <a:t>March 2019   Review contributions and prepare call for proposals</a:t>
            </a:r>
            <a:endParaRPr lang="en-US" dirty="0"/>
          </a:p>
          <a:p>
            <a:pPr lvl="0"/>
            <a:r>
              <a:rPr lang="en-US" dirty="0" smtClean="0"/>
              <a:t>May 2019   </a:t>
            </a:r>
            <a:r>
              <a:rPr lang="en-US" dirty="0"/>
              <a:t>Hear technical </a:t>
            </a:r>
            <a:r>
              <a:rPr lang="en-US" dirty="0" smtClean="0"/>
              <a:t>proposals – </a:t>
            </a:r>
            <a:r>
              <a:rPr lang="en-US" dirty="0"/>
              <a:t>start drafting process </a:t>
            </a:r>
          </a:p>
          <a:p>
            <a:pPr lvl="0"/>
            <a:r>
              <a:rPr lang="en-US" dirty="0"/>
              <a:t>July 2019 more </a:t>
            </a:r>
            <a:r>
              <a:rPr lang="en-US" dirty="0" smtClean="0"/>
              <a:t>proposals, complete draft for WG Ballot, initiate WG ballot</a:t>
            </a:r>
            <a:endParaRPr lang="en-US" dirty="0"/>
          </a:p>
          <a:p>
            <a:pPr lvl="0"/>
            <a:r>
              <a:rPr lang="en-US" dirty="0" smtClean="0"/>
              <a:t>Sept </a:t>
            </a:r>
            <a:r>
              <a:rPr lang="en-US" dirty="0"/>
              <a:t>2019 Comment resolution, continue WG Balloting</a:t>
            </a:r>
          </a:p>
          <a:p>
            <a:pPr lvl="0"/>
            <a:r>
              <a:rPr lang="en-US" dirty="0"/>
              <a:t>Nov 2019 EC approval for </a:t>
            </a:r>
            <a:r>
              <a:rPr lang="en-US" dirty="0" smtClean="0"/>
              <a:t>Standards Association Ballot</a:t>
            </a:r>
            <a:endParaRPr lang="en-US" dirty="0"/>
          </a:p>
          <a:p>
            <a:pPr lvl="0"/>
            <a:r>
              <a:rPr lang="en-US" dirty="0"/>
              <a:t>Jan 2020 Comment Resolution</a:t>
            </a:r>
          </a:p>
          <a:p>
            <a:pPr lvl="0"/>
            <a:r>
              <a:rPr lang="en-US" dirty="0"/>
              <a:t>Feb 2020 </a:t>
            </a:r>
            <a:r>
              <a:rPr lang="en-US" dirty="0" err="1"/>
              <a:t>Recirc</a:t>
            </a:r>
            <a:r>
              <a:rPr lang="en-US" dirty="0"/>
              <a:t>/comments/</a:t>
            </a:r>
            <a:r>
              <a:rPr lang="en-US" dirty="0" err="1"/>
              <a:t>recirc</a:t>
            </a:r>
            <a:endParaRPr lang="en-US" dirty="0"/>
          </a:p>
          <a:p>
            <a:pPr lvl="0"/>
            <a:r>
              <a:rPr lang="en-US" dirty="0"/>
              <a:t>Mar 2020 Final comment resolution</a:t>
            </a:r>
          </a:p>
          <a:p>
            <a:pPr lvl="0"/>
            <a:r>
              <a:rPr lang="en-US" dirty="0"/>
              <a:t>Apr 2020  Stable draft, last </a:t>
            </a:r>
            <a:r>
              <a:rPr lang="en-US" dirty="0" err="1"/>
              <a:t>recirc</a:t>
            </a:r>
            <a:endParaRPr lang="en-US" dirty="0"/>
          </a:p>
          <a:p>
            <a:pPr lvl="0"/>
            <a:r>
              <a:rPr lang="en-US" dirty="0"/>
              <a:t>May 2020 Final package</a:t>
            </a:r>
          </a:p>
          <a:p>
            <a:pPr lvl="0"/>
            <a:r>
              <a:rPr lang="en-US" dirty="0"/>
              <a:t>July 2020 EC approval to </a:t>
            </a:r>
            <a:r>
              <a:rPr lang="en-US" dirty="0" err="1"/>
              <a:t>RevCom</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Right Arrow 6"/>
          <p:cNvSpPr/>
          <p:nvPr/>
        </p:nvSpPr>
        <p:spPr bwMode="auto">
          <a:xfrm rot="21406284">
            <a:off x="149454" y="2758756"/>
            <a:ext cx="567495" cy="53340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0143015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Presentations</a:t>
            </a:r>
            <a:endParaRPr lang="en-US" dirty="0"/>
          </a:p>
        </p:txBody>
      </p:sp>
      <p:sp>
        <p:nvSpPr>
          <p:cNvPr id="3" name="Content Placeholder 2"/>
          <p:cNvSpPr>
            <a:spLocks noGrp="1"/>
          </p:cNvSpPr>
          <p:nvPr>
            <p:ph idx="1"/>
          </p:nvPr>
        </p:nvSpPr>
        <p:spPr>
          <a:xfrm>
            <a:off x="731520" y="1952417"/>
            <a:ext cx="8288868" cy="4753183"/>
          </a:xfrm>
        </p:spPr>
        <p:txBody>
          <a:bodyPr/>
          <a:lstStyle/>
          <a:p>
            <a:r>
              <a:rPr lang="en-US" dirty="0" smtClean="0"/>
              <a:t>TBD</a:t>
            </a:r>
            <a:endParaRPr lang="en-US" dirty="0" smtClean="0"/>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234177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Soliciting Proposals</a:t>
            </a:r>
            <a:endParaRPr lang="en-US" dirty="0"/>
          </a:p>
        </p:txBody>
      </p:sp>
      <p:sp>
        <p:nvSpPr>
          <p:cNvPr id="3" name="Content Placeholder 2"/>
          <p:cNvSpPr>
            <a:spLocks noGrp="1"/>
          </p:cNvSpPr>
          <p:nvPr>
            <p:ph idx="1"/>
          </p:nvPr>
        </p:nvSpPr>
        <p:spPr>
          <a:xfrm>
            <a:off x="731520" y="1952417"/>
            <a:ext cx="8288868" cy="4753183"/>
          </a:xfrm>
        </p:spPr>
        <p:txBody>
          <a:bodyPr/>
          <a:lstStyle/>
          <a:p>
            <a:r>
              <a:rPr lang="en-US" dirty="0" smtClean="0"/>
              <a:t>Usage scenarios document</a:t>
            </a:r>
            <a:endParaRPr lang="en-US" dirty="0" smtClean="0"/>
          </a:p>
          <a:p>
            <a:r>
              <a:rPr lang="en-US" dirty="0" smtClean="0"/>
              <a:t>Technical criteria  and guidance</a:t>
            </a:r>
          </a:p>
          <a:p>
            <a:r>
              <a:rPr lang="en-US" dirty="0" smtClean="0"/>
              <a:t>Call </a:t>
            </a:r>
            <a:r>
              <a:rPr lang="en-US" dirty="0" smtClean="0"/>
              <a:t>for proposals content</a:t>
            </a:r>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9545451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Useful links</a:t>
            </a:r>
            <a:endParaRPr lang="en-US" dirty="0"/>
          </a:p>
        </p:txBody>
      </p:sp>
      <p:sp>
        <p:nvSpPr>
          <p:cNvPr id="3" name="Content Placeholder 2"/>
          <p:cNvSpPr>
            <a:spLocks noGrp="1"/>
          </p:cNvSpPr>
          <p:nvPr>
            <p:ph idx="1"/>
          </p:nvPr>
        </p:nvSpPr>
        <p:spPr/>
        <p:txBody>
          <a:bodyPr>
            <a:normAutofit fontScale="92500"/>
          </a:bodyPr>
          <a:lstStyle/>
          <a:p>
            <a:pPr marL="0" indent="0">
              <a:buNone/>
            </a:pPr>
            <a:endParaRPr lang="en-US" dirty="0">
              <a:hlinkClick r:id="rId2"/>
            </a:endParaRPr>
          </a:p>
          <a:p>
            <a:pPr marL="0" indent="0">
              <a:buNone/>
            </a:pPr>
            <a:r>
              <a:rPr lang="en-US" dirty="0"/>
              <a:t>PAR </a:t>
            </a:r>
            <a:r>
              <a:rPr lang="en-US" dirty="0" smtClean="0"/>
              <a:t>text as </a:t>
            </a:r>
            <a:r>
              <a:rPr lang="en-US" dirty="0"/>
              <a:t>approved:</a:t>
            </a:r>
          </a:p>
          <a:p>
            <a:r>
              <a:rPr lang="en-US" dirty="0" smtClean="0">
                <a:hlinkClick r:id="rId2"/>
              </a:rPr>
              <a:t>https</a:t>
            </a:r>
            <a:r>
              <a:rPr lang="en-US" dirty="0">
                <a:hlinkClick r:id="rId2"/>
              </a:rPr>
              <a:t>://</a:t>
            </a:r>
            <a:r>
              <a:rPr lang="en-US" dirty="0" smtClean="0">
                <a:hlinkClick r:id="rId2"/>
              </a:rPr>
              <a:t>mentor.ieee.org/802.19/dcn/18/19-18-0093-00-S1GH-par-as-approved-by-revcom-dec-2018.pdf</a:t>
            </a:r>
            <a:endParaRPr lang="en-US" dirty="0" smtClean="0"/>
          </a:p>
          <a:p>
            <a:pPr marL="0" indent="0">
              <a:buNone/>
            </a:pPr>
            <a:r>
              <a:rPr lang="en-US" dirty="0" smtClean="0"/>
              <a:t>TG3 Agenda:</a:t>
            </a:r>
            <a:endParaRPr lang="en-US" dirty="0"/>
          </a:p>
          <a:p>
            <a:r>
              <a:rPr lang="en-US" dirty="0">
                <a:hlinkClick r:id="rId3"/>
              </a:rPr>
              <a:t>https://</a:t>
            </a:r>
            <a:r>
              <a:rPr lang="en-US" dirty="0" smtClean="0">
                <a:hlinkClick r:id="rId3"/>
              </a:rPr>
              <a:t>mentor.ieee.org/802.19/dcn/19/19-19-0024-02-0000-recommended-text-on-802-coexistence-process.docx</a:t>
            </a:r>
            <a:endParaRPr lang="en-US" dirty="0"/>
          </a:p>
          <a:p>
            <a:pPr marL="0" indent="0">
              <a:buNone/>
            </a:pPr>
            <a:r>
              <a:rPr lang="en-US" dirty="0" smtClean="0"/>
              <a:t>WG19 opening slides:</a:t>
            </a:r>
            <a:endParaRPr lang="en-US" dirty="0"/>
          </a:p>
          <a:p>
            <a:r>
              <a:rPr lang="en-US" dirty="0">
                <a:hlinkClick r:id="rId4"/>
              </a:rPr>
              <a:t>https://</a:t>
            </a:r>
            <a:r>
              <a:rPr lang="en-US" dirty="0" smtClean="0">
                <a:hlinkClick r:id="rId4"/>
              </a:rPr>
              <a:t>mentor.ieee.org/802.19/dcn/19/19-19-0030-00-0000-may-2019-opening-report.pptx</a:t>
            </a:r>
            <a:endParaRPr lang="en-US" dirty="0" smtClean="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023896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3373" y="896227"/>
            <a:ext cx="8288868" cy="2077718"/>
          </a:xfrm>
        </p:spPr>
        <p:txBody>
          <a:bodyPr/>
          <a:lstStyle/>
          <a:p>
            <a:pPr marL="0" indent="0">
              <a:buNone/>
            </a:pPr>
            <a:r>
              <a:rPr lang="en-US" b="0" dirty="0"/>
              <a:t>coexistence</a:t>
            </a:r>
          </a:p>
          <a:p>
            <a:pPr marL="0" indent="0">
              <a:buNone/>
            </a:pPr>
            <a:r>
              <a:rPr lang="en-US" b="0" i="1" dirty="0" smtClean="0"/>
              <a:t>noun</a:t>
            </a:r>
            <a:endParaRPr lang="en-US" b="0" dirty="0"/>
          </a:p>
          <a:p>
            <a:r>
              <a:rPr lang="en-US" b="0" dirty="0" smtClean="0"/>
              <a:t>the </a:t>
            </a:r>
            <a:r>
              <a:rPr lang="en-US" b="0" dirty="0"/>
              <a:t>state or fact of living or existing at the same time or in the same place.</a:t>
            </a:r>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0934" y="2980146"/>
            <a:ext cx="3637806" cy="2430054"/>
          </a:xfrm>
          <a:prstGeom prst="rect">
            <a:avLst/>
          </a:prstGeom>
        </p:spPr>
      </p:pic>
      <p:pic>
        <p:nvPicPr>
          <p:cNvPr id="12" name="Content Placeholder 6"/>
          <p:cNvPicPr>
            <a:picLocks noChangeAspect="1"/>
          </p:cNvPicPr>
          <p:nvPr/>
        </p:nvPicPr>
        <p:blipFill>
          <a:blip r:embed="rId3"/>
          <a:stretch>
            <a:fillRect/>
          </a:stretch>
        </p:blipFill>
        <p:spPr bwMode="auto">
          <a:xfrm>
            <a:off x="659352" y="2995022"/>
            <a:ext cx="4293648" cy="2415177"/>
          </a:xfrm>
          <a:prstGeom prst="rect">
            <a:avLst/>
          </a:prstGeom>
          <a:noFill/>
          <a:ln w="9525">
            <a:noFill/>
            <a:round/>
            <a:headEnd/>
            <a:tailEnd/>
          </a:ln>
          <a:effectLst/>
        </p:spPr>
      </p:pic>
      <p:sp>
        <p:nvSpPr>
          <p:cNvPr id="13" name="TextBox 12"/>
          <p:cNvSpPr txBox="1"/>
          <p:nvPr/>
        </p:nvSpPr>
        <p:spPr>
          <a:xfrm>
            <a:off x="743373" y="5638800"/>
            <a:ext cx="3904827" cy="873188"/>
          </a:xfrm>
          <a:prstGeom prst="rect">
            <a:avLst/>
          </a:prstGeom>
          <a:noFill/>
        </p:spPr>
        <p:txBody>
          <a:bodyPr wrap="square" rtlCol="0">
            <a:spAutoFit/>
          </a:bodyPr>
          <a:lstStyle/>
          <a:p>
            <a:r>
              <a:rPr lang="en-US" dirty="0" smtClean="0">
                <a:solidFill>
                  <a:schemeClr val="tx1"/>
                </a:solidFill>
              </a:rPr>
              <a:t>Good Coexistence =&gt; rapidly growing opportunity</a:t>
            </a:r>
            <a:endParaRPr lang="en-US" dirty="0">
              <a:solidFill>
                <a:schemeClr val="tx1"/>
              </a:solidFill>
            </a:endParaRPr>
          </a:p>
        </p:txBody>
      </p:sp>
      <p:sp>
        <p:nvSpPr>
          <p:cNvPr id="14" name="TextBox 13"/>
          <p:cNvSpPr txBox="1"/>
          <p:nvPr/>
        </p:nvSpPr>
        <p:spPr>
          <a:xfrm>
            <a:off x="5604177" y="5638800"/>
            <a:ext cx="3904827" cy="873188"/>
          </a:xfrm>
          <a:prstGeom prst="rect">
            <a:avLst/>
          </a:prstGeom>
          <a:noFill/>
        </p:spPr>
        <p:txBody>
          <a:bodyPr wrap="square" rtlCol="0">
            <a:spAutoFit/>
          </a:bodyPr>
          <a:lstStyle/>
          <a:p>
            <a:r>
              <a:rPr lang="en-US" dirty="0" smtClean="0">
                <a:solidFill>
                  <a:schemeClr val="tx1"/>
                </a:solidFill>
              </a:rPr>
              <a:t>Poor Coexistence =&gt;  missed opportunity</a:t>
            </a:r>
            <a:endParaRPr lang="en-US" dirty="0">
              <a:solidFill>
                <a:schemeClr val="tx1"/>
              </a:solidFill>
            </a:endParaRPr>
          </a:p>
        </p:txBody>
      </p:sp>
    </p:spTree>
    <p:extLst>
      <p:ext uri="{BB962C8B-B14F-4D97-AF65-F5344CB8AC3E}">
        <p14:creationId xmlns:p14="http://schemas.microsoft.com/office/powerpoint/2010/main" val="2004091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Organization</a:t>
            </a:r>
            <a:endParaRPr lang="en-US" dirty="0"/>
          </a:p>
        </p:txBody>
      </p:sp>
      <p:sp>
        <p:nvSpPr>
          <p:cNvPr id="3" name="Content Placeholder 2"/>
          <p:cNvSpPr>
            <a:spLocks noGrp="1"/>
          </p:cNvSpPr>
          <p:nvPr>
            <p:ph idx="1"/>
          </p:nvPr>
        </p:nvSpPr>
        <p:spPr/>
        <p:txBody>
          <a:bodyPr/>
          <a:lstStyle/>
          <a:p>
            <a:r>
              <a:rPr lang="en-US" dirty="0" smtClean="0"/>
              <a:t>Chair: Ben Rolfe</a:t>
            </a:r>
          </a:p>
          <a:p>
            <a:r>
              <a:rPr lang="en-US" dirty="0" smtClean="0"/>
              <a:t>Recording secretary: </a:t>
            </a:r>
            <a:r>
              <a:rPr lang="en-US" dirty="0"/>
              <a:t>T</a:t>
            </a:r>
            <a:r>
              <a:rPr lang="en-US" dirty="0" smtClean="0"/>
              <a:t>BD</a:t>
            </a:r>
          </a:p>
          <a:p>
            <a:r>
              <a:rPr lang="en-US" dirty="0" smtClean="0"/>
              <a:t>Vice Chair: </a:t>
            </a:r>
            <a:r>
              <a:rPr lang="en-US" dirty="0" err="1" smtClean="0"/>
              <a:t>Shoichi</a:t>
            </a:r>
            <a:r>
              <a:rPr lang="en-US" dirty="0" smtClean="0"/>
              <a:t> Kitazawa</a:t>
            </a:r>
          </a:p>
          <a:p>
            <a:r>
              <a:rPr lang="en-US" dirty="0" smtClean="0"/>
              <a:t>Technical </a:t>
            </a:r>
            <a:r>
              <a:rPr lang="en-US" dirty="0" smtClean="0"/>
              <a:t>Editor: </a:t>
            </a:r>
            <a:r>
              <a:rPr lang="en-US" dirty="0" err="1" smtClean="0"/>
              <a:t>Jianlin</a:t>
            </a:r>
            <a:r>
              <a:rPr lang="en-US" dirty="0" smtClean="0"/>
              <a:t> </a:t>
            </a:r>
            <a:r>
              <a:rPr lang="en-US" dirty="0" err="1" smtClean="0"/>
              <a:t>Guo</a:t>
            </a:r>
            <a:endParaRPr lang="en-US" dirty="0"/>
          </a:p>
          <a:p>
            <a:endParaRPr lang="en-US" dirty="0" smtClean="0"/>
          </a:p>
          <a:p>
            <a:pPr marL="0" indent="0">
              <a:buNone/>
            </a:pPr>
            <a:r>
              <a:rPr lang="en-US" dirty="0" smtClean="0"/>
              <a:t>Notes: </a:t>
            </a:r>
          </a:p>
          <a:p>
            <a:pPr marL="0" indent="0">
              <a:buNone/>
            </a:pPr>
            <a:r>
              <a:rPr lang="en-US" dirty="0" smtClean="0"/>
              <a:t>1. Secretary volunteer: </a:t>
            </a: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085373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Opening</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TextBox 6"/>
          <p:cNvSpPr txBox="1"/>
          <p:nvPr/>
        </p:nvSpPr>
        <p:spPr>
          <a:xfrm>
            <a:off x="1066800" y="1981200"/>
            <a:ext cx="5470985" cy="2062103"/>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solidFill>
                  <a:schemeClr val="accent2">
                    <a:lumMod val="75000"/>
                  </a:schemeClr>
                </a:solidFill>
              </a:rPr>
              <a:t>Meeting Preamble</a:t>
            </a:r>
          </a:p>
          <a:p>
            <a:pPr marL="457200" indent="-457200">
              <a:buFont typeface="Arial" panose="020B0604020202020204" pitchFamily="34" charset="0"/>
              <a:buChar char="•"/>
            </a:pPr>
            <a:r>
              <a:rPr lang="en-US" sz="3200" dirty="0" smtClean="0">
                <a:solidFill>
                  <a:schemeClr val="accent2">
                    <a:lumMod val="75000"/>
                  </a:schemeClr>
                </a:solidFill>
              </a:rPr>
              <a:t>Review and Approve Agenda</a:t>
            </a:r>
          </a:p>
          <a:p>
            <a:pPr marL="457200" indent="-457200">
              <a:buFont typeface="Arial" panose="020B0604020202020204" pitchFamily="34" charset="0"/>
              <a:buChar char="•"/>
            </a:pPr>
            <a:r>
              <a:rPr lang="en-US" sz="3200" dirty="0" smtClean="0">
                <a:solidFill>
                  <a:schemeClr val="accent2">
                    <a:lumMod val="75000"/>
                  </a:schemeClr>
                </a:solidFill>
              </a:rPr>
              <a:t>Review Objectives</a:t>
            </a:r>
          </a:p>
          <a:p>
            <a:pPr marL="457200" indent="-457200">
              <a:buFont typeface="Arial" panose="020B0604020202020204" pitchFamily="34" charset="0"/>
              <a:buChar char="•"/>
            </a:pPr>
            <a:r>
              <a:rPr lang="en-US" sz="3200" dirty="0" smtClean="0">
                <a:solidFill>
                  <a:schemeClr val="accent2">
                    <a:lumMod val="75000"/>
                  </a:schemeClr>
                </a:solidFill>
              </a:rPr>
              <a:t>Plan for the week</a:t>
            </a:r>
          </a:p>
        </p:txBody>
      </p:sp>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a16="http://schemas.microsoft.com/office/drawing/2014/main" xmlns=""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Preamble</a:t>
            </a:r>
            <a:endParaRPr lang="en-US" dirty="0"/>
          </a:p>
        </p:txBody>
      </p:sp>
      <p:sp>
        <p:nvSpPr>
          <p:cNvPr id="3" name="Content Placeholder 2"/>
          <p:cNvSpPr>
            <a:spLocks noGrp="1"/>
          </p:cNvSpPr>
          <p:nvPr>
            <p:ph idx="1"/>
          </p:nvPr>
        </p:nvSpPr>
        <p:spPr/>
        <p:txBody>
          <a:bodyPr/>
          <a:lstStyle/>
          <a:p>
            <a:r>
              <a:rPr lang="en-US" dirty="0" smtClean="0"/>
              <a:t>Be aware of:</a:t>
            </a:r>
          </a:p>
          <a:p>
            <a:pPr marL="0" indent="0">
              <a:buNone/>
            </a:pPr>
            <a:r>
              <a:rPr lang="en-US" dirty="0" smtClean="0"/>
              <a:t>	</a:t>
            </a:r>
            <a:r>
              <a:rPr lang="en-US" dirty="0"/>
              <a:t> </a:t>
            </a:r>
            <a:r>
              <a:rPr lang="en-US" dirty="0">
                <a:hlinkClick r:id="rId2"/>
              </a:rPr>
              <a:t>https://</a:t>
            </a:r>
            <a:r>
              <a:rPr lang="en-US" dirty="0" smtClean="0">
                <a:hlinkClick r:id="rId2"/>
              </a:rPr>
              <a:t>development.standards.ieee.org/myproject/Public/mytools/mob/slideset.pdf</a:t>
            </a:r>
            <a:endParaRPr lang="en-US" dirty="0" smtClean="0"/>
          </a:p>
          <a:p>
            <a:pPr marL="0" indent="0">
              <a:buNone/>
            </a:pPr>
            <a:endParaRPr lang="en-US" dirty="0" smtClean="0"/>
          </a:p>
          <a:p>
            <a:pPr marL="0" indent="0">
              <a:buNone/>
            </a:pPr>
            <a:endParaRPr lang="en-US" dirty="0"/>
          </a:p>
          <a:p>
            <a:r>
              <a:rPr lang="en-US" dirty="0" smtClean="0"/>
              <a:t>Any questions or disclosures?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pPr marL="0" indent="0">
              <a:buNone/>
            </a:pPr>
            <a:r>
              <a:rPr lang="en-US" dirty="0"/>
              <a:t>TG3 Agenda:</a:t>
            </a:r>
          </a:p>
          <a:p>
            <a:r>
              <a:rPr lang="en-US" dirty="0">
                <a:hlinkClick r:id="rId2"/>
              </a:rPr>
              <a:t>https://</a:t>
            </a:r>
            <a:r>
              <a:rPr lang="en-US" dirty="0" smtClean="0">
                <a:hlinkClick r:id="rId2"/>
              </a:rPr>
              <a:t>mentor.ieee.org/802.19/dcn/19/19-19-0026-00-0003-may-2019-agenda.xlsx</a:t>
            </a:r>
            <a:endParaRPr lang="en-US" dirty="0" smtClean="0"/>
          </a:p>
          <a:p>
            <a:pPr marL="0" indent="0">
              <a:buNone/>
            </a:pPr>
            <a:endParaRPr lang="en-US" dirty="0"/>
          </a:p>
          <a:p>
            <a:r>
              <a:rPr lang="en-US" dirty="0" smtClean="0"/>
              <a:t>Discussion </a:t>
            </a:r>
          </a:p>
          <a:p>
            <a:pPr marL="0" indent="0">
              <a:buNone/>
            </a:pPr>
            <a:endParaRPr lang="en-US" dirty="0" smtClean="0"/>
          </a:p>
          <a:p>
            <a:pPr marL="0" indent="0">
              <a:buNone/>
            </a:pPr>
            <a:r>
              <a:rPr lang="en-US" dirty="0" smtClean="0"/>
              <a:t>Approval of agenda </a:t>
            </a:r>
            <a:r>
              <a:rPr lang="en-US" dirty="0" smtClean="0"/>
              <a:t>in doc </a:t>
            </a:r>
            <a:r>
              <a:rPr lang="en-US" dirty="0"/>
              <a:t>19-19-0026-00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375435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January Minutes</a:t>
            </a:r>
            <a:endParaRPr lang="en-US" dirty="0"/>
          </a:p>
        </p:txBody>
      </p:sp>
      <p:sp>
        <p:nvSpPr>
          <p:cNvPr id="3" name="Content Placeholder 2"/>
          <p:cNvSpPr>
            <a:spLocks noGrp="1"/>
          </p:cNvSpPr>
          <p:nvPr>
            <p:ph idx="1"/>
          </p:nvPr>
        </p:nvSpPr>
        <p:spPr/>
        <p:txBody>
          <a:bodyPr/>
          <a:lstStyle/>
          <a:p>
            <a:pPr marL="0" indent="0">
              <a:buNone/>
            </a:pPr>
            <a:r>
              <a:rPr lang="en-US" dirty="0" smtClean="0"/>
              <a:t>Minutes from Jan</a:t>
            </a:r>
          </a:p>
          <a:p>
            <a:r>
              <a:rPr lang="en-US" dirty="0">
                <a:hlinkClick r:id="rId2"/>
              </a:rPr>
              <a:t>https://</a:t>
            </a:r>
            <a:r>
              <a:rPr lang="en-US" dirty="0" smtClean="0">
                <a:hlinkClick r:id="rId2"/>
              </a:rPr>
              <a:t>mentor.ieee.org/802.19/dcn/19/19-19-0033-00-0003-march-minutes-tg3.pdf</a:t>
            </a:r>
            <a:endParaRPr lang="en-US" dirty="0" smtClean="0"/>
          </a:p>
          <a:p>
            <a:endParaRPr lang="en-US" dirty="0" smtClean="0"/>
          </a:p>
          <a:p>
            <a:pPr marL="0" indent="0">
              <a:buNone/>
            </a:pPr>
            <a:r>
              <a:rPr lang="en-US" dirty="0" smtClean="0"/>
              <a:t>Approval of </a:t>
            </a:r>
            <a:r>
              <a:rPr lang="en-US" dirty="0" smtClean="0"/>
              <a:t>minutes from January Task Group meeting doc # </a:t>
            </a:r>
            <a:r>
              <a:rPr lang="en-US" dirty="0" smtClean="0"/>
              <a:t>19-19-0033r0</a:t>
            </a:r>
          </a:p>
          <a:p>
            <a:pPr marL="0" indent="0">
              <a:buNone/>
            </a:pPr>
            <a:r>
              <a:rPr lang="en-US" dirty="0"/>
              <a:t>	</a:t>
            </a:r>
            <a:endParaRPr lang="en-US" dirty="0" smtClean="0"/>
          </a:p>
          <a:p>
            <a:pPr marL="0" indent="0">
              <a:buNone/>
            </a:pP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774405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Goals</a:t>
            </a:r>
            <a:endParaRPr lang="en-US" dirty="0"/>
          </a:p>
        </p:txBody>
      </p:sp>
      <p:sp>
        <p:nvSpPr>
          <p:cNvPr id="3" name="Content Placeholder 2"/>
          <p:cNvSpPr>
            <a:spLocks noGrp="1"/>
          </p:cNvSpPr>
          <p:nvPr>
            <p:ph idx="1"/>
          </p:nvPr>
        </p:nvSpPr>
        <p:spPr>
          <a:xfrm>
            <a:off x="731520" y="1952417"/>
            <a:ext cx="8288868" cy="4753183"/>
          </a:xfrm>
        </p:spPr>
        <p:txBody>
          <a:bodyPr/>
          <a:lstStyle/>
          <a:p>
            <a:pPr>
              <a:buFont typeface="Wingdings" panose="05000000000000000000" pitchFamily="2" charset="2"/>
              <a:buChar char="Ø"/>
            </a:pPr>
            <a:r>
              <a:rPr lang="en-US" dirty="0" smtClean="0"/>
              <a:t>Planning for Draft Development</a:t>
            </a:r>
            <a:endParaRPr lang="en-US" dirty="0" smtClean="0"/>
          </a:p>
          <a:p>
            <a:pPr lvl="1">
              <a:buFont typeface="Wingdings" panose="05000000000000000000" pitchFamily="2" charset="2"/>
              <a:buChar char="Ø"/>
            </a:pPr>
            <a:r>
              <a:rPr lang="en-US" dirty="0"/>
              <a:t>P</a:t>
            </a:r>
            <a:r>
              <a:rPr lang="en-US" dirty="0" smtClean="0"/>
              <a:t>roposal guidelines and CFP drafting</a:t>
            </a:r>
            <a:endParaRPr lang="en-US" dirty="0" smtClean="0"/>
          </a:p>
          <a:p>
            <a:pPr>
              <a:buFont typeface="Wingdings" panose="05000000000000000000" pitchFamily="2" charset="2"/>
              <a:buChar char="Ø"/>
            </a:pPr>
            <a:r>
              <a:rPr lang="en-US" dirty="0"/>
              <a:t>Usage scenarios </a:t>
            </a:r>
            <a:r>
              <a:rPr lang="en-US" dirty="0" smtClean="0"/>
              <a:t>discussion</a:t>
            </a:r>
          </a:p>
          <a:p>
            <a:pPr lvl="1">
              <a:buFont typeface="Wingdings" panose="05000000000000000000" pitchFamily="2" charset="2"/>
              <a:buChar char="Ø"/>
            </a:pPr>
            <a:r>
              <a:rPr lang="en-US" dirty="0" smtClean="0"/>
              <a:t>Outreach to </a:t>
            </a:r>
            <a:r>
              <a:rPr lang="en-US" dirty="0" err="1" smtClean="0"/>
              <a:t>WiFi</a:t>
            </a:r>
            <a:r>
              <a:rPr lang="en-US" dirty="0" smtClean="0"/>
              <a:t> Alliance for use case input</a:t>
            </a:r>
          </a:p>
          <a:p>
            <a:pPr lvl="1">
              <a:buFont typeface="Wingdings" panose="05000000000000000000" pitchFamily="2" charset="2"/>
              <a:buChar char="Ø"/>
            </a:pPr>
            <a:r>
              <a:rPr lang="en-US" dirty="0" smtClean="0"/>
              <a:t>Other outreach possibilities </a:t>
            </a:r>
          </a:p>
          <a:p>
            <a:pPr lvl="1">
              <a:buFont typeface="Wingdings" panose="05000000000000000000" pitchFamily="2" charset="2"/>
              <a:buChar char="Ø"/>
            </a:pPr>
            <a:r>
              <a:rPr lang="en-US" dirty="0" smtClean="0"/>
              <a:t>Next steps</a:t>
            </a:r>
            <a:endParaRPr lang="en-US" dirty="0"/>
          </a:p>
          <a:p>
            <a:pPr>
              <a:buFont typeface="Wingdings" panose="05000000000000000000" pitchFamily="2" charset="2"/>
              <a:buChar char="Ø"/>
            </a:pPr>
            <a:r>
              <a:rPr lang="en-US" dirty="0" smtClean="0"/>
              <a:t>Updates </a:t>
            </a:r>
            <a:r>
              <a:rPr lang="en-US" dirty="0" smtClean="0"/>
              <a:t>on </a:t>
            </a:r>
            <a:r>
              <a:rPr lang="en-US" dirty="0" smtClean="0"/>
              <a:t>situation in Japan</a:t>
            </a:r>
          </a:p>
          <a:p>
            <a:pPr lvl="1">
              <a:buFont typeface="Wingdings" panose="05000000000000000000" pitchFamily="2" charset="2"/>
              <a:buChar char="Ø"/>
            </a:pPr>
            <a:r>
              <a:rPr lang="en-US" dirty="0" smtClean="0"/>
              <a:t>Continuing to monitor</a:t>
            </a:r>
            <a:endParaRPr lang="en-US" dirty="0" smtClean="0"/>
          </a:p>
          <a:p>
            <a:pPr>
              <a:buFont typeface="Wingdings" panose="05000000000000000000" pitchFamily="2" charset="2"/>
              <a:buChar char="Ø"/>
            </a:pPr>
            <a:r>
              <a:rPr lang="en-US" dirty="0" smtClean="0"/>
              <a:t>Update on simulation tools and results</a:t>
            </a:r>
          </a:p>
          <a:p>
            <a:pPr>
              <a:buFont typeface="Wingdings" panose="05000000000000000000" pitchFamily="2" charset="2"/>
              <a:buChar char="Ø"/>
            </a:pPr>
            <a:r>
              <a:rPr lang="en-US" dirty="0" smtClean="0"/>
              <a:t>Next </a:t>
            </a:r>
            <a:r>
              <a:rPr lang="en-US" dirty="0" smtClean="0"/>
              <a:t>steps</a:t>
            </a:r>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1081961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2844</TotalTime>
  <Words>554</Words>
  <Application>Microsoft Office PowerPoint</Application>
  <PresentationFormat>Custom</PresentationFormat>
  <Paragraphs>130</Paragraphs>
  <Slides>13</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2" baseType="lpstr">
      <vt:lpstr>Arial Unicode MS</vt:lpstr>
      <vt:lpstr>MS Gothic</vt:lpstr>
      <vt:lpstr>Arial</vt:lpstr>
      <vt:lpstr>Calibri</vt:lpstr>
      <vt:lpstr>Courier New</vt:lpstr>
      <vt:lpstr>Times New Roman</vt:lpstr>
      <vt:lpstr>Wingdings</vt:lpstr>
      <vt:lpstr>Office Theme</vt:lpstr>
      <vt:lpstr>Document</vt:lpstr>
      <vt:lpstr>May 2019 Sub 1 GHz Task Group</vt:lpstr>
      <vt:lpstr>PowerPoint Presentation</vt:lpstr>
      <vt:lpstr>Task Group Organization</vt:lpstr>
      <vt:lpstr>Opening</vt:lpstr>
      <vt:lpstr>Sub-1GHz Coexistence Task Group</vt:lpstr>
      <vt:lpstr>Meeting Preamble</vt:lpstr>
      <vt:lpstr>Agenda</vt:lpstr>
      <vt:lpstr>January Minutes</vt:lpstr>
      <vt:lpstr>Meeting Goals</vt:lpstr>
      <vt:lpstr>Overview and Schedule</vt:lpstr>
      <vt:lpstr>Technical Presentations</vt:lpstr>
      <vt:lpstr>Soliciting Proposals</vt:lpstr>
      <vt:lpstr>Useful links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197</cp:revision>
  <cp:lastPrinted>2015-01-08T23:35:49Z</cp:lastPrinted>
  <dcterms:created xsi:type="dcterms:W3CDTF">2014-10-30T17:06:39Z</dcterms:created>
  <dcterms:modified xsi:type="dcterms:W3CDTF">2019-05-13T13:52:30Z</dcterms:modified>
</cp:coreProperties>
</file>