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3"/>
  </p:notesMasterIdLst>
  <p:handoutMasterIdLst>
    <p:handoutMasterId r:id="rId14"/>
  </p:handoutMasterIdLst>
  <p:sldIdLst>
    <p:sldId id="256" r:id="rId2"/>
    <p:sldId id="257" r:id="rId3"/>
    <p:sldId id="279" r:id="rId4"/>
    <p:sldId id="292" r:id="rId5"/>
    <p:sldId id="293" r:id="rId6"/>
    <p:sldId id="294" r:id="rId7"/>
    <p:sldId id="295" r:id="rId8"/>
    <p:sldId id="296" r:id="rId9"/>
    <p:sldId id="297" r:id="rId10"/>
    <p:sldId id="298" r:id="rId11"/>
    <p:sldId id="299" r:id="rId12"/>
  </p:sldIdLst>
  <p:sldSz cx="9753600" cy="7315200"/>
  <p:notesSz cx="6934200" cy="9280525"/>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304" userDrawn="1">
          <p15:clr>
            <a:srgbClr val="A4A3A4"/>
          </p15:clr>
        </p15:guide>
        <p15:guide id="2" pos="3072"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CCCC"/>
    <a:srgbClr val="FFCCFF"/>
    <a:srgbClr val="FFCC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658" autoAdjust="0"/>
    <p:restoredTop sz="94660"/>
  </p:normalViewPr>
  <p:slideViewPr>
    <p:cSldViewPr>
      <p:cViewPr varScale="1">
        <p:scale>
          <a:sx n="90" d="100"/>
          <a:sy n="90" d="100"/>
        </p:scale>
        <p:origin x="1291" y="58"/>
      </p:cViewPr>
      <p:guideLst>
        <p:guide orient="horz" pos="2304"/>
        <p:guide pos="3072"/>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9" d="100"/>
          <a:sy n="59" d="100"/>
        </p:scale>
        <p:origin x="3283" y="82"/>
      </p:cViewPr>
      <p:guideLst>
        <p:guide orient="horz" pos="2880"/>
        <p:guide pos="2160"/>
      </p:guideLst>
    </p:cSldViewPr>
  </p:notes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3/14/2019</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76262"/>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5700" y="701675"/>
            <a:ext cx="462121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xfrm>
            <a:off x="5640388" y="96838"/>
            <a:ext cx="639762" cy="211137"/>
          </a:xfrm>
          <a:prstGeom prst="rect">
            <a:avLst/>
          </a:prstGeom>
          <a:ln/>
        </p:spPr>
        <p:txBody>
          <a:bodyPr/>
          <a:lstStyle/>
          <a:p>
            <a:r>
              <a:rPr lang="en-US" smtClean="0"/>
              <a:t>doc.: IEEE 802.15.4-17/xxxxr0</a:t>
            </a:r>
            <a:endParaRPr lang="en-US"/>
          </a:p>
        </p:txBody>
      </p:sp>
      <p:sp>
        <p:nvSpPr>
          <p:cNvPr id="6" name="Rectangle 6"/>
          <p:cNvSpPr>
            <a:spLocks noGrp="1" noChangeArrowheads="1"/>
          </p:cNvSpPr>
          <p:nvPr>
            <p:ph type="ftr"/>
          </p:nvPr>
        </p:nvSpPr>
        <p:spPr>
          <a:xfrm>
            <a:off x="5357813" y="8985250"/>
            <a:ext cx="922337" cy="180975"/>
          </a:xfrm>
          <a:prstGeom prst="rect">
            <a:avLst/>
          </a:prstGeom>
          <a:ln/>
        </p:spPr>
        <p:txBody>
          <a:bodyPr/>
          <a:lstStyle/>
          <a:p>
            <a:r>
              <a:rPr lang="en-US" smtClean="0"/>
              <a:t>Jianlin Guo, Mitsubishi Electric</a:t>
            </a:r>
            <a:endParaRPr lang="en-US"/>
          </a:p>
        </p:txBody>
      </p:sp>
      <p:sp>
        <p:nvSpPr>
          <p:cNvPr id="7" name="Rectangle 7"/>
          <p:cNvSpPr>
            <a:spLocks noGrp="1" noChangeArrowheads="1"/>
          </p:cNvSpPr>
          <p:nvPr>
            <p:ph type="sldNum"/>
          </p:nvPr>
        </p:nvSpPr>
        <p:spPr>
          <a:xfrm>
            <a:off x="3222625" y="8985250"/>
            <a:ext cx="511175" cy="363538"/>
          </a:xfrm>
          <a:prstGeom prst="rect">
            <a:avLst/>
          </a:prstGeom>
          <a:ln/>
        </p:spPr>
        <p:txBody>
          <a:bodyPr/>
          <a:lstStyle/>
          <a:p>
            <a:r>
              <a:rPr lang="en-US"/>
              <a:t>Page </a:t>
            </a:r>
            <a:fld id="{07B9ED38-6DD0-4691-9FC3-0BE6EBBA3E57}" type="slidenum">
              <a:rPr lang="en-US"/>
              <a:pPr/>
              <a:t>11</a:t>
            </a:fld>
            <a:endParaRPr lang="en-US"/>
          </a:p>
        </p:txBody>
      </p:sp>
      <p:sp>
        <p:nvSpPr>
          <p:cNvPr id="19457" name="Rectangle 1"/>
          <p:cNvSpPr txBox="1">
            <a:spLocks noGrp="1" noRot="1" noChangeAspect="1" noChangeArrowheads="1"/>
          </p:cNvSpPr>
          <p:nvPr>
            <p:ph type="sldImg"/>
          </p:nvPr>
        </p:nvSpPr>
        <p:spPr bwMode="auto">
          <a:xfrm>
            <a:off x="1155700" y="701675"/>
            <a:ext cx="462280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7640672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lvl1pPr>
              <a:buFont typeface="Arial" panose="020B0604020202020204" pitchFamily="34" charset="0"/>
              <a:buChar char="•"/>
              <a:defRPr sz="2400"/>
            </a:lvl1pPr>
            <a:lvl2pPr marL="853463" indent="-365770">
              <a:buFont typeface="Courier New" panose="02070309020205020404" pitchFamily="49" charset="0"/>
              <a:buChar char="o"/>
              <a:defRPr sz="2000"/>
            </a:lvl2pPr>
            <a:lvl3pPr marL="1280195" indent="-304809">
              <a:buFont typeface="Arial" panose="020B0604020202020204" pitchFamily="34" charset="0"/>
              <a:buChar char="•"/>
              <a:defRPr/>
            </a:lvl3pPr>
            <a:lvl4pPr marL="1767887" indent="-304809">
              <a:buFont typeface="Arial" panose="020B0604020202020204" pitchFamily="34" charset="0"/>
              <a:buChar char="•"/>
              <a:defRPr/>
            </a:lvl4pPr>
          </a:lstStyle>
          <a:p>
            <a:pPr lvl="0"/>
            <a:r>
              <a:rPr lang="en-US" dirty="0" smtClean="0"/>
              <a:t>Click to edit Master text styles</a:t>
            </a:r>
          </a:p>
          <a:p>
            <a:pPr lvl="1"/>
            <a:r>
              <a:rPr lang="en-US" dirty="0" smtClean="0"/>
              <a:t>Second level</a:t>
            </a:r>
          </a:p>
          <a:p>
            <a:pPr lvl="2"/>
            <a:r>
              <a:rPr lang="en-US" dirty="0" smtClean="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cs typeface="Arial Unicode MS" charset="0"/>
              </a:defRPr>
            </a:lvl1pPr>
          </a:lstStyle>
          <a:p>
            <a:r>
              <a:rPr lang="da-DK" dirty="0" smtClean="0"/>
              <a:t>Yuki Nagai et al, MERL</a:t>
            </a:r>
            <a:endParaRPr lang="en-GB" dirty="0"/>
          </a:p>
        </p:txBody>
      </p:sp>
      <p:sp>
        <p:nvSpPr>
          <p:cNvPr id="12" name="Rectangle 3"/>
          <p:cNvSpPr>
            <a:spLocks noGrp="1" noChangeArrowheads="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cs typeface="Arial Unicode MS" charset="0"/>
              </a:defRPr>
            </a:lvl1pPr>
          </a:lstStyle>
          <a:p>
            <a:r>
              <a:rPr lang="en-US" dirty="0" smtClean="0"/>
              <a:t>March 2019</a:t>
            </a:r>
            <a:endParaRPr lang="en-GB"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smtClean="0"/>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smtClean="0"/>
              <a:t>Click to edit the outline text format</a:t>
            </a:r>
          </a:p>
          <a:p>
            <a:pPr lvl="1"/>
            <a:r>
              <a:rPr lang="en-GB" dirty="0" smtClean="0"/>
              <a:t>Second Outline Level</a:t>
            </a:r>
          </a:p>
          <a:p>
            <a:pPr lvl="2"/>
            <a:r>
              <a:rPr lang="en-GB" dirty="0" smtClean="0"/>
              <a:t>Third Outline Level</a:t>
            </a:r>
          </a:p>
        </p:txBody>
      </p:sp>
      <p:sp>
        <p:nvSpPr>
          <p:cNvPr id="1027" name="Rectangle 3"/>
          <p:cNvSpPr>
            <a:spLocks noGrp="1" noChangeArrowheads="1"/>
          </p:cNvSpPr>
          <p:nvPr>
            <p:ph type="dt"/>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latin typeface="Calibri" panose="020F0502020204030204" pitchFamily="34" charset="0"/>
                <a:cs typeface="Arial Unicode MS" charset="0"/>
              </a:defRPr>
            </a:lvl1pPr>
          </a:lstStyle>
          <a:p>
            <a:r>
              <a:rPr lang="en-US" dirty="0" smtClean="0"/>
              <a:t>March 2019</a:t>
            </a:r>
            <a:endParaRPr lang="en-GB" dirty="0"/>
          </a:p>
        </p:txBody>
      </p:sp>
      <p:sp>
        <p:nvSpPr>
          <p:cNvPr id="1028" name="Rectangle 4"/>
          <p:cNvSpPr>
            <a:spLocks noGrp="1" noChangeArrowheads="1"/>
          </p:cNvSpPr>
          <p:nvPr>
            <p:ph type="ftr"/>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da-DK" dirty="0" smtClean="0"/>
              <a:t>Yuki Nagai et al, MERL</a:t>
            </a:r>
            <a:endParaRPr lang="en-GB" dirty="0"/>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smtClean="0"/>
              <a:t>Slide </a:t>
            </a:r>
            <a:fld id="{D09C756B-EB39-4236-ADBB-73052B179AE4}" type="slidenum">
              <a:rPr lang="en-GB" smtClean="0"/>
              <a:pPr/>
              <a:t>‹#›</a:t>
            </a:fld>
            <a:endParaRPr lang="en-GB" dirty="0"/>
          </a:p>
        </p:txBody>
      </p:sp>
      <p:sp>
        <p:nvSpPr>
          <p:cNvPr id="1030" name="Line 6"/>
          <p:cNvSpPr>
            <a:spLocks noChangeShapeType="1"/>
          </p:cNvSpPr>
          <p:nvPr/>
        </p:nvSpPr>
        <p:spPr bwMode="auto">
          <a:xfrm>
            <a:off x="731520" y="650240"/>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
        <p:nvSpPr>
          <p:cNvPr id="10" name="Date Placeholder 3"/>
          <p:cNvSpPr txBox="1">
            <a:spLocks/>
          </p:cNvSpPr>
          <p:nvPr userDrawn="1"/>
        </p:nvSpPr>
        <p:spPr bwMode="auto">
          <a:xfrm>
            <a:off x="5334003" y="380978"/>
            <a:ext cx="3733826"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79226"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a:pPr>
            <a:r>
              <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doc.: IEEE </a:t>
            </a:r>
            <a:r>
              <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802.19-19/0021r0</a:t>
            </a:r>
            <a:endPar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50" r:id="rId1"/>
  </p:sldLayoutIdLst>
  <p:timing>
    <p:tnLst>
      <p:par>
        <p:cTn id="1" dur="indefinite" restart="never" nodeType="tmRoot"/>
      </p:par>
    </p:tnLst>
  </p:timing>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84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56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133">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xfrm>
            <a:off x="731520" y="731520"/>
            <a:ext cx="8290560" cy="1137920"/>
          </a:xfrm>
          <a:ln/>
        </p:spPr>
        <p:txBody>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3200" dirty="0" smtClean="0"/>
              <a:t>S1G Coexistence Simulation Profile</a:t>
            </a:r>
            <a:endParaRPr lang="en-GB" dirty="0"/>
          </a:p>
        </p:txBody>
      </p:sp>
      <p:sp>
        <p:nvSpPr>
          <p:cNvPr id="3074" name="Rectangle 2"/>
          <p:cNvSpPr>
            <a:spLocks noGrp="1" noChangeArrowheads="1"/>
          </p:cNvSpPr>
          <p:nvPr>
            <p:ph idx="1"/>
          </p:nvPr>
        </p:nvSpPr>
        <p:spPr>
          <a:xfrm>
            <a:off x="731520" y="1625600"/>
            <a:ext cx="8290560" cy="423334"/>
          </a:xfrm>
          <a:ln/>
        </p:spPr>
        <p:txBody>
          <a:bodyPr/>
          <a:lstStyle/>
          <a:p>
            <a:pPr marL="0" indent="0" algn="ctr">
              <a:spcBef>
                <a:spcPts val="533"/>
              </a:spcBef>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133" dirty="0" smtClean="0">
                <a:solidFill>
                  <a:schemeClr val="tx1"/>
                </a:solidFill>
              </a:rPr>
              <a:t>Date:</a:t>
            </a:r>
            <a:r>
              <a:rPr lang="en-GB" sz="2133" b="0" dirty="0" smtClean="0">
                <a:solidFill>
                  <a:schemeClr val="tx1"/>
                </a:solidFill>
              </a:rPr>
              <a:t> 2019-03-14</a:t>
            </a:r>
            <a:endParaRPr lang="en-GB" sz="2133" b="0" dirty="0">
              <a:solidFill>
                <a:schemeClr val="tx1"/>
              </a:solidFill>
            </a:endParaRPr>
          </a:p>
        </p:txBody>
      </p:sp>
      <p:sp>
        <p:nvSpPr>
          <p:cNvPr id="8" name="Slide Number Placeholder 5"/>
          <p:cNvSpPr>
            <a:spLocks noGrp="1"/>
          </p:cNvSpPr>
          <p:nvPr>
            <p:ph type="sldNum" idx="12"/>
          </p:nvPr>
        </p:nvSpPr>
        <p:spPr/>
        <p:txBody>
          <a:bodyPr/>
          <a:lstStyle/>
          <a:p>
            <a:r>
              <a:rPr lang="en-GB" smtClean="0"/>
              <a:t>Slide </a:t>
            </a:r>
            <a:fld id="{93823DB3-BAA4-4F4A-B4B3-ED9ABE70E976}" type="slidenum">
              <a:rPr lang="en-GB" smtClean="0"/>
              <a:pPr/>
              <a:t>1</a:t>
            </a:fld>
            <a:endParaRPr lang="en-GB" dirty="0"/>
          </a:p>
        </p:txBody>
      </p:sp>
      <p:sp>
        <p:nvSpPr>
          <p:cNvPr id="7" name="Footer Placeholder 4"/>
          <p:cNvSpPr>
            <a:spLocks noGrp="1"/>
          </p:cNvSpPr>
          <p:nvPr>
            <p:ph type="ftr" idx="14"/>
          </p:nvPr>
        </p:nvSpPr>
        <p:spPr>
          <a:xfrm>
            <a:off x="5867407" y="6907108"/>
            <a:ext cx="3244420" cy="193040"/>
          </a:xfrm>
        </p:spPr>
        <p:txBody>
          <a:bodyPr/>
          <a:lstStyle/>
          <a:p>
            <a:r>
              <a:rPr lang="da-DK" dirty="0" smtClean="0"/>
              <a:t>Jianlin guo et al, MERL</a:t>
            </a:r>
            <a:endParaRPr lang="en-GB" dirty="0"/>
          </a:p>
        </p:txBody>
      </p:sp>
      <p:sp>
        <p:nvSpPr>
          <p:cNvPr id="6" name="Date Placeholder 3"/>
          <p:cNvSpPr>
            <a:spLocks noGrp="1"/>
          </p:cNvSpPr>
          <p:nvPr>
            <p:ph type="dt" idx="15"/>
          </p:nvPr>
        </p:nvSpPr>
        <p:spPr>
          <a:xfrm>
            <a:off x="743373" y="355601"/>
            <a:ext cx="2457015" cy="291254"/>
          </a:xfrm>
        </p:spPr>
        <p:txBody>
          <a:bodyPr/>
          <a:lstStyle/>
          <a:p>
            <a:r>
              <a:rPr lang="en-US" dirty="0" smtClean="0"/>
              <a:t>March 2019</a:t>
            </a:r>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408262082"/>
              </p:ext>
            </p:extLst>
          </p:nvPr>
        </p:nvGraphicFramePr>
        <p:xfrm>
          <a:off x="555625" y="2465388"/>
          <a:ext cx="8785671" cy="4176712"/>
        </p:xfrm>
        <a:graphic>
          <a:graphicData uri="http://schemas.openxmlformats.org/presentationml/2006/ole">
            <mc:AlternateContent xmlns:mc="http://schemas.openxmlformats.org/markup-compatibility/2006">
              <mc:Choice xmlns:v="urn:schemas-microsoft-com:vml" Requires="v">
                <p:oleObj spid="_x0000_s3266" name="Document" r:id="rId4" imgW="8273167" imgH="3631738" progId="Word.Document.8">
                  <p:embed/>
                </p:oleObj>
              </mc:Choice>
              <mc:Fallback>
                <p:oleObj name="Document" r:id="rId4" imgW="8273167" imgH="3631738" progId="Word.Document.8">
                  <p:embed/>
                  <p:pic>
                    <p:nvPicPr>
                      <p:cNvPr id="0" name="Picture 3"/>
                      <p:cNvPicPr>
                        <a:picLocks noChangeAspect="1" noChangeArrowheads="1"/>
                      </p:cNvPicPr>
                      <p:nvPr/>
                    </p:nvPicPr>
                    <p:blipFill>
                      <a:blip r:embed="rId5"/>
                      <a:srcRect/>
                      <a:stretch>
                        <a:fillRect/>
                      </a:stretch>
                    </p:blipFill>
                    <p:spPr bwMode="auto">
                      <a:xfrm>
                        <a:off x="555625" y="2465388"/>
                        <a:ext cx="8785671" cy="4176712"/>
                      </a:xfrm>
                      <a:prstGeom prst="rect">
                        <a:avLst/>
                      </a:prstGeom>
                      <a:noFill/>
                      <a:extLst/>
                    </p:spPr>
                  </p:pic>
                </p:oleObj>
              </mc:Fallback>
            </mc:AlternateContent>
          </a:graphicData>
        </a:graphic>
      </p:graphicFrame>
      <p:sp>
        <p:nvSpPr>
          <p:cNvPr id="3076" name="Rectangle 4"/>
          <p:cNvSpPr>
            <a:spLocks noChangeArrowheads="1"/>
          </p:cNvSpPr>
          <p:nvPr/>
        </p:nvSpPr>
        <p:spPr bwMode="auto">
          <a:xfrm>
            <a:off x="568960" y="2069253"/>
            <a:ext cx="1544320" cy="406400"/>
          </a:xfrm>
          <a:prstGeom prst="rect">
            <a:avLst/>
          </a:prstGeom>
          <a:noFill/>
          <a:ln w="9525">
            <a:noFill/>
            <a:round/>
            <a:headEnd/>
            <a:tailEnd/>
          </a:ln>
          <a:effectLst/>
        </p:spPr>
        <p:txBody>
          <a:bodyPr lIns="98304" tIns="49152" rIns="98304" bIns="49152"/>
          <a:lstStyle/>
          <a:p>
            <a:pPr>
              <a:spcBef>
                <a:spcPts val="533"/>
              </a:spcBef>
              <a:tabLst>
                <a:tab pos="365770" algn="l"/>
                <a:tab pos="1341156" algn="l"/>
                <a:tab pos="2316542" algn="l"/>
                <a:tab pos="3291927" algn="l"/>
                <a:tab pos="4267313" algn="l"/>
                <a:tab pos="5242699" algn="l"/>
                <a:tab pos="6218085" algn="l"/>
                <a:tab pos="7193471" algn="l"/>
                <a:tab pos="8168857" algn="l"/>
                <a:tab pos="9144243" algn="l"/>
                <a:tab pos="10119629" algn="l"/>
                <a:tab pos="11095015" algn="l"/>
              </a:tabLst>
            </a:pPr>
            <a:r>
              <a:rPr lang="en-GB" sz="2133" dirty="0">
                <a:solidFill>
                  <a:srgbClr val="000000"/>
                </a:solidFill>
                <a:latin typeface="Calibri" panose="020F0502020204030204" pitchFamily="34" charset="0"/>
              </a:rPr>
              <a:t>Authors:</a:t>
            </a:r>
          </a:p>
        </p:txBody>
      </p:sp>
      <p:grpSp>
        <p:nvGrpSpPr>
          <p:cNvPr id="12" name="Group 11"/>
          <p:cNvGrpSpPr/>
          <p:nvPr/>
        </p:nvGrpSpPr>
        <p:grpSpPr>
          <a:xfrm>
            <a:off x="609600" y="6138102"/>
            <a:ext cx="8534400" cy="694109"/>
            <a:chOff x="571500" y="5449669"/>
            <a:chExt cx="8001000" cy="650727"/>
          </a:xfrm>
        </p:grpSpPr>
        <p:sp>
          <p:nvSpPr>
            <p:cNvPr id="4" name="TextBox 3"/>
            <p:cNvSpPr txBox="1"/>
            <p:nvPr/>
          </p:nvSpPr>
          <p:spPr>
            <a:xfrm>
              <a:off x="571500" y="5449669"/>
              <a:ext cx="8001000" cy="650727"/>
            </a:xfrm>
            <a:prstGeom prst="rect">
              <a:avLst/>
            </a:prstGeom>
            <a:noFill/>
          </p:spPr>
          <p:txBody>
            <a:bodyPr wrap="square" rtlCol="0">
              <a:spAutoFit/>
            </a:bodyPr>
            <a:lstStyle/>
            <a:p>
              <a:r>
                <a:rPr lang="en-US" sz="1280" dirty="0">
                  <a:solidFill>
                    <a:schemeClr val="tx1"/>
                  </a:solidFill>
                  <a:latin typeface="Calibri" panose="020F0502020204030204" pitchFamily="34" charset="0"/>
                </a:rPr>
                <a:t>Notice: 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p:txBody>
        </p:sp>
        <p:sp>
          <p:nvSpPr>
            <p:cNvPr id="5" name="Rectangle 4"/>
            <p:cNvSpPr/>
            <p:nvPr/>
          </p:nvSpPr>
          <p:spPr bwMode="auto">
            <a:xfrm>
              <a:off x="571500" y="5486400"/>
              <a:ext cx="8001000" cy="601234"/>
            </a:xfrm>
            <a:prstGeom prst="rect">
              <a:avLst/>
            </a:prstGeom>
            <a:noFill/>
            <a:ln w="19050" cap="flat" cmpd="sng" algn="ctr">
              <a:solidFill>
                <a:schemeClr val="tx1"/>
              </a:solidFill>
              <a:prstDash val="solid"/>
              <a:round/>
              <a:headEnd type="none" w="med" len="med"/>
              <a:tailEnd type="none" w="med" len="med"/>
            </a:ln>
            <a:effectLst/>
          </p:spPr>
          <p:txBody>
            <a:bodyPr vert="horz" wrap="square" lIns="97536" tIns="48768" rIns="97536" bIns="48768" numCol="1" rtlCol="0" anchor="t" anchorCtr="0" compatLnSpc="1">
              <a:prstTxWarp prst="textNoShape">
                <a:avLst/>
              </a:prstTxWarp>
            </a:bodyPr>
            <a:lstStyle/>
            <a:p>
              <a:pPr defTabSz="479226"/>
              <a:endParaRPr lang="en-US" sz="2560"/>
            </a:p>
          </p:txBody>
        </p:sp>
      </p:gr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73FF0A-1DD0-40C2-BC62-FB23283770D6}"/>
              </a:ext>
            </a:extLst>
          </p:cNvPr>
          <p:cNvSpPr>
            <a:spLocks noGrp="1"/>
          </p:cNvSpPr>
          <p:nvPr>
            <p:ph type="title"/>
          </p:nvPr>
        </p:nvSpPr>
        <p:spPr/>
        <p:txBody>
          <a:bodyPr/>
          <a:lstStyle/>
          <a:p>
            <a:r>
              <a:rPr lang="en-US" dirty="0" smtClean="0"/>
              <a:t>Network Topology</a:t>
            </a:r>
            <a:endParaRPr lang="en-US" dirty="0"/>
          </a:p>
        </p:txBody>
      </p:sp>
      <p:graphicFrame>
        <p:nvGraphicFramePr>
          <p:cNvPr id="7" name="Content Placeholder 6">
            <a:extLst>
              <a:ext uri="{FF2B5EF4-FFF2-40B4-BE49-F238E27FC236}">
                <a16:creationId xmlns:a16="http://schemas.microsoft.com/office/drawing/2014/main" id="{B16A0944-AA05-4248-9A91-60A25C8C1E17}"/>
              </a:ext>
            </a:extLst>
          </p:cNvPr>
          <p:cNvGraphicFramePr>
            <a:graphicFrameLocks noGrp="1"/>
          </p:cNvGraphicFramePr>
          <p:nvPr>
            <p:ph idx="1"/>
            <p:extLst>
              <p:ext uri="{D42A27DB-BD31-4B8C-83A1-F6EECF244321}">
                <p14:modId xmlns:p14="http://schemas.microsoft.com/office/powerpoint/2010/main" val="2929269648"/>
              </p:ext>
            </p:extLst>
          </p:nvPr>
        </p:nvGraphicFramePr>
        <p:xfrm>
          <a:off x="964384" y="1749388"/>
          <a:ext cx="8056004" cy="2773680"/>
        </p:xfrm>
        <a:graphic>
          <a:graphicData uri="http://schemas.openxmlformats.org/drawingml/2006/table">
            <a:tbl>
              <a:tblPr firstRow="1" bandRow="1">
                <a:tableStyleId>{5C22544A-7EE6-4342-B048-85BDC9FD1C3A}</a:tableStyleId>
              </a:tblPr>
              <a:tblGrid>
                <a:gridCol w="2331368">
                  <a:extLst>
                    <a:ext uri="{9D8B030D-6E8A-4147-A177-3AD203B41FA5}">
                      <a16:colId xmlns:a16="http://schemas.microsoft.com/office/drawing/2014/main" val="2656264675"/>
                    </a:ext>
                  </a:extLst>
                </a:gridCol>
                <a:gridCol w="2772308">
                  <a:extLst>
                    <a:ext uri="{9D8B030D-6E8A-4147-A177-3AD203B41FA5}">
                      <a16:colId xmlns:a16="http://schemas.microsoft.com/office/drawing/2014/main" val="2840688010"/>
                    </a:ext>
                  </a:extLst>
                </a:gridCol>
                <a:gridCol w="2952328">
                  <a:extLst>
                    <a:ext uri="{9D8B030D-6E8A-4147-A177-3AD203B41FA5}">
                      <a16:colId xmlns:a16="http://schemas.microsoft.com/office/drawing/2014/main" val="3009803074"/>
                    </a:ext>
                  </a:extLst>
                </a:gridCol>
              </a:tblGrid>
              <a:tr h="370840">
                <a:tc>
                  <a:txBody>
                    <a:bodyPr/>
                    <a:lstStyle/>
                    <a:p>
                      <a:r>
                        <a:rPr lang="en-US" sz="2000" dirty="0" smtClean="0">
                          <a:latin typeface="Calibri" panose="020F0502020204030204" pitchFamily="34" charset="0"/>
                          <a:cs typeface="Calibri" panose="020F0502020204030204" pitchFamily="34" charset="0"/>
                        </a:rPr>
                        <a:t>Description</a:t>
                      </a:r>
                      <a:endParaRPr lang="en-US" sz="2000" dirty="0">
                        <a:latin typeface="Calibri" panose="020F0502020204030204" pitchFamily="34" charset="0"/>
                        <a:cs typeface="Calibri" panose="020F0502020204030204" pitchFamily="34" charset="0"/>
                      </a:endParaRPr>
                    </a:p>
                  </a:txBody>
                  <a:tcPr/>
                </a:tc>
                <a:tc>
                  <a:txBody>
                    <a:bodyPr/>
                    <a:lstStyle/>
                    <a:p>
                      <a:r>
                        <a:rPr lang="en-US" sz="2000" dirty="0" smtClean="0">
                          <a:latin typeface="Calibri" panose="020F0502020204030204" pitchFamily="34" charset="0"/>
                          <a:cs typeface="Calibri" panose="020F0502020204030204" pitchFamily="34" charset="0"/>
                        </a:rPr>
                        <a:t>802.11ah Configuration</a:t>
                      </a:r>
                      <a:endParaRPr lang="en-US" sz="2000" dirty="0">
                        <a:latin typeface="Calibri" panose="020F0502020204030204" pitchFamily="34" charset="0"/>
                        <a:cs typeface="Calibri" panose="020F0502020204030204" pitchFamily="34" charset="0"/>
                      </a:endParaRPr>
                    </a:p>
                  </a:txBody>
                  <a:tcPr/>
                </a:tc>
                <a:tc>
                  <a:txBody>
                    <a:bodyPr/>
                    <a:lstStyle/>
                    <a:p>
                      <a:r>
                        <a:rPr lang="en-US" sz="2000" dirty="0" smtClean="0">
                          <a:latin typeface="Calibri" panose="020F0502020204030204" pitchFamily="34" charset="0"/>
                          <a:cs typeface="Calibri" panose="020F0502020204030204" pitchFamily="34" charset="0"/>
                        </a:rPr>
                        <a:t>802.15.4g Configuration</a:t>
                      </a:r>
                      <a:endParaRPr lang="en-US" sz="200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725930061"/>
                  </a:ext>
                </a:extLst>
              </a:tr>
              <a:tr h="370840">
                <a:tc>
                  <a:txBody>
                    <a:bodyPr/>
                    <a:lstStyle/>
                    <a:p>
                      <a:r>
                        <a:rPr lang="en-US" sz="2000" dirty="0" smtClean="0">
                          <a:latin typeface="Calibri" panose="020F0502020204030204" pitchFamily="34" charset="0"/>
                          <a:cs typeface="Calibri" panose="020F0502020204030204" pitchFamily="34" charset="0"/>
                        </a:rPr>
                        <a:t>Number of hops</a:t>
                      </a:r>
                      <a:endParaRPr lang="en-US" sz="2000" baseline="30000" dirty="0">
                        <a:latin typeface="Calibri" panose="020F0502020204030204" pitchFamily="34" charset="0"/>
                        <a:cs typeface="Calibri" panose="020F0502020204030204" pitchFamily="34" charset="0"/>
                      </a:endParaRPr>
                    </a:p>
                  </a:txBody>
                  <a:tcPr/>
                </a:tc>
                <a:tc>
                  <a:txBody>
                    <a:bodyPr/>
                    <a:lstStyle/>
                    <a:p>
                      <a:r>
                        <a:rPr lang="en-US" sz="2000" baseline="0" dirty="0" smtClean="0">
                          <a:latin typeface="Calibri" panose="020F0502020204030204" pitchFamily="34" charset="0"/>
                          <a:cs typeface="Calibri" panose="020F0502020204030204" pitchFamily="34" charset="0"/>
                        </a:rPr>
                        <a:t>1,2,3</a:t>
                      </a:r>
                      <a:endParaRPr lang="en-US" sz="2000" baseline="0" dirty="0">
                        <a:latin typeface="Calibri" panose="020F0502020204030204" pitchFamily="34" charset="0"/>
                        <a:cs typeface="Calibri" panose="020F0502020204030204" pitchFamily="34" charset="0"/>
                      </a:endParaRPr>
                    </a:p>
                  </a:txBody>
                  <a:tcPr/>
                </a:tc>
                <a:tc>
                  <a:txBody>
                    <a:bodyPr/>
                    <a:lstStyle/>
                    <a:p>
                      <a:pPr marL="0" marR="0" lvl="0" indent="0" algn="l" defTabSz="975386" rtl="0" eaLnBrk="1" fontAlgn="auto" latinLnBrk="0" hangingPunct="1">
                        <a:lnSpc>
                          <a:spcPct val="100000"/>
                        </a:lnSpc>
                        <a:spcBef>
                          <a:spcPts val="0"/>
                        </a:spcBef>
                        <a:spcAft>
                          <a:spcPts val="0"/>
                        </a:spcAft>
                        <a:buClrTx/>
                        <a:buSzTx/>
                        <a:buFontTx/>
                        <a:buNone/>
                        <a:tabLst/>
                        <a:defRPr/>
                      </a:pPr>
                      <a:r>
                        <a:rPr lang="en-US" sz="2000" kern="1200" dirty="0" smtClean="0">
                          <a:solidFill>
                            <a:schemeClr val="dk1"/>
                          </a:solidFill>
                          <a:latin typeface="Calibri" panose="020F0502020204030204" pitchFamily="34" charset="0"/>
                          <a:ea typeface="+mn-ea"/>
                          <a:cs typeface="Calibri" panose="020F0502020204030204" pitchFamily="34" charset="0"/>
                        </a:rPr>
                        <a:t>1,2,3</a:t>
                      </a:r>
                      <a:endParaRPr lang="en-US" sz="2000" kern="1200" dirty="0">
                        <a:solidFill>
                          <a:schemeClr val="dk1"/>
                        </a:solidFill>
                        <a:latin typeface="Calibri" panose="020F0502020204030204" pitchFamily="34" charset="0"/>
                        <a:ea typeface="+mn-ea"/>
                        <a:cs typeface="Calibri" panose="020F0502020204030204" pitchFamily="34" charset="0"/>
                      </a:endParaRPr>
                    </a:p>
                  </a:txBody>
                  <a:tcPr/>
                </a:tc>
                <a:extLst>
                  <a:ext uri="{0D108BD9-81ED-4DB2-BD59-A6C34878D82A}">
                    <a16:rowId xmlns:a16="http://schemas.microsoft.com/office/drawing/2014/main" val="2790740317"/>
                  </a:ext>
                </a:extLst>
              </a:tr>
              <a:tr h="370840">
                <a:tc>
                  <a:txBody>
                    <a:bodyPr/>
                    <a:lstStyle/>
                    <a:p>
                      <a:r>
                        <a:rPr lang="en-US" sz="2000" baseline="0" dirty="0" smtClean="0">
                          <a:latin typeface="Calibri" panose="020F0502020204030204" pitchFamily="34" charset="0"/>
                          <a:cs typeface="Calibri" panose="020F0502020204030204" pitchFamily="34" charset="0"/>
                        </a:rPr>
                        <a:t>Node density</a:t>
                      </a:r>
                      <a:endParaRPr lang="en-US" sz="2000" baseline="0" dirty="0">
                        <a:latin typeface="Calibri" panose="020F0502020204030204" pitchFamily="34" charset="0"/>
                        <a:cs typeface="Calibri" panose="020F0502020204030204" pitchFamily="34" charset="0"/>
                      </a:endParaRPr>
                    </a:p>
                  </a:txBody>
                  <a:tcPr/>
                </a:tc>
                <a:tc>
                  <a:txBody>
                    <a:bodyPr/>
                    <a:lstStyle/>
                    <a:p>
                      <a:r>
                        <a:rPr lang="en-US" sz="2000" dirty="0" smtClean="0">
                          <a:latin typeface="Calibri" panose="020F0502020204030204" pitchFamily="34" charset="0"/>
                          <a:cs typeface="Calibri" panose="020F0502020204030204" pitchFamily="34" charset="0"/>
                        </a:rPr>
                        <a:t>500/km</a:t>
                      </a:r>
                      <a:r>
                        <a:rPr lang="en-US" sz="2000" baseline="30000" dirty="0" smtClean="0">
                          <a:latin typeface="Calibri" panose="020F0502020204030204" pitchFamily="34" charset="0"/>
                          <a:cs typeface="Calibri" panose="020F0502020204030204" pitchFamily="34" charset="0"/>
                        </a:rPr>
                        <a:t>2</a:t>
                      </a:r>
                      <a:endParaRPr lang="en-US" sz="2000" baseline="30000" dirty="0">
                        <a:latin typeface="Calibri" panose="020F0502020204030204" pitchFamily="34" charset="0"/>
                        <a:cs typeface="Calibri" panose="020F0502020204030204" pitchFamily="34" charset="0"/>
                      </a:endParaRPr>
                    </a:p>
                  </a:txBody>
                  <a:tcPr/>
                </a:tc>
                <a:tc>
                  <a:txBody>
                    <a:bodyPr/>
                    <a:lstStyle/>
                    <a:p>
                      <a:r>
                        <a:rPr lang="en-US" sz="2000" dirty="0" smtClean="0">
                          <a:latin typeface="Calibri" panose="020F0502020204030204" pitchFamily="34" charset="0"/>
                          <a:cs typeface="Calibri" panose="020F0502020204030204" pitchFamily="34" charset="0"/>
                        </a:rPr>
                        <a:t>500/km</a:t>
                      </a:r>
                      <a:r>
                        <a:rPr lang="en-US" sz="2000" baseline="30000" dirty="0" smtClean="0">
                          <a:latin typeface="Calibri" panose="020F0502020204030204" pitchFamily="34" charset="0"/>
                          <a:cs typeface="Calibri" panose="020F0502020204030204" pitchFamily="34" charset="0"/>
                        </a:rPr>
                        <a:t>2</a:t>
                      </a:r>
                      <a:endParaRPr lang="en-US" sz="2000" baseline="3000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3397284204"/>
                  </a:ext>
                </a:extLst>
              </a:tr>
              <a:tr h="370840">
                <a:tc>
                  <a:txBody>
                    <a:bodyPr/>
                    <a:lstStyle/>
                    <a:p>
                      <a:r>
                        <a:rPr lang="en-US" sz="2000" baseline="0" dirty="0" smtClean="0">
                          <a:latin typeface="Calibri" panose="020F0502020204030204" pitchFamily="34" charset="0"/>
                          <a:cs typeface="Calibri" panose="020F0502020204030204" pitchFamily="34" charset="0"/>
                        </a:rPr>
                        <a:t>Routing method</a:t>
                      </a:r>
                      <a:endParaRPr lang="en-US" sz="2000" baseline="0" dirty="0">
                        <a:latin typeface="Calibri" panose="020F0502020204030204" pitchFamily="34" charset="0"/>
                        <a:cs typeface="Calibri" panose="020F0502020204030204" pitchFamily="34" charset="0"/>
                      </a:endParaRPr>
                    </a:p>
                  </a:txBody>
                  <a:tcPr/>
                </a:tc>
                <a:tc>
                  <a:txBody>
                    <a:bodyPr/>
                    <a:lstStyle/>
                    <a:p>
                      <a:r>
                        <a:rPr lang="en-US" sz="2000" dirty="0" smtClean="0">
                          <a:latin typeface="Calibri" panose="020F0502020204030204" pitchFamily="34" charset="0"/>
                          <a:cs typeface="Calibri" panose="020F0502020204030204" pitchFamily="34" charset="0"/>
                        </a:rPr>
                        <a:t>RPL or other</a:t>
                      </a:r>
                      <a:endParaRPr lang="en-US" sz="2000" dirty="0">
                        <a:latin typeface="Calibri" panose="020F0502020204030204" pitchFamily="34" charset="0"/>
                        <a:cs typeface="Calibri" panose="020F0502020204030204" pitchFamily="34" charset="0"/>
                      </a:endParaRPr>
                    </a:p>
                  </a:txBody>
                  <a:tcPr/>
                </a:tc>
                <a:tc>
                  <a:txBody>
                    <a:bodyPr/>
                    <a:lstStyle/>
                    <a:p>
                      <a:pPr marL="0" marR="0" lvl="0" indent="0" algn="l" defTabSz="975386" rtl="0" eaLnBrk="1" fontAlgn="auto" latinLnBrk="0" hangingPunct="1">
                        <a:lnSpc>
                          <a:spcPct val="100000"/>
                        </a:lnSpc>
                        <a:spcBef>
                          <a:spcPts val="0"/>
                        </a:spcBef>
                        <a:spcAft>
                          <a:spcPts val="0"/>
                        </a:spcAft>
                        <a:buClrTx/>
                        <a:buSzTx/>
                        <a:buFontTx/>
                        <a:buNone/>
                        <a:tabLst/>
                        <a:defRPr/>
                      </a:pPr>
                      <a:r>
                        <a:rPr lang="en-US" sz="2000" dirty="0" smtClean="0">
                          <a:latin typeface="Calibri" panose="020F0502020204030204" pitchFamily="34" charset="0"/>
                          <a:cs typeface="Calibri" panose="020F0502020204030204" pitchFamily="34" charset="0"/>
                        </a:rPr>
                        <a:t>RPL or other</a:t>
                      </a:r>
                      <a:endParaRPr lang="en-US" sz="200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827878956"/>
                  </a:ext>
                </a:extLst>
              </a:tr>
              <a:tr h="370840">
                <a:tc>
                  <a:txBody>
                    <a:bodyPr/>
                    <a:lstStyle/>
                    <a:p>
                      <a:r>
                        <a:rPr lang="en-US" sz="2000" baseline="0" dirty="0" smtClean="0">
                          <a:latin typeface="Calibri" panose="020F0502020204030204" pitchFamily="34" charset="0"/>
                          <a:cs typeface="Calibri" panose="020F0502020204030204" pitchFamily="34" charset="0"/>
                        </a:rPr>
                        <a:t>Router</a:t>
                      </a:r>
                      <a:endParaRPr lang="en-US" sz="2000" baseline="0" dirty="0">
                        <a:latin typeface="Calibri" panose="020F0502020204030204" pitchFamily="34" charset="0"/>
                        <a:cs typeface="Calibri" panose="020F0502020204030204" pitchFamily="34" charset="0"/>
                      </a:endParaRPr>
                    </a:p>
                  </a:txBody>
                  <a:tcPr/>
                </a:tc>
                <a:tc>
                  <a:txBody>
                    <a:bodyPr/>
                    <a:lstStyle/>
                    <a:p>
                      <a:r>
                        <a:rPr lang="en-US" sz="2000" dirty="0" smtClean="0">
                          <a:latin typeface="Calibri" panose="020F0502020204030204" pitchFamily="34" charset="0"/>
                          <a:cs typeface="Calibri" panose="020F0502020204030204" pitchFamily="34" charset="0"/>
                        </a:rPr>
                        <a:t>AP or all nodes</a:t>
                      </a:r>
                      <a:endParaRPr lang="en-US" sz="2000" dirty="0">
                        <a:latin typeface="Calibri" panose="020F0502020204030204" pitchFamily="34" charset="0"/>
                        <a:cs typeface="Calibri" panose="020F0502020204030204" pitchFamily="34" charset="0"/>
                      </a:endParaRPr>
                    </a:p>
                  </a:txBody>
                  <a:tcPr/>
                </a:tc>
                <a:tc>
                  <a:txBody>
                    <a:bodyPr/>
                    <a:lstStyle/>
                    <a:p>
                      <a:pPr marL="0" marR="0" lvl="0" indent="0" algn="l" defTabSz="975386" rtl="0" eaLnBrk="1" fontAlgn="auto" latinLnBrk="0" hangingPunct="1">
                        <a:lnSpc>
                          <a:spcPct val="100000"/>
                        </a:lnSpc>
                        <a:spcBef>
                          <a:spcPts val="0"/>
                        </a:spcBef>
                        <a:spcAft>
                          <a:spcPts val="0"/>
                        </a:spcAft>
                        <a:buClrTx/>
                        <a:buSzTx/>
                        <a:buFontTx/>
                        <a:buNone/>
                        <a:tabLst/>
                        <a:defRPr/>
                      </a:pPr>
                      <a:r>
                        <a:rPr lang="en-US" sz="2000" dirty="0" smtClean="0">
                          <a:latin typeface="Calibri" panose="020F0502020204030204" pitchFamily="34" charset="0"/>
                          <a:cs typeface="Calibri" panose="020F0502020204030204" pitchFamily="34" charset="0"/>
                        </a:rPr>
                        <a:t>PANC or all nodes</a:t>
                      </a:r>
                      <a:endParaRPr lang="en-US" sz="200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2496635609"/>
                  </a:ext>
                </a:extLst>
              </a:tr>
              <a:tr h="370840">
                <a:tc>
                  <a:txBody>
                    <a:bodyPr/>
                    <a:lstStyle/>
                    <a:p>
                      <a:r>
                        <a:rPr lang="en-US" sz="2000" baseline="0" dirty="0" smtClean="0">
                          <a:latin typeface="Calibri" panose="020F0502020204030204" pitchFamily="34" charset="0"/>
                          <a:cs typeface="Calibri" panose="020F0502020204030204" pitchFamily="34" charset="0"/>
                        </a:rPr>
                        <a:t>Duty cycle of router</a:t>
                      </a:r>
                      <a:endParaRPr lang="en-US" sz="2000" baseline="0" dirty="0">
                        <a:latin typeface="Calibri" panose="020F0502020204030204" pitchFamily="34" charset="0"/>
                        <a:cs typeface="Calibri" panose="020F0502020204030204" pitchFamily="34" charset="0"/>
                      </a:endParaRPr>
                    </a:p>
                  </a:txBody>
                  <a:tcPr/>
                </a:tc>
                <a:tc>
                  <a:txBody>
                    <a:bodyPr/>
                    <a:lstStyle/>
                    <a:p>
                      <a:r>
                        <a:rPr lang="en-US" sz="2000" dirty="0" smtClean="0">
                          <a:latin typeface="Calibri" panose="020F0502020204030204" pitchFamily="34" charset="0"/>
                          <a:cs typeface="Calibri" panose="020F0502020204030204" pitchFamily="34" charset="0"/>
                        </a:rPr>
                        <a:t>Do</a:t>
                      </a:r>
                      <a:r>
                        <a:rPr lang="en-US" sz="2000" baseline="0" dirty="0" smtClean="0">
                          <a:latin typeface="Calibri" panose="020F0502020204030204" pitchFamily="34" charset="0"/>
                          <a:cs typeface="Calibri" panose="020F0502020204030204" pitchFamily="34" charset="0"/>
                        </a:rPr>
                        <a:t> not count relay data</a:t>
                      </a:r>
                      <a:endParaRPr lang="en-US" sz="2000" dirty="0">
                        <a:latin typeface="Calibri" panose="020F0502020204030204" pitchFamily="34" charset="0"/>
                        <a:cs typeface="Calibri" panose="020F0502020204030204" pitchFamily="34" charset="0"/>
                      </a:endParaRPr>
                    </a:p>
                  </a:txBody>
                  <a:tcPr/>
                </a:tc>
                <a:tc>
                  <a:txBody>
                    <a:bodyPr/>
                    <a:lstStyle/>
                    <a:p>
                      <a:pPr marL="0" marR="0" lvl="0" indent="0" algn="l" defTabSz="975386" rtl="0" eaLnBrk="1" fontAlgn="auto" latinLnBrk="0" hangingPunct="1">
                        <a:lnSpc>
                          <a:spcPct val="100000"/>
                        </a:lnSpc>
                        <a:spcBef>
                          <a:spcPts val="0"/>
                        </a:spcBef>
                        <a:spcAft>
                          <a:spcPts val="0"/>
                        </a:spcAft>
                        <a:buClrTx/>
                        <a:buSzTx/>
                        <a:buFontTx/>
                        <a:buNone/>
                        <a:tabLst/>
                        <a:defRPr/>
                      </a:pPr>
                      <a:r>
                        <a:rPr lang="en-US" sz="2000" dirty="0" smtClean="0">
                          <a:latin typeface="Calibri" panose="020F0502020204030204" pitchFamily="34" charset="0"/>
                          <a:cs typeface="Calibri" panose="020F0502020204030204" pitchFamily="34" charset="0"/>
                        </a:rPr>
                        <a:t>Do</a:t>
                      </a:r>
                      <a:r>
                        <a:rPr lang="en-US" sz="2000" baseline="0" dirty="0" smtClean="0">
                          <a:latin typeface="Calibri" panose="020F0502020204030204" pitchFamily="34" charset="0"/>
                          <a:cs typeface="Calibri" panose="020F0502020204030204" pitchFamily="34" charset="0"/>
                        </a:rPr>
                        <a:t> not count relay data</a:t>
                      </a:r>
                      <a:endParaRPr lang="en-US" sz="200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2219667998"/>
                  </a:ext>
                </a:extLst>
              </a:tr>
              <a:tr h="370840">
                <a:tc>
                  <a:txBody>
                    <a:bodyPr/>
                    <a:lstStyle/>
                    <a:p>
                      <a:r>
                        <a:rPr lang="en-US" sz="2000" baseline="0" dirty="0" smtClean="0">
                          <a:latin typeface="Calibri" panose="020F0502020204030204" pitchFamily="34" charset="0"/>
                          <a:cs typeface="Calibri" panose="020F0502020204030204" pitchFamily="34" charset="0"/>
                        </a:rPr>
                        <a:t>Deployment case</a:t>
                      </a:r>
                      <a:endParaRPr lang="en-US" sz="2000" baseline="0" dirty="0">
                        <a:latin typeface="Calibri" panose="020F0502020204030204" pitchFamily="34" charset="0"/>
                        <a:cs typeface="Calibri" panose="020F0502020204030204" pitchFamily="34" charset="0"/>
                      </a:endParaRPr>
                    </a:p>
                  </a:txBody>
                  <a:tcPr/>
                </a:tc>
                <a:tc>
                  <a:txBody>
                    <a:bodyPr/>
                    <a:lstStyle/>
                    <a:p>
                      <a:r>
                        <a:rPr lang="en-US" sz="2000" dirty="0" smtClean="0">
                          <a:latin typeface="Calibri" panose="020F0502020204030204" pitchFamily="34" charset="0"/>
                          <a:cs typeface="Calibri" panose="020F0502020204030204" pitchFamily="34" charset="0"/>
                        </a:rPr>
                        <a:t>Urban or suburban</a:t>
                      </a:r>
                      <a:endParaRPr lang="en-US" sz="2000" dirty="0">
                        <a:latin typeface="Calibri" panose="020F0502020204030204" pitchFamily="34" charset="0"/>
                        <a:cs typeface="Calibri" panose="020F0502020204030204" pitchFamily="34" charset="0"/>
                      </a:endParaRPr>
                    </a:p>
                  </a:txBody>
                  <a:tcPr/>
                </a:tc>
                <a:tc>
                  <a:txBody>
                    <a:bodyPr/>
                    <a:lstStyle/>
                    <a:p>
                      <a:r>
                        <a:rPr lang="en-US" sz="2000" dirty="0" smtClean="0">
                          <a:latin typeface="Calibri" panose="020F0502020204030204" pitchFamily="34" charset="0"/>
                          <a:cs typeface="Calibri" panose="020F0502020204030204" pitchFamily="34" charset="0"/>
                        </a:rPr>
                        <a:t>Urban or suburban</a:t>
                      </a:r>
                      <a:endParaRPr lang="en-US" sz="200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3505107177"/>
                  </a:ext>
                </a:extLst>
              </a:tr>
            </a:tbl>
          </a:graphicData>
        </a:graphic>
      </p:graphicFrame>
      <p:sp>
        <p:nvSpPr>
          <p:cNvPr id="4" name="Slide Number Placeholder 3">
            <a:extLst>
              <a:ext uri="{FF2B5EF4-FFF2-40B4-BE49-F238E27FC236}">
                <a16:creationId xmlns:a16="http://schemas.microsoft.com/office/drawing/2014/main" id="{1B198137-FE47-4893-90C6-F08E0E2EB098}"/>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6" name="Date Placeholder 5">
            <a:extLst>
              <a:ext uri="{FF2B5EF4-FFF2-40B4-BE49-F238E27FC236}">
                <a16:creationId xmlns:a16="http://schemas.microsoft.com/office/drawing/2014/main" id="{A0705211-E532-4E6E-83EC-7F08598BA425}"/>
              </a:ext>
            </a:extLst>
          </p:cNvPr>
          <p:cNvSpPr>
            <a:spLocks noGrp="1"/>
          </p:cNvSpPr>
          <p:nvPr>
            <p:ph type="dt" idx="15"/>
          </p:nvPr>
        </p:nvSpPr>
        <p:spPr/>
        <p:txBody>
          <a:bodyPr/>
          <a:lstStyle/>
          <a:p>
            <a:r>
              <a:rPr lang="en-US" dirty="0" smtClean="0"/>
              <a:t>March 2019</a:t>
            </a:r>
            <a:endParaRPr lang="en-GB" dirty="0"/>
          </a:p>
        </p:txBody>
      </p:sp>
      <p:sp>
        <p:nvSpPr>
          <p:cNvPr id="8" name="Content Placeholder 2">
            <a:extLst>
              <a:ext uri="{FF2B5EF4-FFF2-40B4-BE49-F238E27FC236}">
                <a16:creationId xmlns:a16="http://schemas.microsoft.com/office/drawing/2014/main" id="{9D47A2CF-5C5C-49E6-BA3E-403155E2BA11}"/>
              </a:ext>
            </a:extLst>
          </p:cNvPr>
          <p:cNvSpPr txBox="1">
            <a:spLocks/>
          </p:cNvSpPr>
          <p:nvPr/>
        </p:nvSpPr>
        <p:spPr bwMode="auto">
          <a:xfrm>
            <a:off x="502920" y="5457800"/>
            <a:ext cx="8641080" cy="128336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65770" indent="-365770" algn="l" defTabSz="479226" rtl="0" eaLnBrk="1" fontAlgn="base" hangingPunct="1">
              <a:spcBef>
                <a:spcPts val="640"/>
              </a:spcBef>
              <a:spcAft>
                <a:spcPct val="0"/>
              </a:spcAft>
              <a:buClr>
                <a:srgbClr val="000000"/>
              </a:buClr>
              <a:buSzPct val="100000"/>
              <a:buFont typeface="Arial" panose="020B0604020202020204" pitchFamily="34" charset="0"/>
              <a:buChar char="•"/>
              <a:defRPr sz="2400" b="1">
                <a:solidFill>
                  <a:srgbClr val="000000"/>
                </a:solidFill>
                <a:latin typeface="Calibri" panose="020F0502020204030204" pitchFamily="34" charset="0"/>
                <a:ea typeface="+mn-ea"/>
                <a:cs typeface="+mn-cs"/>
              </a:defRPr>
            </a:lvl1pPr>
            <a:lvl2pPr marL="853463" indent="-365770" algn="l" defTabSz="479226" rtl="0" eaLnBrk="1" fontAlgn="base" hangingPunct="1">
              <a:spcBef>
                <a:spcPts val="533"/>
              </a:spcBef>
              <a:spcAft>
                <a:spcPct val="0"/>
              </a:spcAft>
              <a:buClr>
                <a:srgbClr val="000000"/>
              </a:buClr>
              <a:buSzPct val="100000"/>
              <a:buFont typeface="Courier New" panose="02070309020205020404" pitchFamily="49" charset="0"/>
              <a:buChar char="o"/>
              <a:defRPr sz="2000">
                <a:solidFill>
                  <a:srgbClr val="000000"/>
                </a:solidFill>
                <a:latin typeface="Calibri" panose="020F0502020204030204" pitchFamily="34" charset="0"/>
                <a:ea typeface="+mn-ea"/>
              </a:defRPr>
            </a:lvl2pPr>
            <a:lvl3pPr marL="1280195" indent="-304809" algn="l" defTabSz="479226" rtl="0" eaLnBrk="1" fontAlgn="base" hangingPunct="1">
              <a:spcBef>
                <a:spcPts val="480"/>
              </a:spcBef>
              <a:spcAft>
                <a:spcPct val="0"/>
              </a:spcAft>
              <a:buClr>
                <a:srgbClr val="000000"/>
              </a:buClr>
              <a:buSzPct val="100000"/>
              <a:buFont typeface="Arial" panose="020B0604020202020204" pitchFamily="34" charset="0"/>
              <a:buChar char="•"/>
              <a:defRPr sz="1600">
                <a:solidFill>
                  <a:srgbClr val="000000"/>
                </a:solidFill>
                <a:latin typeface="Calibri" panose="020F0502020204030204" pitchFamily="34" charset="0"/>
                <a:ea typeface="+mn-ea"/>
              </a:defRPr>
            </a:lvl3pPr>
            <a:lvl4pPr marL="1767887" indent="-304809" algn="l" defTabSz="479226" rtl="0" eaLnBrk="1" fontAlgn="base" hangingPunct="1">
              <a:spcBef>
                <a:spcPts val="427"/>
              </a:spcBef>
              <a:spcAft>
                <a:spcPct val="0"/>
              </a:spcAft>
              <a:buClr>
                <a:srgbClr val="000000"/>
              </a:buClr>
              <a:buSzPct val="100000"/>
              <a:buFont typeface="Arial" panose="020B0604020202020204" pitchFamily="34" charset="0"/>
              <a:buChar char="•"/>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a:lstStyle>
          <a:p>
            <a:pPr marL="0" indent="0">
              <a:buNone/>
            </a:pPr>
            <a:r>
              <a:rPr lang="en-US" sz="1800" kern="0" dirty="0" smtClean="0"/>
              <a:t>Note1: density in urban is different from that in suburban</a:t>
            </a:r>
          </a:p>
          <a:p>
            <a:pPr marL="0" indent="0">
              <a:buNone/>
            </a:pPr>
            <a:r>
              <a:rPr lang="en-US" sz="1800" kern="0" dirty="0" smtClean="0"/>
              <a:t>Note2: RPL = IPv6 </a:t>
            </a:r>
            <a:r>
              <a:rPr lang="en-US" sz="1800" kern="0" dirty="0"/>
              <a:t>Routing Protocol for </a:t>
            </a:r>
            <a:r>
              <a:rPr lang="en-US" sz="1800" kern="0" dirty="0" smtClean="0"/>
              <a:t>LLNs, IETF routing protocol</a:t>
            </a:r>
            <a:endParaRPr lang="en-US" sz="1800" kern="0" dirty="0"/>
          </a:p>
        </p:txBody>
      </p:sp>
      <p:sp>
        <p:nvSpPr>
          <p:cNvPr id="11" name="Footer Placeholder 4"/>
          <p:cNvSpPr>
            <a:spLocks noGrp="1"/>
          </p:cNvSpPr>
          <p:nvPr>
            <p:ph type="ftr" idx="14"/>
          </p:nvPr>
        </p:nvSpPr>
        <p:spPr>
          <a:xfrm>
            <a:off x="5867407" y="6907108"/>
            <a:ext cx="3244420" cy="193040"/>
          </a:xfrm>
        </p:spPr>
        <p:txBody>
          <a:bodyPr/>
          <a:lstStyle/>
          <a:p>
            <a:r>
              <a:rPr lang="da-DK" dirty="0" smtClean="0"/>
              <a:t>Jianlin guo et al, MERL</a:t>
            </a:r>
            <a:endParaRPr lang="en-GB" dirty="0"/>
          </a:p>
        </p:txBody>
      </p:sp>
    </p:spTree>
    <p:extLst>
      <p:ext uri="{BB962C8B-B14F-4D97-AF65-F5344CB8AC3E}">
        <p14:creationId xmlns:p14="http://schemas.microsoft.com/office/powerpoint/2010/main" val="216023943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75135" y="2508191"/>
            <a:ext cx="5643958" cy="4232968"/>
          </a:xfrm>
          <a:prstGeom prst="rect">
            <a:avLst/>
          </a:prstGeom>
        </p:spPr>
      </p:pic>
      <p:pic>
        <p:nvPicPr>
          <p:cNvPr id="9"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133600" y="1828800"/>
            <a:ext cx="5038725" cy="5143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Date Placeholder 3"/>
          <p:cNvSpPr>
            <a:spLocks noGrp="1"/>
          </p:cNvSpPr>
          <p:nvPr>
            <p:ph type="dt" idx="15"/>
          </p:nvPr>
        </p:nvSpPr>
        <p:spPr>
          <a:xfrm>
            <a:off x="761973" y="380977"/>
            <a:ext cx="2533214" cy="291254"/>
          </a:xfrm>
        </p:spPr>
        <p:txBody>
          <a:bodyPr/>
          <a:lstStyle/>
          <a:p>
            <a:r>
              <a:rPr lang="en-US" dirty="0">
                <a:latin typeface="+mn-lt"/>
              </a:rPr>
              <a:t>March </a:t>
            </a:r>
            <a:r>
              <a:rPr lang="en-US" dirty="0" smtClean="0">
                <a:latin typeface="+mn-lt"/>
              </a:rPr>
              <a:t>2019</a:t>
            </a:r>
            <a:endParaRPr lang="en-GB" dirty="0">
              <a:latin typeface="+mn-lt"/>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11</a:t>
            </a:fld>
            <a:endParaRPr lang="en-GB"/>
          </a:p>
        </p:txBody>
      </p:sp>
      <p:sp>
        <p:nvSpPr>
          <p:cNvPr id="10241" name="Rectangle 1"/>
          <p:cNvSpPr>
            <a:spLocks noGrp="1" noChangeArrowheads="1"/>
          </p:cNvSpPr>
          <p:nvPr>
            <p:ph type="title"/>
          </p:nvPr>
        </p:nvSpPr>
        <p:spPr>
          <a:xfrm>
            <a:off x="731520" y="729828"/>
            <a:ext cx="8290560" cy="565572"/>
          </a:xfrm>
          <a:ln/>
        </p:spPr>
        <p:txBody>
          <a:bodyPr vert="horz" wrap="square" lIns="96000" tIns="49920" rIns="96000" bIns="49920" numCol="1" anchor="ctr" anchorCtr="0" compatLnSpc="1">
            <a:prstTxWarp prst="textNoShape">
              <a:avLst/>
            </a:prstTxWarp>
          </a:bodyPr>
          <a:lstStyle/>
          <a:p>
            <a:r>
              <a:rPr lang="en-US" sz="2400" dirty="0" smtClean="0">
                <a:latin typeface="+mj-lt"/>
              </a:rPr>
              <a:t>Propagation Model</a:t>
            </a:r>
            <a:endParaRPr lang="en-US" sz="2400" dirty="0">
              <a:latin typeface="+mj-lt"/>
            </a:endParaRPr>
          </a:p>
        </p:txBody>
      </p:sp>
      <p:sp>
        <p:nvSpPr>
          <p:cNvPr id="10242" name="Rectangle 2"/>
          <p:cNvSpPr>
            <a:spLocks noGrp="1" noChangeArrowheads="1"/>
          </p:cNvSpPr>
          <p:nvPr>
            <p:ph type="body" idx="1"/>
          </p:nvPr>
        </p:nvSpPr>
        <p:spPr>
          <a:xfrm>
            <a:off x="731520" y="1219200"/>
            <a:ext cx="8290560" cy="5714999"/>
          </a:xfrm>
          <a:ln/>
        </p:spPr>
        <p:txBody>
          <a:bodyPr/>
          <a:lstStyle/>
          <a:p>
            <a:pPr>
              <a:spcBef>
                <a:spcPts val="0"/>
              </a:spcBef>
            </a:pPr>
            <a:r>
              <a:rPr lang="en-US" sz="2000" dirty="0" smtClean="0">
                <a:latin typeface="+mn-lt"/>
              </a:rPr>
              <a:t>ITU-R P.1411-8 model for propagation between terminals from below roof-top height to near street level</a:t>
            </a:r>
          </a:p>
          <a:p>
            <a:pPr marL="975386" lvl="2" indent="0">
              <a:spcBef>
                <a:spcPts val="0"/>
              </a:spcBef>
              <a:buNone/>
            </a:pPr>
            <a:endParaRPr lang="en-US" sz="2800" dirty="0">
              <a:latin typeface="+mn-lt"/>
            </a:endParaRPr>
          </a:p>
          <a:p>
            <a:pPr marL="487693" lvl="1" indent="0">
              <a:spcBef>
                <a:spcPts val="0"/>
              </a:spcBef>
              <a:buNone/>
            </a:pPr>
            <a:r>
              <a:rPr lang="en-US" sz="1600" dirty="0" smtClean="0">
                <a:latin typeface="+mn-lt"/>
              </a:rPr>
              <a:t>         </a:t>
            </a:r>
            <a:r>
              <a:rPr lang="en-US" sz="1600" dirty="0" err="1" smtClean="0">
                <a:latin typeface="+mn-lt"/>
              </a:rPr>
              <a:t>L</a:t>
            </a:r>
            <a:r>
              <a:rPr lang="en-US" sz="1600" baseline="-25000" dirty="0" err="1" smtClean="0">
                <a:latin typeface="+mn-lt"/>
              </a:rPr>
              <a:t>urban</a:t>
            </a:r>
            <a:r>
              <a:rPr lang="en-US" sz="1600" dirty="0" smtClean="0">
                <a:latin typeface="+mn-lt"/>
              </a:rPr>
              <a:t> </a:t>
            </a:r>
            <a:r>
              <a:rPr lang="en-US" sz="1600" dirty="0">
                <a:latin typeface="+mn-lt"/>
              </a:rPr>
              <a:t>= 0 for </a:t>
            </a:r>
            <a:r>
              <a:rPr lang="en-US" sz="1600" dirty="0" smtClean="0">
                <a:latin typeface="+mn-lt"/>
              </a:rPr>
              <a:t>suburban</a:t>
            </a:r>
          </a:p>
          <a:p>
            <a:pPr lvl="2">
              <a:spcBef>
                <a:spcPts val="0"/>
              </a:spcBef>
              <a:buFont typeface="Wingdings" panose="05000000000000000000" pitchFamily="2" charset="2"/>
              <a:buChar char="§"/>
            </a:pPr>
            <a:endParaRPr lang="en-US" sz="1100" dirty="0">
              <a:latin typeface="+mn-lt"/>
            </a:endParaRPr>
          </a:p>
        </p:txBody>
      </p:sp>
      <p:sp>
        <p:nvSpPr>
          <p:cNvPr id="17" name="テキスト ボックス 103"/>
          <p:cNvSpPr txBox="1"/>
          <p:nvPr/>
        </p:nvSpPr>
        <p:spPr>
          <a:xfrm>
            <a:off x="6039146" y="4843129"/>
            <a:ext cx="2582070" cy="338554"/>
          </a:xfrm>
          <a:prstGeom prst="rect">
            <a:avLst/>
          </a:prstGeom>
          <a:noFill/>
          <a:ln>
            <a:noFill/>
          </a:ln>
        </p:spPr>
        <p:txBody>
          <a:bodyPr wrap="square" rtlCol="0">
            <a:spAutoFit/>
          </a:bodyPr>
          <a:lstStyle/>
          <a:p>
            <a:r>
              <a:rPr lang="en-US" altLang="ja-JP" sz="1600" dirty="0" smtClean="0">
                <a:solidFill>
                  <a:srgbClr val="FF0000"/>
                </a:solidFill>
              </a:rPr>
              <a:t>11ah ED Threshold: -75dBm</a:t>
            </a:r>
            <a:endParaRPr kumimoji="1" lang="ja-JP" altLang="en-US" sz="1600" dirty="0" smtClean="0">
              <a:solidFill>
                <a:srgbClr val="FF0000"/>
              </a:solidFill>
            </a:endParaRPr>
          </a:p>
        </p:txBody>
      </p:sp>
      <p:sp>
        <p:nvSpPr>
          <p:cNvPr id="18" name="テキスト ボックス 104"/>
          <p:cNvSpPr txBox="1"/>
          <p:nvPr/>
        </p:nvSpPr>
        <p:spPr>
          <a:xfrm>
            <a:off x="6023453" y="5028278"/>
            <a:ext cx="2628369" cy="338554"/>
          </a:xfrm>
          <a:prstGeom prst="rect">
            <a:avLst/>
          </a:prstGeom>
          <a:noFill/>
          <a:ln>
            <a:noFill/>
          </a:ln>
        </p:spPr>
        <p:txBody>
          <a:bodyPr wrap="square" rtlCol="0">
            <a:spAutoFit/>
          </a:bodyPr>
          <a:lstStyle/>
          <a:p>
            <a:r>
              <a:rPr lang="en-US" altLang="ja-JP" sz="1600" dirty="0" smtClean="0">
                <a:solidFill>
                  <a:srgbClr val="0000FF"/>
                </a:solidFill>
              </a:rPr>
              <a:t>15.4g ED Threshold: -78dBm</a:t>
            </a:r>
            <a:endParaRPr kumimoji="1" lang="ja-JP" altLang="en-US" sz="1600" dirty="0" smtClean="0">
              <a:solidFill>
                <a:srgbClr val="0000FF"/>
              </a:solidFill>
            </a:endParaRPr>
          </a:p>
        </p:txBody>
      </p:sp>
      <p:sp>
        <p:nvSpPr>
          <p:cNvPr id="19" name="テキスト ボックス 104"/>
          <p:cNvSpPr txBox="1"/>
          <p:nvPr/>
        </p:nvSpPr>
        <p:spPr>
          <a:xfrm>
            <a:off x="3148608" y="4197660"/>
            <a:ext cx="1931265" cy="338554"/>
          </a:xfrm>
          <a:prstGeom prst="rect">
            <a:avLst/>
          </a:prstGeom>
          <a:noFill/>
          <a:ln>
            <a:noFill/>
          </a:ln>
        </p:spPr>
        <p:txBody>
          <a:bodyPr wrap="square" rtlCol="0">
            <a:spAutoFit/>
          </a:bodyPr>
          <a:lstStyle/>
          <a:p>
            <a:r>
              <a:rPr lang="en-US" altLang="ja-JP" sz="1600" dirty="0" smtClean="0">
                <a:solidFill>
                  <a:schemeClr val="tx1"/>
                </a:solidFill>
              </a:rPr>
              <a:t>TX power: 13dBm</a:t>
            </a:r>
            <a:endParaRPr kumimoji="1" lang="ja-JP" altLang="en-US" sz="1600" dirty="0" smtClean="0">
              <a:solidFill>
                <a:schemeClr val="tx1"/>
              </a:solidFill>
            </a:endParaRPr>
          </a:p>
        </p:txBody>
      </p:sp>
      <p:sp>
        <p:nvSpPr>
          <p:cNvPr id="21" name="テキスト ボックス 104"/>
          <p:cNvSpPr txBox="1"/>
          <p:nvPr/>
        </p:nvSpPr>
        <p:spPr>
          <a:xfrm>
            <a:off x="3280819" y="4504630"/>
            <a:ext cx="1931265" cy="338554"/>
          </a:xfrm>
          <a:prstGeom prst="rect">
            <a:avLst/>
          </a:prstGeom>
          <a:noFill/>
          <a:ln>
            <a:noFill/>
          </a:ln>
        </p:spPr>
        <p:txBody>
          <a:bodyPr wrap="square" rtlCol="0">
            <a:spAutoFit/>
          </a:bodyPr>
          <a:lstStyle/>
          <a:p>
            <a:r>
              <a:rPr lang="en-US" altLang="ja-JP" sz="1600" dirty="0" smtClean="0">
                <a:solidFill>
                  <a:schemeClr val="tx1"/>
                </a:solidFill>
              </a:rPr>
              <a:t>920 MHz band</a:t>
            </a:r>
            <a:endParaRPr kumimoji="1" lang="ja-JP" altLang="en-US" sz="1600" dirty="0" smtClean="0">
              <a:solidFill>
                <a:schemeClr val="tx1"/>
              </a:solidFill>
            </a:endParaRPr>
          </a:p>
        </p:txBody>
      </p:sp>
      <p:sp>
        <p:nvSpPr>
          <p:cNvPr id="22" name="Footer Placeholder 4"/>
          <p:cNvSpPr>
            <a:spLocks noGrp="1"/>
          </p:cNvSpPr>
          <p:nvPr>
            <p:ph type="ftr" idx="14"/>
          </p:nvPr>
        </p:nvSpPr>
        <p:spPr>
          <a:xfrm>
            <a:off x="5867407" y="6907108"/>
            <a:ext cx="3244420" cy="193040"/>
          </a:xfrm>
        </p:spPr>
        <p:txBody>
          <a:bodyPr/>
          <a:lstStyle/>
          <a:p>
            <a:r>
              <a:rPr lang="da-DK" dirty="0" smtClean="0"/>
              <a:t>Jianlin guo et al, MERL</a:t>
            </a:r>
            <a:endParaRPr lang="en-GB" dirty="0"/>
          </a:p>
        </p:txBody>
      </p:sp>
    </p:spTree>
    <p:extLst>
      <p:ext uri="{BB962C8B-B14F-4D97-AF65-F5344CB8AC3E}">
        <p14:creationId xmlns:p14="http://schemas.microsoft.com/office/powerpoint/2010/main" val="281260304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731520" y="731520"/>
            <a:ext cx="8290560" cy="1137920"/>
          </a:xfrm>
          <a:ln/>
        </p:spPr>
        <p:txBody>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dirty="0" smtClean="0"/>
              <a:t>Introduction</a:t>
            </a:r>
            <a:endParaRPr lang="en-GB" dirty="0"/>
          </a:p>
        </p:txBody>
      </p:sp>
      <p:sp>
        <p:nvSpPr>
          <p:cNvPr id="4098" name="Rectangle 2"/>
          <p:cNvSpPr>
            <a:spLocks noGrp="1" noChangeArrowheads="1"/>
          </p:cNvSpPr>
          <p:nvPr>
            <p:ph idx="1"/>
          </p:nvPr>
        </p:nvSpPr>
        <p:spPr>
          <a:xfrm>
            <a:off x="731520" y="2113280"/>
            <a:ext cx="8290560" cy="4389120"/>
          </a:xfrm>
          <a:ln/>
        </p:spPr>
        <p:txBody>
          <a:bodyPr/>
          <a:lstStyle/>
          <a:p>
            <a:r>
              <a:rPr lang="en-US" sz="2000" dirty="0" smtClean="0"/>
              <a:t>802.19.3 Task </a:t>
            </a:r>
            <a:r>
              <a:rPr lang="en-US" sz="2000" dirty="0"/>
              <a:t>Group </a:t>
            </a:r>
            <a:r>
              <a:rPr lang="en-US" sz="2000" dirty="0" smtClean="0"/>
              <a:t>(TG</a:t>
            </a:r>
            <a:r>
              <a:rPr lang="en-US" sz="2000" dirty="0"/>
              <a:t>) in sub-1GHz coexistence has been established in IEEE 802.19</a:t>
            </a:r>
          </a:p>
          <a:p>
            <a:r>
              <a:rPr lang="en-US" sz="2000" dirty="0"/>
              <a:t>Simulation results </a:t>
            </a:r>
            <a:r>
              <a:rPr lang="en-US" sz="2000" dirty="0" smtClean="0"/>
              <a:t>have </a:t>
            </a:r>
            <a:r>
              <a:rPr lang="en-US" sz="2000" dirty="0"/>
              <a:t>been presented at several IEEE meetings</a:t>
            </a:r>
          </a:p>
          <a:p>
            <a:r>
              <a:rPr lang="en-US" sz="2000" dirty="0"/>
              <a:t>This document aims to provide </a:t>
            </a:r>
            <a:r>
              <a:rPr lang="en-US" sz="2000" dirty="0" smtClean="0"/>
              <a:t>consensus of </a:t>
            </a:r>
            <a:r>
              <a:rPr lang="en-US" sz="2000"/>
              <a:t>simulation </a:t>
            </a:r>
            <a:r>
              <a:rPr lang="en-US" sz="2000" smtClean="0"/>
              <a:t>profile </a:t>
            </a:r>
            <a:r>
              <a:rPr lang="en-US" sz="2000" dirty="0"/>
              <a:t>for subsequent simulations</a:t>
            </a:r>
          </a:p>
          <a:p>
            <a:r>
              <a:rPr lang="en-US" sz="2000" dirty="0"/>
              <a:t>The focus here is on  802.11ah and 802.15.4g operating on channels with shared frequency band, which may apply in regulatory domains where there is limited spectrum for these technologies (e.g. Japan)</a:t>
            </a:r>
          </a:p>
          <a:p>
            <a:r>
              <a:rPr lang="en-US" sz="2000" dirty="0"/>
              <a:t>This is intended for the worst case co-channel operation case, when both networks in the same vicinity are operating on the channels with shared frequency band</a:t>
            </a:r>
          </a:p>
          <a:p>
            <a:pPr>
              <a:tabLst>
                <a:tab pos="973693" algn="l"/>
                <a:tab pos="1949079" algn="l"/>
                <a:tab pos="2924465" algn="l"/>
                <a:tab pos="3899851" algn="l"/>
                <a:tab pos="4875237" algn="l"/>
                <a:tab pos="5850623" algn="l"/>
                <a:tab pos="6826009" algn="l"/>
                <a:tab pos="7801395" algn="l"/>
                <a:tab pos="8776781" algn="l"/>
                <a:tab pos="9752167" algn="l"/>
                <a:tab pos="10727552" algn="l"/>
              </a:tabLst>
            </a:pPr>
            <a:endParaRPr lang="en-GB" sz="2000" dirty="0" smtClean="0">
              <a:solidFill>
                <a:schemeClr val="tx1"/>
              </a:solidFill>
            </a:endParaRPr>
          </a:p>
          <a:p>
            <a:pPr>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000" dirty="0" smtClean="0">
                <a:solidFill>
                  <a:schemeClr val="tx1"/>
                </a:solidFill>
              </a:rPr>
              <a:t>This document is based on 19-18/0039r2 and 19-18/0016r1</a:t>
            </a:r>
            <a:endParaRPr lang="en-GB" sz="2000" dirty="0">
              <a:solidFill>
                <a:schemeClr val="tx1"/>
              </a:solidFill>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4" name="Date Placeholder 3"/>
          <p:cNvSpPr>
            <a:spLocks noGrp="1"/>
          </p:cNvSpPr>
          <p:nvPr>
            <p:ph type="dt" idx="15"/>
          </p:nvPr>
        </p:nvSpPr>
        <p:spPr>
          <a:xfrm>
            <a:off x="743374" y="355601"/>
            <a:ext cx="2761816" cy="291254"/>
          </a:xfrm>
        </p:spPr>
        <p:txBody>
          <a:bodyPr/>
          <a:lstStyle/>
          <a:p>
            <a:r>
              <a:rPr lang="en-US" dirty="0" smtClean="0"/>
              <a:t>March 2019</a:t>
            </a:r>
            <a:endParaRPr lang="en-GB" dirty="0"/>
          </a:p>
        </p:txBody>
      </p:sp>
      <p:sp>
        <p:nvSpPr>
          <p:cNvPr id="7" name="Footer Placeholder 4"/>
          <p:cNvSpPr>
            <a:spLocks noGrp="1"/>
          </p:cNvSpPr>
          <p:nvPr>
            <p:ph type="ftr" idx="14"/>
          </p:nvPr>
        </p:nvSpPr>
        <p:spPr>
          <a:xfrm>
            <a:off x="5867407" y="6907108"/>
            <a:ext cx="3244420" cy="193040"/>
          </a:xfrm>
        </p:spPr>
        <p:txBody>
          <a:bodyPr/>
          <a:lstStyle/>
          <a:p>
            <a:r>
              <a:rPr lang="da-DK" dirty="0" smtClean="0"/>
              <a:t>Jianlin guo et al, MERL</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1520" y="731523"/>
            <a:ext cx="8288868" cy="765838"/>
          </a:xfrm>
        </p:spPr>
        <p:txBody>
          <a:bodyPr/>
          <a:lstStyle/>
          <a:p>
            <a:r>
              <a:rPr lang="en-US" sz="2800" dirty="0" smtClean="0"/>
              <a:t>Notes</a:t>
            </a:r>
            <a:endParaRPr lang="en-US" sz="2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6" name="Date Placeholder 5"/>
          <p:cNvSpPr>
            <a:spLocks noGrp="1"/>
          </p:cNvSpPr>
          <p:nvPr>
            <p:ph type="dt" idx="15"/>
          </p:nvPr>
        </p:nvSpPr>
        <p:spPr/>
        <p:txBody>
          <a:bodyPr/>
          <a:lstStyle/>
          <a:p>
            <a:r>
              <a:rPr lang="en-US" dirty="0" smtClean="0"/>
              <a:t>March 2019</a:t>
            </a:r>
            <a:endParaRPr lang="en-GB" dirty="0"/>
          </a:p>
        </p:txBody>
      </p:sp>
      <p:sp>
        <p:nvSpPr>
          <p:cNvPr id="7" name="Rectangle 6"/>
          <p:cNvSpPr>
            <a:spLocks noGrp="1" noChangeArrowheads="1"/>
          </p:cNvSpPr>
          <p:nvPr/>
        </p:nvSpPr>
        <p:spPr bwMode="auto">
          <a:xfrm>
            <a:off x="731520" y="1497360"/>
            <a:ext cx="8290560" cy="5220579"/>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65770" indent="-365770" algn="l" defTabSz="479226" rtl="0" eaLnBrk="1" fontAlgn="base" hangingPunct="1">
              <a:spcBef>
                <a:spcPts val="640"/>
              </a:spcBef>
              <a:spcAft>
                <a:spcPct val="0"/>
              </a:spcAft>
              <a:buClr>
                <a:srgbClr val="000000"/>
              </a:buClr>
              <a:buSzPct val="100000"/>
              <a:buFont typeface="Arial" panose="020B0604020202020204" pitchFamily="34" charset="0"/>
              <a:buChar char="•"/>
              <a:defRPr sz="2400" b="1">
                <a:solidFill>
                  <a:srgbClr val="000000"/>
                </a:solidFill>
                <a:latin typeface="Calibri" panose="020F0502020204030204" pitchFamily="34" charset="0"/>
                <a:ea typeface="+mn-ea"/>
                <a:cs typeface="+mn-cs"/>
              </a:defRPr>
            </a:lvl1pPr>
            <a:lvl2pPr marL="853463" indent="-365770" algn="l" defTabSz="479226" rtl="0" eaLnBrk="1" fontAlgn="base" hangingPunct="1">
              <a:spcBef>
                <a:spcPts val="533"/>
              </a:spcBef>
              <a:spcAft>
                <a:spcPct val="0"/>
              </a:spcAft>
              <a:buClr>
                <a:srgbClr val="000000"/>
              </a:buClr>
              <a:buSzPct val="100000"/>
              <a:buFont typeface="Courier New" panose="02070309020205020404" pitchFamily="49" charset="0"/>
              <a:buChar char="o"/>
              <a:defRPr sz="2000">
                <a:solidFill>
                  <a:srgbClr val="000000"/>
                </a:solidFill>
                <a:latin typeface="Calibri" panose="020F0502020204030204" pitchFamily="34" charset="0"/>
                <a:ea typeface="+mn-ea"/>
              </a:defRPr>
            </a:lvl2pPr>
            <a:lvl3pPr marL="1280195" indent="-304809" algn="l" defTabSz="479226" rtl="0" eaLnBrk="1" fontAlgn="base" hangingPunct="1">
              <a:spcBef>
                <a:spcPts val="480"/>
              </a:spcBef>
              <a:spcAft>
                <a:spcPct val="0"/>
              </a:spcAft>
              <a:buClr>
                <a:srgbClr val="000000"/>
              </a:buClr>
              <a:buSzPct val="100000"/>
              <a:buFont typeface="Arial" panose="020B0604020202020204" pitchFamily="34" charset="0"/>
              <a:buChar char="•"/>
              <a:defRPr>
                <a:solidFill>
                  <a:srgbClr val="000000"/>
                </a:solidFill>
                <a:latin typeface="Calibri" panose="020F0502020204030204" pitchFamily="34" charset="0"/>
                <a:ea typeface="+mn-ea"/>
              </a:defRPr>
            </a:lvl3pPr>
            <a:lvl4pPr marL="1767887" indent="-304809" algn="l" defTabSz="479226" rtl="0" eaLnBrk="1" fontAlgn="base" hangingPunct="1">
              <a:spcBef>
                <a:spcPts val="427"/>
              </a:spcBef>
              <a:spcAft>
                <a:spcPct val="0"/>
              </a:spcAft>
              <a:buClr>
                <a:srgbClr val="000000"/>
              </a:buClr>
              <a:buSzPct val="100000"/>
              <a:buFont typeface="Arial" panose="020B0604020202020204" pitchFamily="34" charset="0"/>
              <a:buChar char="•"/>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a:lstStyle>
          <a:p>
            <a:endParaRPr lang="en-US" sz="1800" dirty="0">
              <a:cs typeface="Calibri" panose="020F0502020204030204" pitchFamily="34" charset="0"/>
            </a:endParaRPr>
          </a:p>
        </p:txBody>
      </p:sp>
      <p:sp>
        <p:nvSpPr>
          <p:cNvPr id="8" name="Content Placeholder 2"/>
          <p:cNvSpPr>
            <a:spLocks noGrp="1"/>
          </p:cNvSpPr>
          <p:nvPr>
            <p:ph idx="1"/>
          </p:nvPr>
        </p:nvSpPr>
        <p:spPr>
          <a:xfrm>
            <a:off x="731520" y="1524000"/>
            <a:ext cx="8288868" cy="5181599"/>
          </a:xfrm>
        </p:spPr>
        <p:txBody>
          <a:bodyPr/>
          <a:lstStyle/>
          <a:p>
            <a:r>
              <a:rPr lang="en-US" dirty="0" smtClean="0"/>
              <a:t>This </a:t>
            </a:r>
            <a:r>
              <a:rPr lang="en-US" dirty="0"/>
              <a:t>document aims to provide a framework for </a:t>
            </a:r>
            <a:r>
              <a:rPr lang="en-US" dirty="0" smtClean="0"/>
              <a:t>simulations and does </a:t>
            </a:r>
            <a:r>
              <a:rPr lang="en-US" dirty="0"/>
              <a:t>not restrict the ranges of the parameters</a:t>
            </a:r>
          </a:p>
          <a:p>
            <a:endParaRPr lang="en-US" sz="1200" dirty="0" smtClean="0"/>
          </a:p>
          <a:p>
            <a:r>
              <a:rPr lang="en-US" dirty="0" smtClean="0"/>
              <a:t>The values of the parameters are </a:t>
            </a:r>
            <a:r>
              <a:rPr lang="en-US" dirty="0"/>
              <a:t>region </a:t>
            </a:r>
            <a:r>
              <a:rPr lang="en-US" dirty="0" smtClean="0"/>
              <a:t>and/or PHY and/or </a:t>
            </a:r>
            <a:r>
              <a:rPr lang="en-US" dirty="0"/>
              <a:t>use case </a:t>
            </a:r>
            <a:r>
              <a:rPr lang="en-US" dirty="0" smtClean="0"/>
              <a:t>dependent</a:t>
            </a:r>
          </a:p>
          <a:p>
            <a:pPr lvl="1"/>
            <a:r>
              <a:rPr lang="en-US" dirty="0" smtClean="0"/>
              <a:t>For example, some parameters are based on Japan regulatory and some parameters are based on SUN PHYs specified in IEEE 802.15.4g-2012 (Section 18.1 MR-FSK PHY, Section 18.2 MR-OFDM PHY, Section 18.3 MR-O-QPSK PHY).</a:t>
            </a:r>
          </a:p>
          <a:p>
            <a:endParaRPr lang="en-US" sz="1200" dirty="0" smtClean="0"/>
          </a:p>
          <a:p>
            <a:r>
              <a:rPr lang="en-US" dirty="0" smtClean="0"/>
              <a:t>Most of the 802.11ah parameters are fixed</a:t>
            </a:r>
          </a:p>
          <a:p>
            <a:endParaRPr lang="en-US" sz="1200" dirty="0" smtClean="0"/>
          </a:p>
          <a:p>
            <a:r>
              <a:rPr lang="en-US" dirty="0" smtClean="0"/>
              <a:t>Most of the 802.15.4g parameters are symbol rate dependent</a:t>
            </a:r>
          </a:p>
          <a:p>
            <a:pPr marL="0" indent="0">
              <a:buNone/>
            </a:pPr>
            <a:endParaRPr lang="en-US" sz="1600" dirty="0" smtClean="0"/>
          </a:p>
        </p:txBody>
      </p:sp>
      <p:sp>
        <p:nvSpPr>
          <p:cNvPr id="9" name="Footer Placeholder 4"/>
          <p:cNvSpPr>
            <a:spLocks noGrp="1"/>
          </p:cNvSpPr>
          <p:nvPr>
            <p:ph type="ftr" idx="14"/>
          </p:nvPr>
        </p:nvSpPr>
        <p:spPr>
          <a:xfrm>
            <a:off x="5867407" y="6907108"/>
            <a:ext cx="3244420" cy="193040"/>
          </a:xfrm>
        </p:spPr>
        <p:txBody>
          <a:bodyPr/>
          <a:lstStyle/>
          <a:p>
            <a:r>
              <a:rPr lang="da-DK" dirty="0" smtClean="0"/>
              <a:t>Jianlin guo et al, MERL</a:t>
            </a:r>
            <a:endParaRPr lang="en-GB" dirty="0"/>
          </a:p>
        </p:txBody>
      </p:sp>
    </p:spTree>
    <p:extLst>
      <p:ext uri="{BB962C8B-B14F-4D97-AF65-F5344CB8AC3E}">
        <p14:creationId xmlns:p14="http://schemas.microsoft.com/office/powerpoint/2010/main" val="22076056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73FF0A-1DD0-40C2-BC62-FB23283770D6}"/>
              </a:ext>
            </a:extLst>
          </p:cNvPr>
          <p:cNvSpPr>
            <a:spLocks noGrp="1"/>
          </p:cNvSpPr>
          <p:nvPr>
            <p:ph type="title"/>
          </p:nvPr>
        </p:nvSpPr>
        <p:spPr>
          <a:xfrm>
            <a:off x="731520" y="731523"/>
            <a:ext cx="8288868" cy="640078"/>
          </a:xfrm>
        </p:spPr>
        <p:txBody>
          <a:bodyPr/>
          <a:lstStyle/>
          <a:p>
            <a:r>
              <a:rPr lang="en-US" dirty="0"/>
              <a:t>Transmit Parameters</a:t>
            </a:r>
          </a:p>
        </p:txBody>
      </p:sp>
      <p:graphicFrame>
        <p:nvGraphicFramePr>
          <p:cNvPr id="7" name="Content Placeholder 6">
            <a:extLst>
              <a:ext uri="{FF2B5EF4-FFF2-40B4-BE49-F238E27FC236}">
                <a16:creationId xmlns:a16="http://schemas.microsoft.com/office/drawing/2014/main" id="{B16A0944-AA05-4248-9A91-60A25C8C1E17}"/>
              </a:ext>
            </a:extLst>
          </p:cNvPr>
          <p:cNvGraphicFramePr>
            <a:graphicFrameLocks noGrp="1"/>
          </p:cNvGraphicFramePr>
          <p:nvPr>
            <p:ph idx="1"/>
            <p:extLst>
              <p:ext uri="{D42A27DB-BD31-4B8C-83A1-F6EECF244321}">
                <p14:modId xmlns:p14="http://schemas.microsoft.com/office/powerpoint/2010/main" val="1351421320"/>
              </p:ext>
            </p:extLst>
          </p:nvPr>
        </p:nvGraphicFramePr>
        <p:xfrm>
          <a:off x="731838" y="1432560"/>
          <a:ext cx="8288337" cy="3474720"/>
        </p:xfrm>
        <a:graphic>
          <a:graphicData uri="http://schemas.openxmlformats.org/drawingml/2006/table">
            <a:tbl>
              <a:tblPr firstRow="1" bandRow="1">
                <a:tableStyleId>{5C22544A-7EE6-4342-B048-85BDC9FD1C3A}</a:tableStyleId>
              </a:tblPr>
              <a:tblGrid>
                <a:gridCol w="2920826">
                  <a:extLst>
                    <a:ext uri="{9D8B030D-6E8A-4147-A177-3AD203B41FA5}">
                      <a16:colId xmlns:a16="http://schemas.microsoft.com/office/drawing/2014/main" val="2656264675"/>
                    </a:ext>
                  </a:extLst>
                </a:gridCol>
                <a:gridCol w="2748136">
                  <a:extLst>
                    <a:ext uri="{9D8B030D-6E8A-4147-A177-3AD203B41FA5}">
                      <a16:colId xmlns:a16="http://schemas.microsoft.com/office/drawing/2014/main" val="2840688010"/>
                    </a:ext>
                  </a:extLst>
                </a:gridCol>
                <a:gridCol w="2619375">
                  <a:extLst>
                    <a:ext uri="{9D8B030D-6E8A-4147-A177-3AD203B41FA5}">
                      <a16:colId xmlns:a16="http://schemas.microsoft.com/office/drawing/2014/main" val="3244892931"/>
                    </a:ext>
                  </a:extLst>
                </a:gridCol>
              </a:tblGrid>
              <a:tr h="370840">
                <a:tc>
                  <a:txBody>
                    <a:bodyPr/>
                    <a:lstStyle/>
                    <a:p>
                      <a:r>
                        <a:rPr lang="en-US" sz="2000" dirty="0">
                          <a:latin typeface="Calibri" panose="020F0502020204030204" pitchFamily="34" charset="0"/>
                          <a:cs typeface="Calibri" panose="020F0502020204030204" pitchFamily="34" charset="0"/>
                        </a:rPr>
                        <a:t>Parameter</a:t>
                      </a:r>
                    </a:p>
                  </a:txBody>
                  <a:tcPr/>
                </a:tc>
                <a:tc>
                  <a:txBody>
                    <a:bodyPr/>
                    <a:lstStyle/>
                    <a:p>
                      <a:r>
                        <a:rPr lang="en-US" sz="2000" dirty="0">
                          <a:latin typeface="Calibri" panose="020F0502020204030204" pitchFamily="34" charset="0"/>
                          <a:cs typeface="Calibri" panose="020F0502020204030204" pitchFamily="34" charset="0"/>
                        </a:rPr>
                        <a:t>802.11ah</a:t>
                      </a:r>
                    </a:p>
                  </a:txBody>
                  <a:tcPr/>
                </a:tc>
                <a:tc>
                  <a:txBody>
                    <a:bodyPr/>
                    <a:lstStyle/>
                    <a:p>
                      <a:r>
                        <a:rPr lang="en-US" sz="2000" dirty="0">
                          <a:latin typeface="Calibri" panose="020F0502020204030204" pitchFamily="34" charset="0"/>
                          <a:cs typeface="Calibri" panose="020F0502020204030204" pitchFamily="34" charset="0"/>
                        </a:rPr>
                        <a:t>802.15.4g</a:t>
                      </a:r>
                    </a:p>
                  </a:txBody>
                  <a:tcPr/>
                </a:tc>
                <a:extLst>
                  <a:ext uri="{0D108BD9-81ED-4DB2-BD59-A6C34878D82A}">
                    <a16:rowId xmlns:a16="http://schemas.microsoft.com/office/drawing/2014/main" val="725930061"/>
                  </a:ext>
                </a:extLst>
              </a:tr>
              <a:tr h="370840">
                <a:tc>
                  <a:txBody>
                    <a:bodyPr/>
                    <a:lstStyle/>
                    <a:p>
                      <a:r>
                        <a:rPr lang="en-US" sz="2000" dirty="0">
                          <a:latin typeface="Calibri" panose="020F0502020204030204" pitchFamily="34" charset="0"/>
                          <a:cs typeface="Calibri" panose="020F0502020204030204" pitchFamily="34" charset="0"/>
                        </a:rPr>
                        <a:t>Frequency Band</a:t>
                      </a:r>
                    </a:p>
                  </a:txBody>
                  <a:tcPr/>
                </a:tc>
                <a:tc>
                  <a:txBody>
                    <a:bodyPr/>
                    <a:lstStyle/>
                    <a:p>
                      <a:r>
                        <a:rPr lang="en-US" sz="2000" dirty="0">
                          <a:latin typeface="Calibri" panose="020F0502020204030204" pitchFamily="34" charset="0"/>
                          <a:cs typeface="Calibri" panose="020F0502020204030204" pitchFamily="34" charset="0"/>
                        </a:rPr>
                        <a:t>920-928 MHz</a:t>
                      </a:r>
                    </a:p>
                  </a:txBody>
                  <a:tcPr/>
                </a:tc>
                <a:tc>
                  <a:txBody>
                    <a:bodyPr/>
                    <a:lstStyle/>
                    <a:p>
                      <a:r>
                        <a:rPr lang="en-US" sz="2000" dirty="0">
                          <a:latin typeface="Calibri" panose="020F0502020204030204" pitchFamily="34" charset="0"/>
                          <a:cs typeface="Calibri" panose="020F0502020204030204" pitchFamily="34" charset="0"/>
                        </a:rPr>
                        <a:t>920-928 MHz</a:t>
                      </a:r>
                    </a:p>
                  </a:txBody>
                  <a:tcPr/>
                </a:tc>
                <a:extLst>
                  <a:ext uri="{0D108BD9-81ED-4DB2-BD59-A6C34878D82A}">
                    <a16:rowId xmlns:a16="http://schemas.microsoft.com/office/drawing/2014/main" val="1685608562"/>
                  </a:ext>
                </a:extLst>
              </a:tr>
              <a:tr h="370840">
                <a:tc>
                  <a:txBody>
                    <a:bodyPr/>
                    <a:lstStyle/>
                    <a:p>
                      <a:r>
                        <a:rPr lang="en-US" sz="2000" dirty="0">
                          <a:latin typeface="Calibri" panose="020F0502020204030204" pitchFamily="34" charset="0"/>
                          <a:cs typeface="Calibri" panose="020F0502020204030204" pitchFamily="34" charset="0"/>
                        </a:rPr>
                        <a:t>Channel Bandwidth</a:t>
                      </a:r>
                    </a:p>
                  </a:txBody>
                  <a:tcPr/>
                </a:tc>
                <a:tc>
                  <a:txBody>
                    <a:bodyPr/>
                    <a:lstStyle/>
                    <a:p>
                      <a:r>
                        <a:rPr lang="en-US" sz="2000" dirty="0">
                          <a:latin typeface="Calibri" panose="020F0502020204030204" pitchFamily="34" charset="0"/>
                          <a:cs typeface="Calibri" panose="020F0502020204030204" pitchFamily="34" charset="0"/>
                        </a:rPr>
                        <a:t>1 MHz</a:t>
                      </a:r>
                    </a:p>
                  </a:txBody>
                  <a:tcPr/>
                </a:tc>
                <a:tc>
                  <a:txBody>
                    <a:bodyPr/>
                    <a:lstStyle/>
                    <a:p>
                      <a:r>
                        <a:rPr lang="en-US" sz="2000" dirty="0" smtClean="0">
                          <a:latin typeface="Calibri" panose="020F0502020204030204" pitchFamily="34" charset="0"/>
                          <a:cs typeface="Calibri" panose="020F0502020204030204" pitchFamily="34" charset="0"/>
                        </a:rPr>
                        <a:t>200kHz/400 kHz</a:t>
                      </a:r>
                      <a:endParaRPr lang="en-US" sz="200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3397284204"/>
                  </a:ext>
                </a:extLst>
              </a:tr>
              <a:tr h="370840">
                <a:tc>
                  <a:txBody>
                    <a:bodyPr/>
                    <a:lstStyle/>
                    <a:p>
                      <a:r>
                        <a:rPr lang="en-US" sz="2000" dirty="0" smtClean="0">
                          <a:latin typeface="Calibri" panose="020F0502020204030204" pitchFamily="34" charset="0"/>
                          <a:cs typeface="Calibri" panose="020F0502020204030204" pitchFamily="34" charset="0"/>
                        </a:rPr>
                        <a:t>AP/PANC </a:t>
                      </a:r>
                      <a:r>
                        <a:rPr lang="en-US" sz="2000" dirty="0">
                          <a:latin typeface="Calibri" panose="020F0502020204030204" pitchFamily="34" charset="0"/>
                          <a:cs typeface="Calibri" panose="020F0502020204030204" pitchFamily="34" charset="0"/>
                        </a:rPr>
                        <a:t>Transmit Power</a:t>
                      </a:r>
                    </a:p>
                  </a:txBody>
                  <a:tcPr/>
                </a:tc>
                <a:tc>
                  <a:txBody>
                    <a:bodyPr/>
                    <a:lstStyle/>
                    <a:p>
                      <a:r>
                        <a:rPr lang="en-US" sz="2000" dirty="0">
                          <a:latin typeface="Calibri" panose="020F0502020204030204" pitchFamily="34" charset="0"/>
                          <a:cs typeface="Calibri" panose="020F0502020204030204" pitchFamily="34" charset="0"/>
                        </a:rPr>
                        <a:t>13 dBm</a:t>
                      </a:r>
                    </a:p>
                  </a:txBody>
                  <a:tcPr/>
                </a:tc>
                <a:tc>
                  <a:txBody>
                    <a:bodyPr/>
                    <a:lstStyle/>
                    <a:p>
                      <a:r>
                        <a:rPr lang="en-US" sz="2000" dirty="0">
                          <a:latin typeface="Calibri" panose="020F0502020204030204" pitchFamily="34" charset="0"/>
                          <a:cs typeface="Calibri" panose="020F0502020204030204" pitchFamily="34" charset="0"/>
                        </a:rPr>
                        <a:t>13 dBm</a:t>
                      </a:r>
                    </a:p>
                  </a:txBody>
                  <a:tcPr/>
                </a:tc>
                <a:extLst>
                  <a:ext uri="{0D108BD9-81ED-4DB2-BD59-A6C34878D82A}">
                    <a16:rowId xmlns:a16="http://schemas.microsoft.com/office/drawing/2014/main" val="827878956"/>
                  </a:ext>
                </a:extLst>
              </a:tr>
              <a:tr h="370840">
                <a:tc>
                  <a:txBody>
                    <a:bodyPr/>
                    <a:lstStyle/>
                    <a:p>
                      <a:r>
                        <a:rPr lang="en-US" sz="2000" dirty="0" smtClean="0">
                          <a:latin typeface="Calibri" panose="020F0502020204030204" pitchFamily="34" charset="0"/>
                          <a:cs typeface="Calibri" panose="020F0502020204030204" pitchFamily="34" charset="0"/>
                        </a:rPr>
                        <a:t>STA/Node </a:t>
                      </a:r>
                      <a:r>
                        <a:rPr lang="en-US" sz="2000" dirty="0">
                          <a:latin typeface="Calibri" panose="020F0502020204030204" pitchFamily="34" charset="0"/>
                          <a:cs typeface="Calibri" panose="020F0502020204030204" pitchFamily="34" charset="0"/>
                        </a:rPr>
                        <a:t>Transmit Power</a:t>
                      </a:r>
                    </a:p>
                  </a:txBody>
                  <a:tcPr/>
                </a:tc>
                <a:tc>
                  <a:txBody>
                    <a:bodyPr/>
                    <a:lstStyle/>
                    <a:p>
                      <a:r>
                        <a:rPr lang="en-US" sz="2000" dirty="0">
                          <a:latin typeface="Calibri" panose="020F0502020204030204" pitchFamily="34" charset="0"/>
                          <a:cs typeface="Calibri" panose="020F0502020204030204" pitchFamily="34" charset="0"/>
                        </a:rPr>
                        <a:t>13 dBm</a:t>
                      </a:r>
                    </a:p>
                  </a:txBody>
                  <a:tcPr/>
                </a:tc>
                <a:tc>
                  <a:txBody>
                    <a:bodyPr/>
                    <a:lstStyle/>
                    <a:p>
                      <a:r>
                        <a:rPr lang="en-US" sz="2000" dirty="0">
                          <a:latin typeface="Calibri" panose="020F0502020204030204" pitchFamily="34" charset="0"/>
                          <a:cs typeface="Calibri" panose="020F0502020204030204" pitchFamily="34" charset="0"/>
                        </a:rPr>
                        <a:t>13 dBm</a:t>
                      </a:r>
                    </a:p>
                  </a:txBody>
                  <a:tcPr/>
                </a:tc>
                <a:extLst>
                  <a:ext uri="{0D108BD9-81ED-4DB2-BD59-A6C34878D82A}">
                    <a16:rowId xmlns:a16="http://schemas.microsoft.com/office/drawing/2014/main" val="4159190507"/>
                  </a:ext>
                </a:extLst>
              </a:tr>
              <a:tr h="370840">
                <a:tc>
                  <a:txBody>
                    <a:bodyPr/>
                    <a:lstStyle/>
                    <a:p>
                      <a:r>
                        <a:rPr lang="en-US" sz="2000" dirty="0">
                          <a:latin typeface="Calibri" panose="020F0502020204030204" pitchFamily="34" charset="0"/>
                          <a:cs typeface="Calibri" panose="020F0502020204030204" pitchFamily="34" charset="0"/>
                        </a:rPr>
                        <a:t>Modulation</a:t>
                      </a:r>
                    </a:p>
                  </a:txBody>
                  <a:tcPr/>
                </a:tc>
                <a:tc>
                  <a:txBody>
                    <a:bodyPr/>
                    <a:lstStyle/>
                    <a:p>
                      <a:pPr marL="0" marR="0" lvl="0" indent="0" algn="l" defTabSz="975386" rtl="0" eaLnBrk="1" fontAlgn="auto" latinLnBrk="0" hangingPunct="1">
                        <a:lnSpc>
                          <a:spcPct val="100000"/>
                        </a:lnSpc>
                        <a:spcBef>
                          <a:spcPts val="0"/>
                        </a:spcBef>
                        <a:spcAft>
                          <a:spcPts val="0"/>
                        </a:spcAft>
                        <a:buClrTx/>
                        <a:buSzTx/>
                        <a:buFontTx/>
                        <a:buNone/>
                        <a:tabLst/>
                        <a:defRPr/>
                      </a:pPr>
                      <a:r>
                        <a:rPr lang="en-US" sz="2000" dirty="0">
                          <a:latin typeface="Calibri" panose="020F0502020204030204" pitchFamily="34" charset="0"/>
                          <a:cs typeface="Calibri" panose="020F0502020204030204" pitchFamily="34" charset="0"/>
                        </a:rPr>
                        <a:t>OFDM</a:t>
                      </a:r>
                    </a:p>
                  </a:txBody>
                  <a:tcPr/>
                </a:tc>
                <a:tc>
                  <a:txBody>
                    <a:bodyPr/>
                    <a:lstStyle/>
                    <a:p>
                      <a:r>
                        <a:rPr lang="en-US" sz="2000" dirty="0">
                          <a:latin typeface="Calibri" panose="020F0502020204030204" pitchFamily="34" charset="0"/>
                          <a:cs typeface="Calibri" panose="020F0502020204030204" pitchFamily="34" charset="0"/>
                        </a:rPr>
                        <a:t>Binary FSK</a:t>
                      </a:r>
                    </a:p>
                  </a:txBody>
                  <a:tcPr/>
                </a:tc>
                <a:extLst>
                  <a:ext uri="{0D108BD9-81ED-4DB2-BD59-A6C34878D82A}">
                    <a16:rowId xmlns:a16="http://schemas.microsoft.com/office/drawing/2014/main" val="1698970616"/>
                  </a:ext>
                </a:extLst>
              </a:tr>
              <a:tr h="370840">
                <a:tc>
                  <a:txBody>
                    <a:bodyPr/>
                    <a:lstStyle/>
                    <a:p>
                      <a:r>
                        <a:rPr lang="en-US" sz="2000" dirty="0">
                          <a:latin typeface="Calibri" panose="020F0502020204030204" pitchFamily="34" charset="0"/>
                          <a:cs typeface="Calibri" panose="020F0502020204030204" pitchFamily="34" charset="0"/>
                        </a:rPr>
                        <a:t>PHY Rate</a:t>
                      </a:r>
                    </a:p>
                  </a:txBody>
                  <a:tcPr/>
                </a:tc>
                <a:tc>
                  <a:txBody>
                    <a:bodyPr/>
                    <a:lstStyle/>
                    <a:p>
                      <a:pPr marL="0" marR="0" lvl="0" indent="0" algn="l" defTabSz="975386" rtl="0" eaLnBrk="1" fontAlgn="auto" latinLnBrk="0" hangingPunct="1">
                        <a:lnSpc>
                          <a:spcPct val="100000"/>
                        </a:lnSpc>
                        <a:spcBef>
                          <a:spcPts val="0"/>
                        </a:spcBef>
                        <a:spcAft>
                          <a:spcPts val="0"/>
                        </a:spcAft>
                        <a:buClrTx/>
                        <a:buSzTx/>
                        <a:buFontTx/>
                        <a:buNone/>
                        <a:tabLst/>
                        <a:defRPr/>
                      </a:pPr>
                      <a:r>
                        <a:rPr lang="en-US" sz="2000" dirty="0">
                          <a:latin typeface="Calibri" panose="020F0502020204030204" pitchFamily="34" charset="0"/>
                          <a:cs typeface="Calibri" panose="020F0502020204030204" pitchFamily="34" charset="0"/>
                        </a:rPr>
                        <a:t>300 kb/s</a:t>
                      </a:r>
                    </a:p>
                  </a:txBody>
                  <a:tcPr/>
                </a:tc>
                <a:tc>
                  <a:txBody>
                    <a:bodyPr/>
                    <a:lstStyle/>
                    <a:p>
                      <a:r>
                        <a:rPr lang="en-US" sz="2000" dirty="0">
                          <a:latin typeface="Calibri" panose="020F0502020204030204" pitchFamily="34" charset="0"/>
                          <a:cs typeface="Calibri" panose="020F0502020204030204" pitchFamily="34" charset="0"/>
                        </a:rPr>
                        <a:t>100 kb/s</a:t>
                      </a:r>
                    </a:p>
                  </a:txBody>
                  <a:tcPr/>
                </a:tc>
                <a:extLst>
                  <a:ext uri="{0D108BD9-81ED-4DB2-BD59-A6C34878D82A}">
                    <a16:rowId xmlns:a16="http://schemas.microsoft.com/office/drawing/2014/main" val="2219667998"/>
                  </a:ext>
                </a:extLst>
              </a:tr>
              <a:tr h="370840">
                <a:tc>
                  <a:txBody>
                    <a:bodyPr/>
                    <a:lstStyle/>
                    <a:p>
                      <a:r>
                        <a:rPr lang="en-US" sz="2000" dirty="0" smtClean="0">
                          <a:latin typeface="Calibri" panose="020F0502020204030204" pitchFamily="34" charset="0"/>
                          <a:cs typeface="Calibri" panose="020F0502020204030204" pitchFamily="34" charset="0"/>
                        </a:rPr>
                        <a:t>Per</a:t>
                      </a:r>
                      <a:r>
                        <a:rPr lang="en-US" sz="2000" baseline="0" dirty="0" smtClean="0">
                          <a:latin typeface="Calibri" panose="020F0502020204030204" pitchFamily="34" charset="0"/>
                          <a:cs typeface="Calibri" panose="020F0502020204030204" pitchFamily="34" charset="0"/>
                        </a:rPr>
                        <a:t> Station </a:t>
                      </a:r>
                      <a:r>
                        <a:rPr lang="en-US" sz="2000" dirty="0" smtClean="0">
                          <a:latin typeface="Calibri" panose="020F0502020204030204" pitchFamily="34" charset="0"/>
                          <a:cs typeface="Calibri" panose="020F0502020204030204" pitchFamily="34" charset="0"/>
                        </a:rPr>
                        <a:t>Regulatory </a:t>
                      </a:r>
                      <a:r>
                        <a:rPr lang="en-US" sz="2000" dirty="0">
                          <a:latin typeface="Calibri" panose="020F0502020204030204" pitchFamily="34" charset="0"/>
                          <a:cs typeface="Calibri" panose="020F0502020204030204" pitchFamily="34" charset="0"/>
                        </a:rPr>
                        <a:t>Duty Cycle </a:t>
                      </a:r>
                      <a:r>
                        <a:rPr lang="en-US" sz="2000" dirty="0" smtClean="0">
                          <a:latin typeface="Calibri" panose="020F0502020204030204" pitchFamily="34" charset="0"/>
                          <a:cs typeface="Calibri" panose="020F0502020204030204" pitchFamily="34" charset="0"/>
                        </a:rPr>
                        <a:t>Limit*</a:t>
                      </a:r>
                      <a:endParaRPr lang="en-US" sz="2000" dirty="0">
                        <a:latin typeface="Calibri" panose="020F0502020204030204" pitchFamily="34" charset="0"/>
                        <a:cs typeface="Calibri" panose="020F0502020204030204" pitchFamily="34" charset="0"/>
                      </a:endParaRPr>
                    </a:p>
                  </a:txBody>
                  <a:tcPr/>
                </a:tc>
                <a:tc>
                  <a:txBody>
                    <a:bodyPr/>
                    <a:lstStyle/>
                    <a:p>
                      <a:r>
                        <a:rPr lang="en-US" sz="2000" dirty="0" smtClean="0">
                          <a:latin typeface="Calibri" panose="020F0502020204030204" pitchFamily="34" charset="0"/>
                          <a:cs typeface="Calibri" panose="020F0502020204030204" pitchFamily="34" charset="0"/>
                        </a:rPr>
                        <a:t>360/720 </a:t>
                      </a:r>
                      <a:r>
                        <a:rPr lang="en-US" sz="2000" dirty="0">
                          <a:latin typeface="Calibri" panose="020F0502020204030204" pitchFamily="34" charset="0"/>
                          <a:cs typeface="Calibri" panose="020F0502020204030204" pitchFamily="34" charset="0"/>
                        </a:rPr>
                        <a:t>seconds every</a:t>
                      </a:r>
                    </a:p>
                    <a:p>
                      <a:r>
                        <a:rPr lang="en-US" sz="2000" dirty="0">
                          <a:latin typeface="Calibri" panose="020F0502020204030204" pitchFamily="34" charset="0"/>
                          <a:cs typeface="Calibri" panose="020F0502020204030204" pitchFamily="34" charset="0"/>
                        </a:rPr>
                        <a:t>3600 seconds</a:t>
                      </a:r>
                    </a:p>
                  </a:txBody>
                  <a:tcPr/>
                </a:tc>
                <a:tc>
                  <a:txBody>
                    <a:bodyPr/>
                    <a:lstStyle/>
                    <a:p>
                      <a:pPr marL="0" marR="0" lvl="0" indent="0" algn="l" defTabSz="975386" rtl="0" eaLnBrk="1" fontAlgn="auto" latinLnBrk="0" hangingPunct="1">
                        <a:lnSpc>
                          <a:spcPct val="100000"/>
                        </a:lnSpc>
                        <a:spcBef>
                          <a:spcPts val="0"/>
                        </a:spcBef>
                        <a:spcAft>
                          <a:spcPts val="0"/>
                        </a:spcAft>
                        <a:buClrTx/>
                        <a:buSzTx/>
                        <a:buFontTx/>
                        <a:buNone/>
                        <a:tabLst/>
                        <a:defRPr/>
                      </a:pPr>
                      <a:r>
                        <a:rPr lang="en-US" sz="2000" dirty="0" smtClean="0">
                          <a:latin typeface="Calibri" panose="020F0502020204030204" pitchFamily="34" charset="0"/>
                          <a:cs typeface="Calibri" panose="020F0502020204030204" pitchFamily="34" charset="0"/>
                        </a:rPr>
                        <a:t>360/720 </a:t>
                      </a:r>
                      <a:r>
                        <a:rPr lang="en-US" sz="2000" dirty="0">
                          <a:latin typeface="Calibri" panose="020F0502020204030204" pitchFamily="34" charset="0"/>
                          <a:cs typeface="Calibri" panose="020F0502020204030204" pitchFamily="34" charset="0"/>
                        </a:rPr>
                        <a:t>seconds every</a:t>
                      </a:r>
                    </a:p>
                    <a:p>
                      <a:pPr marL="0" marR="0" lvl="0" indent="0" algn="l" defTabSz="975386" rtl="0" eaLnBrk="1" fontAlgn="auto" latinLnBrk="0" hangingPunct="1">
                        <a:lnSpc>
                          <a:spcPct val="100000"/>
                        </a:lnSpc>
                        <a:spcBef>
                          <a:spcPts val="0"/>
                        </a:spcBef>
                        <a:spcAft>
                          <a:spcPts val="0"/>
                        </a:spcAft>
                        <a:buClrTx/>
                        <a:buSzTx/>
                        <a:buFontTx/>
                        <a:buNone/>
                        <a:tabLst/>
                        <a:defRPr/>
                      </a:pPr>
                      <a:r>
                        <a:rPr lang="en-US" sz="2000" dirty="0">
                          <a:latin typeface="Calibri" panose="020F0502020204030204" pitchFamily="34" charset="0"/>
                          <a:cs typeface="Calibri" panose="020F0502020204030204" pitchFamily="34" charset="0"/>
                        </a:rPr>
                        <a:t>3600 seconds</a:t>
                      </a:r>
                    </a:p>
                  </a:txBody>
                  <a:tcPr/>
                </a:tc>
                <a:extLst>
                  <a:ext uri="{0D108BD9-81ED-4DB2-BD59-A6C34878D82A}">
                    <a16:rowId xmlns:a16="http://schemas.microsoft.com/office/drawing/2014/main" val="3875904984"/>
                  </a:ext>
                </a:extLst>
              </a:tr>
            </a:tbl>
          </a:graphicData>
        </a:graphic>
      </p:graphicFrame>
      <p:sp>
        <p:nvSpPr>
          <p:cNvPr id="4" name="Slide Number Placeholder 3">
            <a:extLst>
              <a:ext uri="{FF2B5EF4-FFF2-40B4-BE49-F238E27FC236}">
                <a16:creationId xmlns:a16="http://schemas.microsoft.com/office/drawing/2014/main" id="{1B198137-FE47-4893-90C6-F08E0E2EB098}"/>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6" name="Date Placeholder 5">
            <a:extLst>
              <a:ext uri="{FF2B5EF4-FFF2-40B4-BE49-F238E27FC236}">
                <a16:creationId xmlns:a16="http://schemas.microsoft.com/office/drawing/2014/main" id="{A0705211-E532-4E6E-83EC-7F08598BA425}"/>
              </a:ext>
            </a:extLst>
          </p:cNvPr>
          <p:cNvSpPr>
            <a:spLocks noGrp="1"/>
          </p:cNvSpPr>
          <p:nvPr>
            <p:ph type="dt" idx="15"/>
          </p:nvPr>
        </p:nvSpPr>
        <p:spPr/>
        <p:txBody>
          <a:bodyPr/>
          <a:lstStyle/>
          <a:p>
            <a:r>
              <a:rPr lang="en-US" dirty="0" smtClean="0"/>
              <a:t>March 2019</a:t>
            </a:r>
            <a:endParaRPr lang="en-GB" dirty="0"/>
          </a:p>
        </p:txBody>
      </p:sp>
      <p:sp>
        <p:nvSpPr>
          <p:cNvPr id="8" name="Content Placeholder 2">
            <a:extLst>
              <a:ext uri="{FF2B5EF4-FFF2-40B4-BE49-F238E27FC236}">
                <a16:creationId xmlns:a16="http://schemas.microsoft.com/office/drawing/2014/main" id="{9D47A2CF-5C5C-49E6-BA3E-403155E2BA11}"/>
              </a:ext>
            </a:extLst>
          </p:cNvPr>
          <p:cNvSpPr txBox="1">
            <a:spLocks/>
          </p:cNvSpPr>
          <p:nvPr/>
        </p:nvSpPr>
        <p:spPr bwMode="auto">
          <a:xfrm>
            <a:off x="721360" y="5029200"/>
            <a:ext cx="8641080" cy="1877909"/>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65770" indent="-365770" algn="l" defTabSz="479226" rtl="0" eaLnBrk="1" fontAlgn="base" hangingPunct="1">
              <a:spcBef>
                <a:spcPts val="640"/>
              </a:spcBef>
              <a:spcAft>
                <a:spcPct val="0"/>
              </a:spcAft>
              <a:buClr>
                <a:srgbClr val="000000"/>
              </a:buClr>
              <a:buSzPct val="100000"/>
              <a:buFont typeface="Arial" panose="020B0604020202020204" pitchFamily="34" charset="0"/>
              <a:buChar char="•"/>
              <a:defRPr sz="2400" b="1">
                <a:solidFill>
                  <a:srgbClr val="000000"/>
                </a:solidFill>
                <a:latin typeface="Calibri" panose="020F0502020204030204" pitchFamily="34" charset="0"/>
                <a:ea typeface="+mn-ea"/>
                <a:cs typeface="+mn-cs"/>
              </a:defRPr>
            </a:lvl1pPr>
            <a:lvl2pPr marL="853463" indent="-365770" algn="l" defTabSz="479226" rtl="0" eaLnBrk="1" fontAlgn="base" hangingPunct="1">
              <a:spcBef>
                <a:spcPts val="533"/>
              </a:spcBef>
              <a:spcAft>
                <a:spcPct val="0"/>
              </a:spcAft>
              <a:buClr>
                <a:srgbClr val="000000"/>
              </a:buClr>
              <a:buSzPct val="100000"/>
              <a:buFont typeface="Courier New" panose="02070309020205020404" pitchFamily="49" charset="0"/>
              <a:buChar char="o"/>
              <a:defRPr sz="2000">
                <a:solidFill>
                  <a:srgbClr val="000000"/>
                </a:solidFill>
                <a:latin typeface="Calibri" panose="020F0502020204030204" pitchFamily="34" charset="0"/>
                <a:ea typeface="+mn-ea"/>
              </a:defRPr>
            </a:lvl2pPr>
            <a:lvl3pPr marL="1280195" indent="-304809" algn="l" defTabSz="479226" rtl="0" eaLnBrk="1" fontAlgn="base" hangingPunct="1">
              <a:spcBef>
                <a:spcPts val="480"/>
              </a:spcBef>
              <a:spcAft>
                <a:spcPct val="0"/>
              </a:spcAft>
              <a:buClr>
                <a:srgbClr val="000000"/>
              </a:buClr>
              <a:buSzPct val="100000"/>
              <a:buFont typeface="Arial" panose="020B0604020202020204" pitchFamily="34" charset="0"/>
              <a:buChar char="•"/>
              <a:defRPr sz="1600">
                <a:solidFill>
                  <a:srgbClr val="000000"/>
                </a:solidFill>
                <a:latin typeface="Calibri" panose="020F0502020204030204" pitchFamily="34" charset="0"/>
                <a:ea typeface="+mn-ea"/>
              </a:defRPr>
            </a:lvl3pPr>
            <a:lvl4pPr marL="1767887" indent="-304809" algn="l" defTabSz="479226" rtl="0" eaLnBrk="1" fontAlgn="base" hangingPunct="1">
              <a:spcBef>
                <a:spcPts val="427"/>
              </a:spcBef>
              <a:spcAft>
                <a:spcPct val="0"/>
              </a:spcAft>
              <a:buClr>
                <a:srgbClr val="000000"/>
              </a:buClr>
              <a:buSzPct val="100000"/>
              <a:buFont typeface="Arial" panose="020B0604020202020204" pitchFamily="34" charset="0"/>
              <a:buChar char="•"/>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a:lstStyle>
          <a:p>
            <a:pPr marL="0" indent="0">
              <a:buNone/>
            </a:pPr>
            <a:r>
              <a:rPr lang="en-US" sz="2000" kern="0" dirty="0" smtClean="0"/>
              <a:t>AP refers radio equipment that acts as the 802.11ah access point</a:t>
            </a:r>
          </a:p>
          <a:p>
            <a:pPr marL="0" indent="0">
              <a:buNone/>
            </a:pPr>
            <a:r>
              <a:rPr lang="en-US" sz="2000" kern="0" dirty="0" smtClean="0"/>
              <a:t>PANC refers </a:t>
            </a:r>
            <a:r>
              <a:rPr lang="en-US" sz="2000" kern="0" dirty="0"/>
              <a:t>radio equipment that acts as the </a:t>
            </a:r>
            <a:r>
              <a:rPr lang="en-US" sz="2000" kern="0" dirty="0" smtClean="0"/>
              <a:t>802.15.4g PAN coordinator</a:t>
            </a:r>
            <a:endParaRPr lang="en-US" sz="2000" kern="0" dirty="0"/>
          </a:p>
          <a:p>
            <a:pPr marL="0" indent="0">
              <a:buNone/>
            </a:pPr>
            <a:r>
              <a:rPr lang="en-US" sz="2000" kern="0" dirty="0" smtClean="0"/>
              <a:t>STA </a:t>
            </a:r>
            <a:r>
              <a:rPr lang="en-US" sz="2000" kern="0" dirty="0"/>
              <a:t>refers radio equipment that acts as the 802.11ah </a:t>
            </a:r>
            <a:r>
              <a:rPr lang="en-US" sz="2000" kern="0" dirty="0" smtClean="0"/>
              <a:t>station</a:t>
            </a:r>
          </a:p>
          <a:p>
            <a:pPr marL="0" indent="0">
              <a:buNone/>
            </a:pPr>
            <a:r>
              <a:rPr lang="en-US" sz="2000" kern="0" dirty="0" smtClean="0"/>
              <a:t>Node refers </a:t>
            </a:r>
            <a:r>
              <a:rPr lang="en-US" sz="2000" kern="0" dirty="0"/>
              <a:t>radio equipment that acts as the </a:t>
            </a:r>
            <a:r>
              <a:rPr lang="en-US" sz="2000" kern="0" dirty="0" smtClean="0"/>
              <a:t>802.15.4g station</a:t>
            </a:r>
          </a:p>
          <a:p>
            <a:pPr marL="0" indent="0">
              <a:buNone/>
            </a:pPr>
            <a:r>
              <a:rPr lang="en-US" sz="2000" kern="0" dirty="0" smtClean="0"/>
              <a:t>* Japan regulatory for radio equipment</a:t>
            </a:r>
            <a:endParaRPr lang="en-US" sz="2000" kern="0" dirty="0"/>
          </a:p>
        </p:txBody>
      </p:sp>
      <p:sp>
        <p:nvSpPr>
          <p:cNvPr id="10" name="Footer Placeholder 4"/>
          <p:cNvSpPr>
            <a:spLocks noGrp="1"/>
          </p:cNvSpPr>
          <p:nvPr>
            <p:ph type="ftr" idx="14"/>
          </p:nvPr>
        </p:nvSpPr>
        <p:spPr>
          <a:xfrm>
            <a:off x="5867407" y="6907108"/>
            <a:ext cx="3244420" cy="193040"/>
          </a:xfrm>
        </p:spPr>
        <p:txBody>
          <a:bodyPr/>
          <a:lstStyle/>
          <a:p>
            <a:r>
              <a:rPr lang="da-DK" dirty="0" smtClean="0"/>
              <a:t>Jianlin guo et al, MERL</a:t>
            </a:r>
            <a:endParaRPr lang="en-GB" dirty="0"/>
          </a:p>
        </p:txBody>
      </p:sp>
    </p:spTree>
    <p:extLst>
      <p:ext uri="{BB962C8B-B14F-4D97-AF65-F5344CB8AC3E}">
        <p14:creationId xmlns:p14="http://schemas.microsoft.com/office/powerpoint/2010/main" val="23186803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73FF0A-1DD0-40C2-BC62-FB23283770D6}"/>
              </a:ext>
            </a:extLst>
          </p:cNvPr>
          <p:cNvSpPr>
            <a:spLocks noGrp="1"/>
          </p:cNvSpPr>
          <p:nvPr>
            <p:ph type="title"/>
          </p:nvPr>
        </p:nvSpPr>
        <p:spPr/>
        <p:txBody>
          <a:bodyPr/>
          <a:lstStyle/>
          <a:p>
            <a:r>
              <a:rPr lang="en-US" dirty="0"/>
              <a:t>Receive Parameters</a:t>
            </a:r>
          </a:p>
        </p:txBody>
      </p:sp>
      <p:graphicFrame>
        <p:nvGraphicFramePr>
          <p:cNvPr id="7" name="Content Placeholder 6">
            <a:extLst>
              <a:ext uri="{FF2B5EF4-FFF2-40B4-BE49-F238E27FC236}">
                <a16:creationId xmlns:a16="http://schemas.microsoft.com/office/drawing/2014/main" id="{B16A0944-AA05-4248-9A91-60A25C8C1E17}"/>
              </a:ext>
            </a:extLst>
          </p:cNvPr>
          <p:cNvGraphicFramePr>
            <a:graphicFrameLocks noGrp="1"/>
          </p:cNvGraphicFramePr>
          <p:nvPr>
            <p:ph idx="1"/>
            <p:extLst/>
          </p:nvPr>
        </p:nvGraphicFramePr>
        <p:xfrm>
          <a:off x="731838" y="2112963"/>
          <a:ext cx="8288337" cy="1584960"/>
        </p:xfrm>
        <a:graphic>
          <a:graphicData uri="http://schemas.openxmlformats.org/drawingml/2006/table">
            <a:tbl>
              <a:tblPr firstRow="1" bandRow="1">
                <a:tableStyleId>{5C22544A-7EE6-4342-B048-85BDC9FD1C3A}</a:tableStyleId>
              </a:tblPr>
              <a:tblGrid>
                <a:gridCol w="2544762">
                  <a:extLst>
                    <a:ext uri="{9D8B030D-6E8A-4147-A177-3AD203B41FA5}">
                      <a16:colId xmlns:a16="http://schemas.microsoft.com/office/drawing/2014/main" val="2656264675"/>
                    </a:ext>
                  </a:extLst>
                </a:gridCol>
                <a:gridCol w="2667000">
                  <a:extLst>
                    <a:ext uri="{9D8B030D-6E8A-4147-A177-3AD203B41FA5}">
                      <a16:colId xmlns:a16="http://schemas.microsoft.com/office/drawing/2014/main" val="2840688010"/>
                    </a:ext>
                  </a:extLst>
                </a:gridCol>
                <a:gridCol w="3076575">
                  <a:extLst>
                    <a:ext uri="{9D8B030D-6E8A-4147-A177-3AD203B41FA5}">
                      <a16:colId xmlns:a16="http://schemas.microsoft.com/office/drawing/2014/main" val="3244892931"/>
                    </a:ext>
                  </a:extLst>
                </a:gridCol>
              </a:tblGrid>
              <a:tr h="370840">
                <a:tc>
                  <a:txBody>
                    <a:bodyPr/>
                    <a:lstStyle/>
                    <a:p>
                      <a:r>
                        <a:rPr lang="en-US" sz="2000" dirty="0">
                          <a:latin typeface="Calibri" panose="020F0502020204030204" pitchFamily="34" charset="0"/>
                          <a:cs typeface="Calibri" panose="020F0502020204030204" pitchFamily="34" charset="0"/>
                        </a:rPr>
                        <a:t>Parameter</a:t>
                      </a:r>
                    </a:p>
                  </a:txBody>
                  <a:tcPr/>
                </a:tc>
                <a:tc>
                  <a:txBody>
                    <a:bodyPr/>
                    <a:lstStyle/>
                    <a:p>
                      <a:r>
                        <a:rPr lang="en-US" sz="2000" dirty="0">
                          <a:latin typeface="Calibri" panose="020F0502020204030204" pitchFamily="34" charset="0"/>
                          <a:cs typeface="Calibri" panose="020F0502020204030204" pitchFamily="34" charset="0"/>
                        </a:rPr>
                        <a:t>802.11ah</a:t>
                      </a:r>
                    </a:p>
                  </a:txBody>
                  <a:tcPr/>
                </a:tc>
                <a:tc>
                  <a:txBody>
                    <a:bodyPr/>
                    <a:lstStyle/>
                    <a:p>
                      <a:r>
                        <a:rPr lang="en-US" sz="2000" dirty="0">
                          <a:latin typeface="Calibri" panose="020F0502020204030204" pitchFamily="34" charset="0"/>
                          <a:cs typeface="Calibri" panose="020F0502020204030204" pitchFamily="34" charset="0"/>
                        </a:rPr>
                        <a:t>802.15.4g</a:t>
                      </a:r>
                    </a:p>
                  </a:txBody>
                  <a:tcPr/>
                </a:tc>
                <a:extLst>
                  <a:ext uri="{0D108BD9-81ED-4DB2-BD59-A6C34878D82A}">
                    <a16:rowId xmlns:a16="http://schemas.microsoft.com/office/drawing/2014/main" val="725930061"/>
                  </a:ext>
                </a:extLst>
              </a:tr>
              <a:tr h="370840">
                <a:tc>
                  <a:txBody>
                    <a:bodyPr/>
                    <a:lstStyle/>
                    <a:p>
                      <a:r>
                        <a:rPr lang="en-US" sz="2000" dirty="0">
                          <a:latin typeface="Calibri" panose="020F0502020204030204" pitchFamily="34" charset="0"/>
                          <a:cs typeface="Calibri" panose="020F0502020204030204" pitchFamily="34" charset="0"/>
                        </a:rPr>
                        <a:t>RX Sensitivity</a:t>
                      </a:r>
                    </a:p>
                  </a:txBody>
                  <a:tcPr/>
                </a:tc>
                <a:tc>
                  <a:txBody>
                    <a:bodyPr/>
                    <a:lstStyle/>
                    <a:p>
                      <a:r>
                        <a:rPr lang="en-US" sz="2000" dirty="0">
                          <a:latin typeface="Calibri" panose="020F0502020204030204" pitchFamily="34" charset="0"/>
                          <a:cs typeface="Calibri" panose="020F0502020204030204" pitchFamily="34" charset="0"/>
                        </a:rPr>
                        <a:t>-95 dBm</a:t>
                      </a:r>
                    </a:p>
                  </a:txBody>
                  <a:tcPr/>
                </a:tc>
                <a:tc>
                  <a:txBody>
                    <a:bodyPr/>
                    <a:lstStyle/>
                    <a:p>
                      <a:r>
                        <a:rPr lang="en-US" sz="2000" dirty="0">
                          <a:latin typeface="Calibri" panose="020F0502020204030204" pitchFamily="34" charset="0"/>
                          <a:cs typeface="Calibri" panose="020F0502020204030204" pitchFamily="34" charset="0"/>
                        </a:rPr>
                        <a:t>-88 dBm</a:t>
                      </a:r>
                    </a:p>
                  </a:txBody>
                  <a:tcPr/>
                </a:tc>
                <a:extLst>
                  <a:ext uri="{0D108BD9-81ED-4DB2-BD59-A6C34878D82A}">
                    <a16:rowId xmlns:a16="http://schemas.microsoft.com/office/drawing/2014/main" val="3397284204"/>
                  </a:ext>
                </a:extLst>
              </a:tr>
              <a:tr h="370840">
                <a:tc>
                  <a:txBody>
                    <a:bodyPr/>
                    <a:lstStyle/>
                    <a:p>
                      <a:r>
                        <a:rPr lang="en-US" sz="2000" dirty="0">
                          <a:latin typeface="Calibri" panose="020F0502020204030204" pitchFamily="34" charset="0"/>
                          <a:cs typeface="Calibri" panose="020F0502020204030204" pitchFamily="34" charset="0"/>
                        </a:rPr>
                        <a:t>Carrier Sense Level</a:t>
                      </a:r>
                    </a:p>
                  </a:txBody>
                  <a:tcPr/>
                </a:tc>
                <a:tc>
                  <a:txBody>
                    <a:bodyPr/>
                    <a:lstStyle/>
                    <a:p>
                      <a:r>
                        <a:rPr lang="en-US" sz="2000" dirty="0">
                          <a:latin typeface="Calibri" panose="020F0502020204030204" pitchFamily="34" charset="0"/>
                          <a:cs typeface="Calibri" panose="020F0502020204030204" pitchFamily="34" charset="0"/>
                        </a:rPr>
                        <a:t>-95 dBm</a:t>
                      </a:r>
                    </a:p>
                  </a:txBody>
                  <a:tcPr/>
                </a:tc>
                <a:tc>
                  <a:txBody>
                    <a:bodyPr/>
                    <a:lstStyle/>
                    <a:p>
                      <a:pPr marL="0" marR="0" lvl="0" indent="0" algn="l" defTabSz="975386" rtl="0" eaLnBrk="1" fontAlgn="auto" latinLnBrk="0" hangingPunct="1">
                        <a:lnSpc>
                          <a:spcPct val="100000"/>
                        </a:lnSpc>
                        <a:spcBef>
                          <a:spcPts val="0"/>
                        </a:spcBef>
                        <a:spcAft>
                          <a:spcPts val="0"/>
                        </a:spcAft>
                        <a:buClrTx/>
                        <a:buSzTx/>
                        <a:buFontTx/>
                        <a:buNone/>
                        <a:tabLst/>
                        <a:defRPr/>
                      </a:pPr>
                      <a:r>
                        <a:rPr lang="en-US" sz="2000" dirty="0">
                          <a:latin typeface="Calibri" panose="020F0502020204030204" pitchFamily="34" charset="0"/>
                          <a:cs typeface="Calibri" panose="020F0502020204030204" pitchFamily="34" charset="0"/>
                        </a:rPr>
                        <a:t>-88 dBm</a:t>
                      </a:r>
                    </a:p>
                  </a:txBody>
                  <a:tcPr/>
                </a:tc>
                <a:extLst>
                  <a:ext uri="{0D108BD9-81ED-4DB2-BD59-A6C34878D82A}">
                    <a16:rowId xmlns:a16="http://schemas.microsoft.com/office/drawing/2014/main" val="827878956"/>
                  </a:ext>
                </a:extLst>
              </a:tr>
              <a:tr h="370840">
                <a:tc>
                  <a:txBody>
                    <a:bodyPr/>
                    <a:lstStyle/>
                    <a:p>
                      <a:r>
                        <a:rPr lang="en-US" sz="2000" dirty="0">
                          <a:latin typeface="Calibri" panose="020F0502020204030204" pitchFamily="34" charset="0"/>
                          <a:cs typeface="Calibri" panose="020F0502020204030204" pitchFamily="34" charset="0"/>
                        </a:rPr>
                        <a:t>Energy Detection Level</a:t>
                      </a:r>
                    </a:p>
                  </a:txBody>
                  <a:tcPr/>
                </a:tc>
                <a:tc>
                  <a:txBody>
                    <a:bodyPr/>
                    <a:lstStyle/>
                    <a:p>
                      <a:r>
                        <a:rPr lang="en-US" sz="2000" dirty="0">
                          <a:latin typeface="Calibri" panose="020F0502020204030204" pitchFamily="34" charset="0"/>
                          <a:cs typeface="Calibri" panose="020F0502020204030204" pitchFamily="34" charset="0"/>
                        </a:rPr>
                        <a:t>-75 dBm</a:t>
                      </a:r>
                    </a:p>
                  </a:txBody>
                  <a:tcPr/>
                </a:tc>
                <a:tc>
                  <a:txBody>
                    <a:bodyPr/>
                    <a:lstStyle/>
                    <a:p>
                      <a:pPr marL="0" marR="0" lvl="0" indent="0" algn="l" defTabSz="975386" rtl="0" eaLnBrk="1" fontAlgn="auto" latinLnBrk="0" hangingPunct="1">
                        <a:lnSpc>
                          <a:spcPct val="100000"/>
                        </a:lnSpc>
                        <a:spcBef>
                          <a:spcPts val="0"/>
                        </a:spcBef>
                        <a:spcAft>
                          <a:spcPts val="0"/>
                        </a:spcAft>
                        <a:buClrTx/>
                        <a:buSzTx/>
                        <a:buFontTx/>
                        <a:buNone/>
                        <a:tabLst/>
                        <a:defRPr/>
                      </a:pPr>
                      <a:r>
                        <a:rPr lang="en-US" sz="2000" dirty="0">
                          <a:latin typeface="Calibri" panose="020F0502020204030204" pitchFamily="34" charset="0"/>
                          <a:cs typeface="Calibri" panose="020F0502020204030204" pitchFamily="34" charset="0"/>
                        </a:rPr>
                        <a:t>-78 dBm</a:t>
                      </a:r>
                    </a:p>
                  </a:txBody>
                  <a:tcPr/>
                </a:tc>
                <a:extLst>
                  <a:ext uri="{0D108BD9-81ED-4DB2-BD59-A6C34878D82A}">
                    <a16:rowId xmlns:a16="http://schemas.microsoft.com/office/drawing/2014/main" val="2219667998"/>
                  </a:ext>
                </a:extLst>
              </a:tr>
            </a:tbl>
          </a:graphicData>
        </a:graphic>
      </p:graphicFrame>
      <p:sp>
        <p:nvSpPr>
          <p:cNvPr id="4" name="Slide Number Placeholder 3">
            <a:extLst>
              <a:ext uri="{FF2B5EF4-FFF2-40B4-BE49-F238E27FC236}">
                <a16:creationId xmlns:a16="http://schemas.microsoft.com/office/drawing/2014/main" id="{1B198137-FE47-4893-90C6-F08E0E2EB098}"/>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6" name="Date Placeholder 5">
            <a:extLst>
              <a:ext uri="{FF2B5EF4-FFF2-40B4-BE49-F238E27FC236}">
                <a16:creationId xmlns:a16="http://schemas.microsoft.com/office/drawing/2014/main" id="{A0705211-E532-4E6E-83EC-7F08598BA425}"/>
              </a:ext>
            </a:extLst>
          </p:cNvPr>
          <p:cNvSpPr>
            <a:spLocks noGrp="1"/>
          </p:cNvSpPr>
          <p:nvPr>
            <p:ph type="dt" idx="15"/>
          </p:nvPr>
        </p:nvSpPr>
        <p:spPr/>
        <p:txBody>
          <a:bodyPr/>
          <a:lstStyle/>
          <a:p>
            <a:r>
              <a:rPr lang="en-US" dirty="0" smtClean="0"/>
              <a:t>March 2019</a:t>
            </a:r>
            <a:endParaRPr lang="en-GB" dirty="0"/>
          </a:p>
        </p:txBody>
      </p:sp>
      <p:sp>
        <p:nvSpPr>
          <p:cNvPr id="8" name="Content Placeholder 2">
            <a:extLst>
              <a:ext uri="{FF2B5EF4-FFF2-40B4-BE49-F238E27FC236}">
                <a16:creationId xmlns:a16="http://schemas.microsoft.com/office/drawing/2014/main" id="{9D47A2CF-5C5C-49E6-BA3E-403155E2BA11}"/>
              </a:ext>
            </a:extLst>
          </p:cNvPr>
          <p:cNvSpPr txBox="1">
            <a:spLocks/>
          </p:cNvSpPr>
          <p:nvPr/>
        </p:nvSpPr>
        <p:spPr bwMode="auto">
          <a:xfrm>
            <a:off x="513927" y="4114800"/>
            <a:ext cx="8641080" cy="27127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65770" indent="-365770" algn="l" defTabSz="479226" rtl="0" eaLnBrk="1" fontAlgn="base" hangingPunct="1">
              <a:spcBef>
                <a:spcPts val="640"/>
              </a:spcBef>
              <a:spcAft>
                <a:spcPct val="0"/>
              </a:spcAft>
              <a:buClr>
                <a:srgbClr val="000000"/>
              </a:buClr>
              <a:buSzPct val="100000"/>
              <a:buFont typeface="Arial" panose="020B0604020202020204" pitchFamily="34" charset="0"/>
              <a:buChar char="•"/>
              <a:defRPr sz="2400" b="1">
                <a:solidFill>
                  <a:srgbClr val="000000"/>
                </a:solidFill>
                <a:latin typeface="Calibri" panose="020F0502020204030204" pitchFamily="34" charset="0"/>
                <a:ea typeface="+mn-ea"/>
                <a:cs typeface="+mn-cs"/>
              </a:defRPr>
            </a:lvl1pPr>
            <a:lvl2pPr marL="853463" indent="-365770" algn="l" defTabSz="479226" rtl="0" eaLnBrk="1" fontAlgn="base" hangingPunct="1">
              <a:spcBef>
                <a:spcPts val="533"/>
              </a:spcBef>
              <a:spcAft>
                <a:spcPct val="0"/>
              </a:spcAft>
              <a:buClr>
                <a:srgbClr val="000000"/>
              </a:buClr>
              <a:buSzPct val="100000"/>
              <a:buFont typeface="Courier New" panose="02070309020205020404" pitchFamily="49" charset="0"/>
              <a:buChar char="o"/>
              <a:defRPr sz="2000">
                <a:solidFill>
                  <a:srgbClr val="000000"/>
                </a:solidFill>
                <a:latin typeface="Calibri" panose="020F0502020204030204" pitchFamily="34" charset="0"/>
                <a:ea typeface="+mn-ea"/>
              </a:defRPr>
            </a:lvl2pPr>
            <a:lvl3pPr marL="1280195" indent="-304809" algn="l" defTabSz="479226" rtl="0" eaLnBrk="1" fontAlgn="base" hangingPunct="1">
              <a:spcBef>
                <a:spcPts val="480"/>
              </a:spcBef>
              <a:spcAft>
                <a:spcPct val="0"/>
              </a:spcAft>
              <a:buClr>
                <a:srgbClr val="000000"/>
              </a:buClr>
              <a:buSzPct val="100000"/>
              <a:buFont typeface="Arial" panose="020B0604020202020204" pitchFamily="34" charset="0"/>
              <a:buChar char="•"/>
              <a:defRPr sz="1600">
                <a:solidFill>
                  <a:srgbClr val="000000"/>
                </a:solidFill>
                <a:latin typeface="Calibri" panose="020F0502020204030204" pitchFamily="34" charset="0"/>
                <a:ea typeface="+mn-ea"/>
              </a:defRPr>
            </a:lvl3pPr>
            <a:lvl4pPr marL="1767887" indent="-304809" algn="l" defTabSz="479226" rtl="0" eaLnBrk="1" fontAlgn="base" hangingPunct="1">
              <a:spcBef>
                <a:spcPts val="427"/>
              </a:spcBef>
              <a:spcAft>
                <a:spcPct val="0"/>
              </a:spcAft>
              <a:buClr>
                <a:srgbClr val="000000"/>
              </a:buClr>
              <a:buSzPct val="100000"/>
              <a:buFont typeface="Arial" panose="020B0604020202020204" pitchFamily="34" charset="0"/>
              <a:buChar char="•"/>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a:lstStyle>
          <a:p>
            <a:pPr marL="0" indent="0">
              <a:buNone/>
            </a:pPr>
            <a:r>
              <a:rPr lang="en-US" sz="2000" kern="0" dirty="0" smtClean="0"/>
              <a:t>Note: These parameters are PHY dependent</a:t>
            </a:r>
          </a:p>
        </p:txBody>
      </p:sp>
      <p:sp>
        <p:nvSpPr>
          <p:cNvPr id="10" name="Footer Placeholder 4"/>
          <p:cNvSpPr>
            <a:spLocks noGrp="1"/>
          </p:cNvSpPr>
          <p:nvPr>
            <p:ph type="ftr" idx="14"/>
          </p:nvPr>
        </p:nvSpPr>
        <p:spPr>
          <a:xfrm>
            <a:off x="5867407" y="6907108"/>
            <a:ext cx="3244420" cy="193040"/>
          </a:xfrm>
        </p:spPr>
        <p:txBody>
          <a:bodyPr/>
          <a:lstStyle/>
          <a:p>
            <a:r>
              <a:rPr lang="da-DK" dirty="0" smtClean="0"/>
              <a:t>Jianlin guo et al, MERL</a:t>
            </a:r>
            <a:endParaRPr lang="en-GB" dirty="0"/>
          </a:p>
        </p:txBody>
      </p:sp>
    </p:spTree>
    <p:extLst>
      <p:ext uri="{BB962C8B-B14F-4D97-AF65-F5344CB8AC3E}">
        <p14:creationId xmlns:p14="http://schemas.microsoft.com/office/powerpoint/2010/main" val="360044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73FF0A-1DD0-40C2-BC62-FB23283770D6}"/>
              </a:ext>
            </a:extLst>
          </p:cNvPr>
          <p:cNvSpPr>
            <a:spLocks noGrp="1"/>
          </p:cNvSpPr>
          <p:nvPr>
            <p:ph type="title"/>
          </p:nvPr>
        </p:nvSpPr>
        <p:spPr>
          <a:xfrm>
            <a:off x="731520" y="731523"/>
            <a:ext cx="8288868" cy="640078"/>
          </a:xfrm>
        </p:spPr>
        <p:txBody>
          <a:bodyPr/>
          <a:lstStyle/>
          <a:p>
            <a:r>
              <a:rPr lang="en-US" dirty="0" smtClean="0"/>
              <a:t>Traffic </a:t>
            </a:r>
            <a:r>
              <a:rPr lang="en-US" dirty="0"/>
              <a:t>Parameters</a:t>
            </a:r>
          </a:p>
        </p:txBody>
      </p:sp>
      <p:graphicFrame>
        <p:nvGraphicFramePr>
          <p:cNvPr id="7" name="Content Placeholder 6">
            <a:extLst>
              <a:ext uri="{FF2B5EF4-FFF2-40B4-BE49-F238E27FC236}">
                <a16:creationId xmlns:a16="http://schemas.microsoft.com/office/drawing/2014/main" id="{B16A0944-AA05-4248-9A91-60A25C8C1E17}"/>
              </a:ext>
            </a:extLst>
          </p:cNvPr>
          <p:cNvGraphicFramePr>
            <a:graphicFrameLocks noGrp="1"/>
          </p:cNvGraphicFramePr>
          <p:nvPr>
            <p:ph idx="1"/>
            <p:extLst/>
          </p:nvPr>
        </p:nvGraphicFramePr>
        <p:xfrm>
          <a:off x="731838" y="1432560"/>
          <a:ext cx="8288337" cy="1584960"/>
        </p:xfrm>
        <a:graphic>
          <a:graphicData uri="http://schemas.openxmlformats.org/drawingml/2006/table">
            <a:tbl>
              <a:tblPr firstRow="1" bandRow="1">
                <a:tableStyleId>{5C22544A-7EE6-4342-B048-85BDC9FD1C3A}</a:tableStyleId>
              </a:tblPr>
              <a:tblGrid>
                <a:gridCol w="3459162">
                  <a:extLst>
                    <a:ext uri="{9D8B030D-6E8A-4147-A177-3AD203B41FA5}">
                      <a16:colId xmlns:a16="http://schemas.microsoft.com/office/drawing/2014/main" val="2656264675"/>
                    </a:ext>
                  </a:extLst>
                </a:gridCol>
                <a:gridCol w="2362200">
                  <a:extLst>
                    <a:ext uri="{9D8B030D-6E8A-4147-A177-3AD203B41FA5}">
                      <a16:colId xmlns:a16="http://schemas.microsoft.com/office/drawing/2014/main" val="2840688010"/>
                    </a:ext>
                  </a:extLst>
                </a:gridCol>
                <a:gridCol w="2466975">
                  <a:extLst>
                    <a:ext uri="{9D8B030D-6E8A-4147-A177-3AD203B41FA5}">
                      <a16:colId xmlns:a16="http://schemas.microsoft.com/office/drawing/2014/main" val="3244892931"/>
                    </a:ext>
                  </a:extLst>
                </a:gridCol>
              </a:tblGrid>
              <a:tr h="370840">
                <a:tc>
                  <a:txBody>
                    <a:bodyPr/>
                    <a:lstStyle/>
                    <a:p>
                      <a:r>
                        <a:rPr lang="en-US" sz="2000" dirty="0">
                          <a:latin typeface="Calibri" panose="020F0502020204030204" pitchFamily="34" charset="0"/>
                          <a:cs typeface="Calibri" panose="020F0502020204030204" pitchFamily="34" charset="0"/>
                        </a:rPr>
                        <a:t>Parameter</a:t>
                      </a:r>
                    </a:p>
                  </a:txBody>
                  <a:tcPr/>
                </a:tc>
                <a:tc>
                  <a:txBody>
                    <a:bodyPr/>
                    <a:lstStyle/>
                    <a:p>
                      <a:r>
                        <a:rPr lang="en-US" sz="2000" dirty="0">
                          <a:latin typeface="Calibri" panose="020F0502020204030204" pitchFamily="34" charset="0"/>
                          <a:cs typeface="Calibri" panose="020F0502020204030204" pitchFamily="34" charset="0"/>
                        </a:rPr>
                        <a:t>802.11ah</a:t>
                      </a:r>
                    </a:p>
                  </a:txBody>
                  <a:tcPr/>
                </a:tc>
                <a:tc>
                  <a:txBody>
                    <a:bodyPr/>
                    <a:lstStyle/>
                    <a:p>
                      <a:r>
                        <a:rPr lang="en-US" sz="2000" dirty="0">
                          <a:latin typeface="Calibri" panose="020F0502020204030204" pitchFamily="34" charset="0"/>
                          <a:cs typeface="Calibri" panose="020F0502020204030204" pitchFamily="34" charset="0"/>
                        </a:rPr>
                        <a:t>802.15.4g</a:t>
                      </a:r>
                    </a:p>
                  </a:txBody>
                  <a:tcPr/>
                </a:tc>
                <a:extLst>
                  <a:ext uri="{0D108BD9-81ED-4DB2-BD59-A6C34878D82A}">
                    <a16:rowId xmlns:a16="http://schemas.microsoft.com/office/drawing/2014/main" val="725930061"/>
                  </a:ext>
                </a:extLst>
              </a:tr>
              <a:tr h="370840">
                <a:tc>
                  <a:txBody>
                    <a:bodyPr/>
                    <a:lstStyle/>
                    <a:p>
                      <a:r>
                        <a:rPr lang="en-US" sz="2000" dirty="0">
                          <a:latin typeface="Calibri" panose="020F0502020204030204" pitchFamily="34" charset="0"/>
                          <a:cs typeface="Calibri" panose="020F0502020204030204" pitchFamily="34" charset="0"/>
                        </a:rPr>
                        <a:t>Packet Size</a:t>
                      </a:r>
                    </a:p>
                  </a:txBody>
                  <a:tcPr/>
                </a:tc>
                <a:tc>
                  <a:txBody>
                    <a:bodyPr/>
                    <a:lstStyle/>
                    <a:p>
                      <a:r>
                        <a:rPr lang="en-US" sz="2000" dirty="0">
                          <a:latin typeface="Calibri" panose="020F0502020204030204" pitchFamily="34" charset="0"/>
                          <a:cs typeface="Calibri" panose="020F0502020204030204" pitchFamily="34" charset="0"/>
                        </a:rPr>
                        <a:t>100 bytes</a:t>
                      </a:r>
                    </a:p>
                  </a:txBody>
                  <a:tcPr/>
                </a:tc>
                <a:tc>
                  <a:txBody>
                    <a:bodyPr/>
                    <a:lstStyle/>
                    <a:p>
                      <a:r>
                        <a:rPr lang="en-US" sz="2000" dirty="0">
                          <a:latin typeface="Calibri" panose="020F0502020204030204" pitchFamily="34" charset="0"/>
                          <a:cs typeface="Calibri" panose="020F0502020204030204" pitchFamily="34" charset="0"/>
                        </a:rPr>
                        <a:t>100 bytes</a:t>
                      </a:r>
                    </a:p>
                  </a:txBody>
                  <a:tcPr/>
                </a:tc>
                <a:extLst>
                  <a:ext uri="{0D108BD9-81ED-4DB2-BD59-A6C34878D82A}">
                    <a16:rowId xmlns:a16="http://schemas.microsoft.com/office/drawing/2014/main" val="2569759512"/>
                  </a:ext>
                </a:extLst>
              </a:tr>
              <a:tr h="370840">
                <a:tc>
                  <a:txBody>
                    <a:bodyPr/>
                    <a:lstStyle/>
                    <a:p>
                      <a:r>
                        <a:rPr lang="en-US" sz="2000" dirty="0">
                          <a:latin typeface="Calibri" panose="020F0502020204030204" pitchFamily="34" charset="0"/>
                          <a:cs typeface="Calibri" panose="020F0502020204030204" pitchFamily="34" charset="0"/>
                        </a:rPr>
                        <a:t>Number of </a:t>
                      </a:r>
                      <a:r>
                        <a:rPr lang="en-US" sz="2000" dirty="0" smtClean="0">
                          <a:latin typeface="Calibri" panose="020F0502020204030204" pitchFamily="34" charset="0"/>
                          <a:cs typeface="Calibri" panose="020F0502020204030204" pitchFamily="34" charset="0"/>
                        </a:rPr>
                        <a:t>Stations</a:t>
                      </a:r>
                      <a:endParaRPr lang="en-US" sz="2000" baseline="30000" dirty="0">
                        <a:latin typeface="Calibri" panose="020F0502020204030204" pitchFamily="34" charset="0"/>
                        <a:cs typeface="Calibri" panose="020F0502020204030204" pitchFamily="34" charset="0"/>
                      </a:endParaRPr>
                    </a:p>
                  </a:txBody>
                  <a:tcPr/>
                </a:tc>
                <a:tc>
                  <a:txBody>
                    <a:bodyPr/>
                    <a:lstStyle/>
                    <a:p>
                      <a:r>
                        <a:rPr lang="en-US" sz="2000" dirty="0">
                          <a:latin typeface="Calibri" panose="020F0502020204030204" pitchFamily="34" charset="0"/>
                          <a:cs typeface="Calibri" panose="020F0502020204030204" pitchFamily="34" charset="0"/>
                        </a:rPr>
                        <a:t>[50, 100]</a:t>
                      </a:r>
                    </a:p>
                  </a:txBody>
                  <a:tcPr/>
                </a:tc>
                <a:tc>
                  <a:txBody>
                    <a:bodyPr/>
                    <a:lstStyle/>
                    <a:p>
                      <a:r>
                        <a:rPr lang="en-US" sz="2000" dirty="0">
                          <a:latin typeface="Calibri" panose="020F0502020204030204" pitchFamily="34" charset="0"/>
                          <a:cs typeface="Calibri" panose="020F0502020204030204" pitchFamily="34" charset="0"/>
                        </a:rPr>
                        <a:t>[50, 100]</a:t>
                      </a:r>
                    </a:p>
                  </a:txBody>
                  <a:tcPr/>
                </a:tc>
                <a:extLst>
                  <a:ext uri="{0D108BD9-81ED-4DB2-BD59-A6C34878D82A}">
                    <a16:rowId xmlns:a16="http://schemas.microsoft.com/office/drawing/2014/main" val="3224851887"/>
                  </a:ext>
                </a:extLst>
              </a:tr>
              <a:tr h="370840">
                <a:tc>
                  <a:txBody>
                    <a:bodyPr/>
                    <a:lstStyle/>
                    <a:p>
                      <a:r>
                        <a:rPr lang="en-US" sz="2000" dirty="0">
                          <a:latin typeface="Calibri" panose="020F0502020204030204" pitchFamily="34" charset="0"/>
                          <a:cs typeface="Calibri" panose="020F0502020204030204" pitchFamily="34" charset="0"/>
                        </a:rPr>
                        <a:t>Network Uplink Offered </a:t>
                      </a:r>
                      <a:r>
                        <a:rPr lang="en-US" sz="2000" dirty="0" smtClean="0">
                          <a:latin typeface="Calibri" panose="020F0502020204030204" pitchFamily="34" charset="0"/>
                          <a:cs typeface="Calibri" panose="020F0502020204030204" pitchFamily="34" charset="0"/>
                        </a:rPr>
                        <a:t>Load</a:t>
                      </a:r>
                      <a:endParaRPr lang="en-US" sz="2000" baseline="30000" dirty="0">
                        <a:latin typeface="Calibri" panose="020F0502020204030204" pitchFamily="34" charset="0"/>
                        <a:cs typeface="Calibri" panose="020F0502020204030204" pitchFamily="34" charset="0"/>
                      </a:endParaRPr>
                    </a:p>
                  </a:txBody>
                  <a:tcPr/>
                </a:tc>
                <a:tc>
                  <a:txBody>
                    <a:bodyPr/>
                    <a:lstStyle/>
                    <a:p>
                      <a:r>
                        <a:rPr lang="en-US" sz="2000" dirty="0">
                          <a:latin typeface="Calibri" panose="020F0502020204030204" pitchFamily="34" charset="0"/>
                          <a:cs typeface="Calibri" panose="020F0502020204030204" pitchFamily="34" charset="0"/>
                        </a:rPr>
                        <a:t>[1, 10] kb/s </a:t>
                      </a:r>
                    </a:p>
                  </a:txBody>
                  <a:tcPr/>
                </a:tc>
                <a:tc>
                  <a:txBody>
                    <a:bodyPr/>
                    <a:lstStyle/>
                    <a:p>
                      <a:r>
                        <a:rPr lang="en-US" sz="2000" dirty="0">
                          <a:latin typeface="Calibri" panose="020F0502020204030204" pitchFamily="34" charset="0"/>
                          <a:cs typeface="Calibri" panose="020F0502020204030204" pitchFamily="34" charset="0"/>
                        </a:rPr>
                        <a:t>[1, 10] kb/s</a:t>
                      </a:r>
                    </a:p>
                  </a:txBody>
                  <a:tcPr/>
                </a:tc>
                <a:extLst>
                  <a:ext uri="{0D108BD9-81ED-4DB2-BD59-A6C34878D82A}">
                    <a16:rowId xmlns:a16="http://schemas.microsoft.com/office/drawing/2014/main" val="2300523177"/>
                  </a:ext>
                </a:extLst>
              </a:tr>
            </a:tbl>
          </a:graphicData>
        </a:graphic>
      </p:graphicFrame>
      <p:sp>
        <p:nvSpPr>
          <p:cNvPr id="4" name="Slide Number Placeholder 3">
            <a:extLst>
              <a:ext uri="{FF2B5EF4-FFF2-40B4-BE49-F238E27FC236}">
                <a16:creationId xmlns:a16="http://schemas.microsoft.com/office/drawing/2014/main" id="{1B198137-FE47-4893-90C6-F08E0E2EB098}"/>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6" name="Date Placeholder 5">
            <a:extLst>
              <a:ext uri="{FF2B5EF4-FFF2-40B4-BE49-F238E27FC236}">
                <a16:creationId xmlns:a16="http://schemas.microsoft.com/office/drawing/2014/main" id="{A0705211-E532-4E6E-83EC-7F08598BA425}"/>
              </a:ext>
            </a:extLst>
          </p:cNvPr>
          <p:cNvSpPr>
            <a:spLocks noGrp="1"/>
          </p:cNvSpPr>
          <p:nvPr>
            <p:ph type="dt" idx="15"/>
          </p:nvPr>
        </p:nvSpPr>
        <p:spPr/>
        <p:txBody>
          <a:bodyPr/>
          <a:lstStyle/>
          <a:p>
            <a:r>
              <a:rPr lang="en-US" dirty="0" smtClean="0"/>
              <a:t>March </a:t>
            </a:r>
            <a:r>
              <a:rPr lang="en-US" dirty="0"/>
              <a:t>2018</a:t>
            </a:r>
            <a:endParaRPr lang="en-GB" dirty="0"/>
          </a:p>
        </p:txBody>
      </p:sp>
      <p:sp>
        <p:nvSpPr>
          <p:cNvPr id="10" name="Content Placeholder 2">
            <a:extLst>
              <a:ext uri="{FF2B5EF4-FFF2-40B4-BE49-F238E27FC236}">
                <a16:creationId xmlns:a16="http://schemas.microsoft.com/office/drawing/2014/main" id="{9D47A2CF-5C5C-49E6-BA3E-403155E2BA11}"/>
              </a:ext>
            </a:extLst>
          </p:cNvPr>
          <p:cNvSpPr txBox="1">
            <a:spLocks/>
          </p:cNvSpPr>
          <p:nvPr/>
        </p:nvSpPr>
        <p:spPr bwMode="auto">
          <a:xfrm>
            <a:off x="513927" y="3733800"/>
            <a:ext cx="8641080" cy="30937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65770" indent="-365770" algn="l" defTabSz="479226" rtl="0" eaLnBrk="1" fontAlgn="base" hangingPunct="1">
              <a:spcBef>
                <a:spcPts val="640"/>
              </a:spcBef>
              <a:spcAft>
                <a:spcPct val="0"/>
              </a:spcAft>
              <a:buClr>
                <a:srgbClr val="000000"/>
              </a:buClr>
              <a:buSzPct val="100000"/>
              <a:buFont typeface="Arial" panose="020B0604020202020204" pitchFamily="34" charset="0"/>
              <a:buChar char="•"/>
              <a:defRPr sz="2400" b="1">
                <a:solidFill>
                  <a:srgbClr val="000000"/>
                </a:solidFill>
                <a:latin typeface="Calibri" panose="020F0502020204030204" pitchFamily="34" charset="0"/>
                <a:ea typeface="+mn-ea"/>
                <a:cs typeface="+mn-cs"/>
              </a:defRPr>
            </a:lvl1pPr>
            <a:lvl2pPr marL="853463" indent="-365770" algn="l" defTabSz="479226" rtl="0" eaLnBrk="1" fontAlgn="base" hangingPunct="1">
              <a:spcBef>
                <a:spcPts val="533"/>
              </a:spcBef>
              <a:spcAft>
                <a:spcPct val="0"/>
              </a:spcAft>
              <a:buClr>
                <a:srgbClr val="000000"/>
              </a:buClr>
              <a:buSzPct val="100000"/>
              <a:buFont typeface="Courier New" panose="02070309020205020404" pitchFamily="49" charset="0"/>
              <a:buChar char="o"/>
              <a:defRPr sz="2000">
                <a:solidFill>
                  <a:srgbClr val="000000"/>
                </a:solidFill>
                <a:latin typeface="Calibri" panose="020F0502020204030204" pitchFamily="34" charset="0"/>
                <a:ea typeface="+mn-ea"/>
              </a:defRPr>
            </a:lvl2pPr>
            <a:lvl3pPr marL="1280195" indent="-304809" algn="l" defTabSz="479226" rtl="0" eaLnBrk="1" fontAlgn="base" hangingPunct="1">
              <a:spcBef>
                <a:spcPts val="480"/>
              </a:spcBef>
              <a:spcAft>
                <a:spcPct val="0"/>
              </a:spcAft>
              <a:buClr>
                <a:srgbClr val="000000"/>
              </a:buClr>
              <a:buSzPct val="100000"/>
              <a:buFont typeface="Arial" panose="020B0604020202020204" pitchFamily="34" charset="0"/>
              <a:buChar char="•"/>
              <a:defRPr sz="1600">
                <a:solidFill>
                  <a:srgbClr val="000000"/>
                </a:solidFill>
                <a:latin typeface="Calibri" panose="020F0502020204030204" pitchFamily="34" charset="0"/>
                <a:ea typeface="+mn-ea"/>
              </a:defRPr>
            </a:lvl3pPr>
            <a:lvl4pPr marL="1767887" indent="-304809" algn="l" defTabSz="479226" rtl="0" eaLnBrk="1" fontAlgn="base" hangingPunct="1">
              <a:spcBef>
                <a:spcPts val="427"/>
              </a:spcBef>
              <a:spcAft>
                <a:spcPct val="0"/>
              </a:spcAft>
              <a:buClr>
                <a:srgbClr val="000000"/>
              </a:buClr>
              <a:buSzPct val="100000"/>
              <a:buFont typeface="Arial" panose="020B0604020202020204" pitchFamily="34" charset="0"/>
              <a:buChar char="•"/>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a:lstStyle>
          <a:p>
            <a:pPr marL="0" indent="0">
              <a:buNone/>
            </a:pPr>
            <a:r>
              <a:rPr lang="en-US" sz="2000" kern="0" dirty="0" smtClean="0"/>
              <a:t>Note 1: These parameters are use case dependent</a:t>
            </a:r>
          </a:p>
          <a:p>
            <a:pPr marL="0" indent="0">
              <a:buNone/>
            </a:pPr>
            <a:endParaRPr lang="en-US" sz="2000" kern="0" dirty="0"/>
          </a:p>
          <a:p>
            <a:pPr marL="0" indent="0">
              <a:buNone/>
            </a:pPr>
            <a:r>
              <a:rPr lang="en-US" sz="2000" kern="0" dirty="0" smtClean="0"/>
              <a:t>Note 2: According to Japan regulations, the maximum allowed per station duty cycle is 10% for single channel case and 20% for multiple channel case.</a:t>
            </a:r>
          </a:p>
        </p:txBody>
      </p:sp>
      <p:sp>
        <p:nvSpPr>
          <p:cNvPr id="9" name="Footer Placeholder 4"/>
          <p:cNvSpPr>
            <a:spLocks noGrp="1"/>
          </p:cNvSpPr>
          <p:nvPr>
            <p:ph type="ftr" idx="14"/>
          </p:nvPr>
        </p:nvSpPr>
        <p:spPr>
          <a:xfrm>
            <a:off x="5867407" y="6907108"/>
            <a:ext cx="3244420" cy="193040"/>
          </a:xfrm>
        </p:spPr>
        <p:txBody>
          <a:bodyPr/>
          <a:lstStyle/>
          <a:p>
            <a:r>
              <a:rPr lang="da-DK" dirty="0" smtClean="0"/>
              <a:t>Jianlin guo et al, MERL</a:t>
            </a:r>
            <a:endParaRPr lang="en-GB" dirty="0"/>
          </a:p>
        </p:txBody>
      </p:sp>
    </p:spTree>
    <p:extLst>
      <p:ext uri="{BB962C8B-B14F-4D97-AF65-F5344CB8AC3E}">
        <p14:creationId xmlns:p14="http://schemas.microsoft.com/office/powerpoint/2010/main" val="50345479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73FF0A-1DD0-40C2-BC62-FB23283770D6}"/>
              </a:ext>
            </a:extLst>
          </p:cNvPr>
          <p:cNvSpPr>
            <a:spLocks noGrp="1"/>
          </p:cNvSpPr>
          <p:nvPr>
            <p:ph type="title"/>
          </p:nvPr>
        </p:nvSpPr>
        <p:spPr/>
        <p:txBody>
          <a:bodyPr/>
          <a:lstStyle/>
          <a:p>
            <a:r>
              <a:rPr lang="en-US" dirty="0" smtClean="0"/>
              <a:t>802.11 and 802.15.4 Abbreviations</a:t>
            </a:r>
            <a:endParaRPr lang="en-US" dirty="0"/>
          </a:p>
        </p:txBody>
      </p:sp>
      <p:graphicFrame>
        <p:nvGraphicFramePr>
          <p:cNvPr id="7" name="Content Placeholder 6">
            <a:extLst>
              <a:ext uri="{FF2B5EF4-FFF2-40B4-BE49-F238E27FC236}">
                <a16:creationId xmlns:a16="http://schemas.microsoft.com/office/drawing/2014/main" id="{B16A0944-AA05-4248-9A91-60A25C8C1E17}"/>
              </a:ext>
            </a:extLst>
          </p:cNvPr>
          <p:cNvGraphicFramePr>
            <a:graphicFrameLocks noGrp="1"/>
          </p:cNvGraphicFramePr>
          <p:nvPr>
            <p:ph idx="1"/>
            <p:extLst/>
          </p:nvPr>
        </p:nvGraphicFramePr>
        <p:xfrm>
          <a:off x="731838" y="1676400"/>
          <a:ext cx="8288337" cy="2286000"/>
        </p:xfrm>
        <a:graphic>
          <a:graphicData uri="http://schemas.openxmlformats.org/drawingml/2006/table">
            <a:tbl>
              <a:tblPr firstRow="1" bandRow="1">
                <a:tableStyleId>{5C22544A-7EE6-4342-B048-85BDC9FD1C3A}</a:tableStyleId>
              </a:tblPr>
              <a:tblGrid>
                <a:gridCol w="1554162">
                  <a:extLst>
                    <a:ext uri="{9D8B030D-6E8A-4147-A177-3AD203B41FA5}">
                      <a16:colId xmlns:a16="http://schemas.microsoft.com/office/drawing/2014/main" val="2656264675"/>
                    </a:ext>
                  </a:extLst>
                </a:gridCol>
                <a:gridCol w="3200400">
                  <a:extLst>
                    <a:ext uri="{9D8B030D-6E8A-4147-A177-3AD203B41FA5}">
                      <a16:colId xmlns:a16="http://schemas.microsoft.com/office/drawing/2014/main" val="2840688010"/>
                    </a:ext>
                  </a:extLst>
                </a:gridCol>
                <a:gridCol w="3533775">
                  <a:extLst>
                    <a:ext uri="{9D8B030D-6E8A-4147-A177-3AD203B41FA5}">
                      <a16:colId xmlns:a16="http://schemas.microsoft.com/office/drawing/2014/main" val="3244892931"/>
                    </a:ext>
                  </a:extLst>
                </a:gridCol>
              </a:tblGrid>
              <a:tr h="370840">
                <a:tc>
                  <a:txBody>
                    <a:bodyPr/>
                    <a:lstStyle/>
                    <a:p>
                      <a:r>
                        <a:rPr lang="en-US" sz="2000" dirty="0" smtClean="0">
                          <a:latin typeface="Calibri" panose="020F0502020204030204" pitchFamily="34" charset="0"/>
                          <a:cs typeface="Calibri" panose="020F0502020204030204" pitchFamily="34" charset="0"/>
                        </a:rPr>
                        <a:t>Abbreviation</a:t>
                      </a:r>
                      <a:endParaRPr lang="en-US" sz="2000" dirty="0">
                        <a:latin typeface="Calibri" panose="020F0502020204030204" pitchFamily="34" charset="0"/>
                        <a:cs typeface="Calibri" panose="020F0502020204030204" pitchFamily="34" charset="0"/>
                      </a:endParaRPr>
                    </a:p>
                  </a:txBody>
                  <a:tcPr/>
                </a:tc>
                <a:tc>
                  <a:txBody>
                    <a:bodyPr/>
                    <a:lstStyle/>
                    <a:p>
                      <a:r>
                        <a:rPr lang="en-US" sz="2000" dirty="0" smtClean="0">
                          <a:latin typeface="Calibri" panose="020F0502020204030204" pitchFamily="34" charset="0"/>
                          <a:cs typeface="Calibri" panose="020F0502020204030204" pitchFamily="34" charset="0"/>
                        </a:rPr>
                        <a:t>802.11 Definition</a:t>
                      </a:r>
                      <a:endParaRPr lang="en-US" sz="2000" dirty="0">
                        <a:latin typeface="Calibri" panose="020F0502020204030204" pitchFamily="34" charset="0"/>
                        <a:cs typeface="Calibri" panose="020F0502020204030204" pitchFamily="34" charset="0"/>
                      </a:endParaRPr>
                    </a:p>
                  </a:txBody>
                  <a:tcPr/>
                </a:tc>
                <a:tc>
                  <a:txBody>
                    <a:bodyPr/>
                    <a:lstStyle/>
                    <a:p>
                      <a:r>
                        <a:rPr lang="en-US" sz="2000" dirty="0" smtClean="0">
                          <a:latin typeface="Calibri" panose="020F0502020204030204" pitchFamily="34" charset="0"/>
                          <a:cs typeface="Calibri" panose="020F0502020204030204" pitchFamily="34" charset="0"/>
                        </a:rPr>
                        <a:t>Usage</a:t>
                      </a:r>
                      <a:endParaRPr lang="en-US" sz="200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725930061"/>
                  </a:ext>
                </a:extLst>
              </a:tr>
              <a:tr h="370840">
                <a:tc>
                  <a:txBody>
                    <a:bodyPr/>
                    <a:lstStyle/>
                    <a:p>
                      <a:r>
                        <a:rPr lang="en-US" sz="2000" dirty="0" smtClean="0">
                          <a:latin typeface="Calibri" panose="020F0502020204030204" pitchFamily="34" charset="0"/>
                          <a:cs typeface="Calibri" panose="020F0502020204030204" pitchFamily="34" charset="0"/>
                        </a:rPr>
                        <a:t>SIFS</a:t>
                      </a:r>
                      <a:endParaRPr lang="en-US" sz="2000" dirty="0">
                        <a:latin typeface="Calibri" panose="020F0502020204030204" pitchFamily="34" charset="0"/>
                        <a:cs typeface="Calibri" panose="020F0502020204030204" pitchFamily="34" charset="0"/>
                      </a:endParaRPr>
                    </a:p>
                  </a:txBody>
                  <a:tcPr/>
                </a:tc>
                <a:tc>
                  <a:txBody>
                    <a:bodyPr/>
                    <a:lstStyle/>
                    <a:p>
                      <a:r>
                        <a:rPr lang="en-US" sz="2000" dirty="0" smtClean="0">
                          <a:latin typeface="Calibri" panose="020F0502020204030204" pitchFamily="34" charset="0"/>
                          <a:cs typeface="Calibri" panose="020F0502020204030204" pitchFamily="34" charset="0"/>
                        </a:rPr>
                        <a:t>Short </a:t>
                      </a:r>
                      <a:r>
                        <a:rPr lang="en-US" sz="2000" dirty="0" err="1" smtClean="0">
                          <a:latin typeface="Calibri" panose="020F0502020204030204" pitchFamily="34" charset="0"/>
                          <a:cs typeface="Calibri" panose="020F0502020204030204" pitchFamily="34" charset="0"/>
                        </a:rPr>
                        <a:t>interframe</a:t>
                      </a:r>
                      <a:r>
                        <a:rPr lang="en-US" sz="2000" dirty="0" smtClean="0">
                          <a:latin typeface="Calibri" panose="020F0502020204030204" pitchFamily="34" charset="0"/>
                          <a:cs typeface="Calibri" panose="020F0502020204030204" pitchFamily="34" charset="0"/>
                        </a:rPr>
                        <a:t> space</a:t>
                      </a:r>
                      <a:endParaRPr lang="en-US" sz="2000" dirty="0">
                        <a:latin typeface="Calibri" panose="020F0502020204030204" pitchFamily="34" charset="0"/>
                        <a:cs typeface="Calibri" panose="020F0502020204030204" pitchFamily="34" charset="0"/>
                      </a:endParaRPr>
                    </a:p>
                  </a:txBody>
                  <a:tcPr/>
                </a:tc>
                <a:tc>
                  <a:txBody>
                    <a:bodyPr/>
                    <a:lstStyle/>
                    <a:p>
                      <a:r>
                        <a:rPr lang="en-US" sz="2000" dirty="0" smtClean="0">
                          <a:latin typeface="Calibri" panose="020F0502020204030204" pitchFamily="34" charset="0"/>
                          <a:cs typeface="Calibri" panose="020F0502020204030204" pitchFamily="34" charset="0"/>
                        </a:rPr>
                        <a:t>Time between frame and ACK</a:t>
                      </a:r>
                      <a:endParaRPr lang="en-US" sz="200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3397284204"/>
                  </a:ext>
                </a:extLst>
              </a:tr>
              <a:tr h="370840">
                <a:tc>
                  <a:txBody>
                    <a:bodyPr/>
                    <a:lstStyle/>
                    <a:p>
                      <a:r>
                        <a:rPr lang="en-US" sz="2000" dirty="0" smtClean="0">
                          <a:latin typeface="Calibri" panose="020F0502020204030204" pitchFamily="34" charset="0"/>
                          <a:cs typeface="Calibri" panose="020F0502020204030204" pitchFamily="34" charset="0"/>
                        </a:rPr>
                        <a:t>DIFS</a:t>
                      </a:r>
                      <a:endParaRPr lang="en-US" sz="2000" dirty="0">
                        <a:latin typeface="Calibri" panose="020F0502020204030204" pitchFamily="34" charset="0"/>
                        <a:cs typeface="Calibri" panose="020F0502020204030204" pitchFamily="34" charset="0"/>
                      </a:endParaRPr>
                    </a:p>
                  </a:txBody>
                  <a:tcPr/>
                </a:tc>
                <a:tc>
                  <a:txBody>
                    <a:bodyPr/>
                    <a:lstStyle/>
                    <a:p>
                      <a:r>
                        <a:rPr lang="en-US" sz="2000" dirty="0" smtClean="0">
                          <a:latin typeface="Calibri" panose="020F0502020204030204" pitchFamily="34" charset="0"/>
                          <a:cs typeface="Calibri" panose="020F0502020204030204" pitchFamily="34" charset="0"/>
                        </a:rPr>
                        <a:t>Distributed </a:t>
                      </a:r>
                      <a:r>
                        <a:rPr lang="en-US" sz="2000" dirty="0" err="1" smtClean="0">
                          <a:latin typeface="Calibri" panose="020F0502020204030204" pitchFamily="34" charset="0"/>
                          <a:cs typeface="Calibri" panose="020F0502020204030204" pitchFamily="34" charset="0"/>
                        </a:rPr>
                        <a:t>interframe</a:t>
                      </a:r>
                      <a:r>
                        <a:rPr lang="en-US" sz="2000" dirty="0" smtClean="0">
                          <a:latin typeface="Calibri" panose="020F0502020204030204" pitchFamily="34" charset="0"/>
                          <a:cs typeface="Calibri" panose="020F0502020204030204" pitchFamily="34" charset="0"/>
                        </a:rPr>
                        <a:t> space</a:t>
                      </a:r>
                      <a:endParaRPr lang="en-US" sz="2000" dirty="0">
                        <a:latin typeface="Calibri" panose="020F0502020204030204" pitchFamily="34" charset="0"/>
                        <a:cs typeface="Calibri" panose="020F0502020204030204" pitchFamily="34" charset="0"/>
                      </a:endParaRPr>
                    </a:p>
                  </a:txBody>
                  <a:tcPr/>
                </a:tc>
                <a:tc>
                  <a:txBody>
                    <a:bodyPr/>
                    <a:lstStyle/>
                    <a:p>
                      <a:pPr marL="0" marR="0" lvl="0" indent="0" algn="l" defTabSz="975386" rtl="0" eaLnBrk="1" fontAlgn="auto" latinLnBrk="0" hangingPunct="1">
                        <a:lnSpc>
                          <a:spcPct val="100000"/>
                        </a:lnSpc>
                        <a:spcBef>
                          <a:spcPts val="0"/>
                        </a:spcBef>
                        <a:spcAft>
                          <a:spcPts val="0"/>
                        </a:spcAft>
                        <a:buClrTx/>
                        <a:buSzTx/>
                        <a:buFontTx/>
                        <a:buNone/>
                        <a:tabLst/>
                        <a:defRPr/>
                      </a:pPr>
                      <a:r>
                        <a:rPr lang="en-US" sz="2000" dirty="0" smtClean="0">
                          <a:latin typeface="Calibri" panose="020F0502020204030204" pitchFamily="34" charset="0"/>
                          <a:cs typeface="Calibri" panose="020F0502020204030204" pitchFamily="34" charset="0"/>
                        </a:rPr>
                        <a:t>Minimum idle time needed</a:t>
                      </a:r>
                      <a:r>
                        <a:rPr lang="en-US" sz="2000" baseline="0" dirty="0" smtClean="0">
                          <a:latin typeface="Calibri" panose="020F0502020204030204" pitchFamily="34" charset="0"/>
                          <a:cs typeface="Calibri" panose="020F0502020204030204" pitchFamily="34" charset="0"/>
                        </a:rPr>
                        <a:t> to start a transmission</a:t>
                      </a:r>
                      <a:endParaRPr lang="en-US" sz="200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827878956"/>
                  </a:ext>
                </a:extLst>
              </a:tr>
              <a:tr h="370840">
                <a:tc>
                  <a:txBody>
                    <a:bodyPr/>
                    <a:lstStyle/>
                    <a:p>
                      <a:r>
                        <a:rPr lang="en-US" sz="2000" dirty="0" smtClean="0">
                          <a:latin typeface="Calibri" panose="020F0502020204030204" pitchFamily="34" charset="0"/>
                          <a:cs typeface="Calibri" panose="020F0502020204030204" pitchFamily="34" charset="0"/>
                        </a:rPr>
                        <a:t>AIFS</a:t>
                      </a:r>
                      <a:endParaRPr lang="en-US" sz="2000" dirty="0">
                        <a:latin typeface="Calibri" panose="020F0502020204030204" pitchFamily="34" charset="0"/>
                        <a:cs typeface="Calibri" panose="020F0502020204030204" pitchFamily="34" charset="0"/>
                      </a:endParaRPr>
                    </a:p>
                  </a:txBody>
                  <a:tcPr/>
                </a:tc>
                <a:tc>
                  <a:txBody>
                    <a:bodyPr/>
                    <a:lstStyle/>
                    <a:p>
                      <a:r>
                        <a:rPr lang="en-US" sz="2000" dirty="0" smtClean="0">
                          <a:latin typeface="Calibri" panose="020F0502020204030204" pitchFamily="34" charset="0"/>
                          <a:cs typeface="Calibri" panose="020F0502020204030204" pitchFamily="34" charset="0"/>
                        </a:rPr>
                        <a:t>Arbitration</a:t>
                      </a:r>
                      <a:r>
                        <a:rPr lang="en-US" sz="2000" baseline="0" dirty="0" smtClean="0">
                          <a:latin typeface="Calibri" panose="020F0502020204030204" pitchFamily="34" charset="0"/>
                          <a:cs typeface="Calibri" panose="020F0502020204030204" pitchFamily="34" charset="0"/>
                        </a:rPr>
                        <a:t> </a:t>
                      </a:r>
                      <a:r>
                        <a:rPr lang="en-US" sz="2000" baseline="0" dirty="0" err="1" smtClean="0">
                          <a:latin typeface="Calibri" panose="020F0502020204030204" pitchFamily="34" charset="0"/>
                          <a:cs typeface="Calibri" panose="020F0502020204030204" pitchFamily="34" charset="0"/>
                        </a:rPr>
                        <a:t>interframe</a:t>
                      </a:r>
                      <a:r>
                        <a:rPr lang="en-US" sz="2000" baseline="0" dirty="0" smtClean="0">
                          <a:latin typeface="Calibri" panose="020F0502020204030204" pitchFamily="34" charset="0"/>
                          <a:cs typeface="Calibri" panose="020F0502020204030204" pitchFamily="34" charset="0"/>
                        </a:rPr>
                        <a:t> space</a:t>
                      </a:r>
                      <a:endParaRPr lang="en-US" sz="2000" dirty="0">
                        <a:latin typeface="Calibri" panose="020F0502020204030204" pitchFamily="34" charset="0"/>
                        <a:cs typeface="Calibri" panose="020F0502020204030204" pitchFamily="34" charset="0"/>
                      </a:endParaRPr>
                    </a:p>
                  </a:txBody>
                  <a:tcPr/>
                </a:tc>
                <a:tc>
                  <a:txBody>
                    <a:bodyPr/>
                    <a:lstStyle/>
                    <a:p>
                      <a:pPr marL="0" marR="0" lvl="0" indent="0" algn="l" defTabSz="975386" rtl="0" eaLnBrk="1" fontAlgn="auto" latinLnBrk="0" hangingPunct="1">
                        <a:lnSpc>
                          <a:spcPct val="100000"/>
                        </a:lnSpc>
                        <a:spcBef>
                          <a:spcPts val="0"/>
                        </a:spcBef>
                        <a:spcAft>
                          <a:spcPts val="0"/>
                        </a:spcAft>
                        <a:buClrTx/>
                        <a:buSzTx/>
                        <a:buFontTx/>
                        <a:buNone/>
                        <a:tabLst/>
                        <a:defRPr/>
                      </a:pPr>
                      <a:r>
                        <a:rPr lang="en-US" sz="2000" dirty="0" err="1" smtClean="0">
                          <a:latin typeface="Calibri" panose="020F0502020204030204" pitchFamily="34" charset="0"/>
                          <a:cs typeface="Calibri" panose="020F0502020204030204" pitchFamily="34" charset="0"/>
                        </a:rPr>
                        <a:t>QoS</a:t>
                      </a:r>
                      <a:r>
                        <a:rPr lang="en-US" sz="2000" dirty="0" smtClean="0">
                          <a:latin typeface="Calibri" panose="020F0502020204030204" pitchFamily="34" charset="0"/>
                          <a:cs typeface="Calibri" panose="020F0502020204030204" pitchFamily="34" charset="0"/>
                        </a:rPr>
                        <a:t> generalization of the DIFS</a:t>
                      </a:r>
                      <a:endParaRPr lang="en-US" sz="200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2219667998"/>
                  </a:ext>
                </a:extLst>
              </a:tr>
              <a:tr h="370840">
                <a:tc>
                  <a:txBody>
                    <a:bodyPr/>
                    <a:lstStyle/>
                    <a:p>
                      <a:r>
                        <a:rPr lang="en-US" sz="2000" dirty="0" smtClean="0">
                          <a:latin typeface="Calibri" panose="020F0502020204030204" pitchFamily="34" charset="0"/>
                          <a:cs typeface="Calibri" panose="020F0502020204030204" pitchFamily="34" charset="0"/>
                        </a:rPr>
                        <a:t>CW</a:t>
                      </a:r>
                      <a:endParaRPr lang="en-US" sz="2000" dirty="0">
                        <a:latin typeface="Calibri" panose="020F0502020204030204" pitchFamily="34" charset="0"/>
                        <a:cs typeface="Calibri" panose="020F0502020204030204" pitchFamily="34" charset="0"/>
                      </a:endParaRPr>
                    </a:p>
                  </a:txBody>
                  <a:tcPr/>
                </a:tc>
                <a:tc>
                  <a:txBody>
                    <a:bodyPr/>
                    <a:lstStyle/>
                    <a:p>
                      <a:r>
                        <a:rPr lang="en-US" sz="2000" dirty="0" smtClean="0">
                          <a:latin typeface="Calibri" panose="020F0502020204030204" pitchFamily="34" charset="0"/>
                          <a:cs typeface="Calibri" panose="020F0502020204030204" pitchFamily="34" charset="0"/>
                        </a:rPr>
                        <a:t>Contention window</a:t>
                      </a:r>
                      <a:endParaRPr lang="en-US" sz="2000" dirty="0">
                        <a:latin typeface="Calibri" panose="020F0502020204030204" pitchFamily="34" charset="0"/>
                        <a:cs typeface="Calibri" panose="020F0502020204030204" pitchFamily="34" charset="0"/>
                      </a:endParaRPr>
                    </a:p>
                  </a:txBody>
                  <a:tcPr/>
                </a:tc>
                <a:tc>
                  <a:txBody>
                    <a:bodyPr/>
                    <a:lstStyle/>
                    <a:p>
                      <a:pPr marL="0" marR="0" lvl="0" indent="0" algn="l" defTabSz="975386" rtl="0" eaLnBrk="1" fontAlgn="auto" latinLnBrk="0" hangingPunct="1">
                        <a:lnSpc>
                          <a:spcPct val="100000"/>
                        </a:lnSpc>
                        <a:spcBef>
                          <a:spcPts val="0"/>
                        </a:spcBef>
                        <a:spcAft>
                          <a:spcPts val="0"/>
                        </a:spcAft>
                        <a:buClrTx/>
                        <a:buSzTx/>
                        <a:buFontTx/>
                        <a:buNone/>
                        <a:tabLst/>
                        <a:defRPr/>
                      </a:pPr>
                      <a:r>
                        <a:rPr lang="en-US" sz="2000" dirty="0" smtClean="0">
                          <a:latin typeface="Calibri" panose="020F0502020204030204" pitchFamily="34" charset="0"/>
                          <a:cs typeface="Calibri" panose="020F0502020204030204" pitchFamily="34" charset="0"/>
                        </a:rPr>
                        <a:t>To draw random </a:t>
                      </a:r>
                      <a:r>
                        <a:rPr lang="en-US" sz="2000" dirty="0" err="1" smtClean="0">
                          <a:latin typeface="Calibri" panose="020F0502020204030204" pitchFamily="34" charset="0"/>
                          <a:cs typeface="Calibri" panose="020F0502020204030204" pitchFamily="34" charset="0"/>
                        </a:rPr>
                        <a:t>backoff</a:t>
                      </a:r>
                      <a:r>
                        <a:rPr lang="en-US" sz="2000" dirty="0" smtClean="0">
                          <a:latin typeface="Calibri" panose="020F0502020204030204" pitchFamily="34" charset="0"/>
                          <a:cs typeface="Calibri" panose="020F0502020204030204" pitchFamily="34" charset="0"/>
                        </a:rPr>
                        <a:t> slots</a:t>
                      </a:r>
                      <a:endParaRPr lang="en-US" sz="200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3356250958"/>
                  </a:ext>
                </a:extLst>
              </a:tr>
            </a:tbl>
          </a:graphicData>
        </a:graphic>
      </p:graphicFrame>
      <p:sp>
        <p:nvSpPr>
          <p:cNvPr id="4" name="Slide Number Placeholder 3">
            <a:extLst>
              <a:ext uri="{FF2B5EF4-FFF2-40B4-BE49-F238E27FC236}">
                <a16:creationId xmlns:a16="http://schemas.microsoft.com/office/drawing/2014/main" id="{1B198137-FE47-4893-90C6-F08E0E2EB098}"/>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6" name="Date Placeholder 5">
            <a:extLst>
              <a:ext uri="{FF2B5EF4-FFF2-40B4-BE49-F238E27FC236}">
                <a16:creationId xmlns:a16="http://schemas.microsoft.com/office/drawing/2014/main" id="{A0705211-E532-4E6E-83EC-7F08598BA425}"/>
              </a:ext>
            </a:extLst>
          </p:cNvPr>
          <p:cNvSpPr>
            <a:spLocks noGrp="1"/>
          </p:cNvSpPr>
          <p:nvPr>
            <p:ph type="dt" idx="15"/>
          </p:nvPr>
        </p:nvSpPr>
        <p:spPr/>
        <p:txBody>
          <a:bodyPr/>
          <a:lstStyle/>
          <a:p>
            <a:r>
              <a:rPr lang="en-US" dirty="0" smtClean="0"/>
              <a:t>March 2019</a:t>
            </a:r>
            <a:endParaRPr lang="en-GB" dirty="0"/>
          </a:p>
        </p:txBody>
      </p:sp>
      <p:graphicFrame>
        <p:nvGraphicFramePr>
          <p:cNvPr id="8" name="Content Placeholder 6">
            <a:extLst>
              <a:ext uri="{FF2B5EF4-FFF2-40B4-BE49-F238E27FC236}">
                <a16:creationId xmlns:a16="http://schemas.microsoft.com/office/drawing/2014/main" id="{B16A0944-AA05-4248-9A91-60A25C8C1E17}"/>
              </a:ext>
            </a:extLst>
          </p:cNvPr>
          <p:cNvGraphicFramePr>
            <a:graphicFrameLocks/>
          </p:cNvGraphicFramePr>
          <p:nvPr>
            <p:extLst/>
          </p:nvPr>
        </p:nvGraphicFramePr>
        <p:xfrm>
          <a:off x="731838" y="4191000"/>
          <a:ext cx="8288337" cy="2590800"/>
        </p:xfrm>
        <a:graphic>
          <a:graphicData uri="http://schemas.openxmlformats.org/drawingml/2006/table">
            <a:tbl>
              <a:tblPr firstRow="1" bandRow="1">
                <a:tableStyleId>{5C22544A-7EE6-4342-B048-85BDC9FD1C3A}</a:tableStyleId>
              </a:tblPr>
              <a:tblGrid>
                <a:gridCol w="1554162">
                  <a:extLst>
                    <a:ext uri="{9D8B030D-6E8A-4147-A177-3AD203B41FA5}">
                      <a16:colId xmlns:a16="http://schemas.microsoft.com/office/drawing/2014/main" val="2656264675"/>
                    </a:ext>
                  </a:extLst>
                </a:gridCol>
                <a:gridCol w="3200400">
                  <a:extLst>
                    <a:ext uri="{9D8B030D-6E8A-4147-A177-3AD203B41FA5}">
                      <a16:colId xmlns:a16="http://schemas.microsoft.com/office/drawing/2014/main" val="2840688010"/>
                    </a:ext>
                  </a:extLst>
                </a:gridCol>
                <a:gridCol w="3533775">
                  <a:extLst>
                    <a:ext uri="{9D8B030D-6E8A-4147-A177-3AD203B41FA5}">
                      <a16:colId xmlns:a16="http://schemas.microsoft.com/office/drawing/2014/main" val="3244892931"/>
                    </a:ext>
                  </a:extLst>
                </a:gridCol>
              </a:tblGrid>
              <a:tr h="370840">
                <a:tc>
                  <a:txBody>
                    <a:bodyPr/>
                    <a:lstStyle/>
                    <a:p>
                      <a:r>
                        <a:rPr lang="en-US" sz="2000" dirty="0" smtClean="0">
                          <a:latin typeface="Calibri" panose="020F0502020204030204" pitchFamily="34" charset="0"/>
                          <a:cs typeface="Calibri" panose="020F0502020204030204" pitchFamily="34" charset="0"/>
                        </a:rPr>
                        <a:t>Abbreviation</a:t>
                      </a:r>
                      <a:endParaRPr lang="en-US" sz="2000" dirty="0">
                        <a:latin typeface="Calibri" panose="020F0502020204030204" pitchFamily="34" charset="0"/>
                        <a:cs typeface="Calibri" panose="020F0502020204030204" pitchFamily="34" charset="0"/>
                      </a:endParaRPr>
                    </a:p>
                  </a:txBody>
                  <a:tcPr/>
                </a:tc>
                <a:tc>
                  <a:txBody>
                    <a:bodyPr/>
                    <a:lstStyle/>
                    <a:p>
                      <a:r>
                        <a:rPr lang="en-US" sz="2000" dirty="0" smtClean="0">
                          <a:latin typeface="Calibri" panose="020F0502020204030204" pitchFamily="34" charset="0"/>
                          <a:cs typeface="Calibri" panose="020F0502020204030204" pitchFamily="34" charset="0"/>
                        </a:rPr>
                        <a:t>802.15.4 Definition</a:t>
                      </a:r>
                      <a:endParaRPr lang="en-US" sz="2000" dirty="0">
                        <a:latin typeface="Calibri" panose="020F0502020204030204" pitchFamily="34" charset="0"/>
                        <a:cs typeface="Calibri" panose="020F0502020204030204" pitchFamily="34" charset="0"/>
                      </a:endParaRPr>
                    </a:p>
                  </a:txBody>
                  <a:tcPr/>
                </a:tc>
                <a:tc>
                  <a:txBody>
                    <a:bodyPr/>
                    <a:lstStyle/>
                    <a:p>
                      <a:r>
                        <a:rPr lang="en-US" sz="2000" dirty="0" smtClean="0">
                          <a:latin typeface="Calibri" panose="020F0502020204030204" pitchFamily="34" charset="0"/>
                          <a:cs typeface="Calibri" panose="020F0502020204030204" pitchFamily="34" charset="0"/>
                        </a:rPr>
                        <a:t>Usage</a:t>
                      </a:r>
                      <a:endParaRPr lang="en-US" sz="200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725930061"/>
                  </a:ext>
                </a:extLst>
              </a:tr>
              <a:tr h="370840">
                <a:tc>
                  <a:txBody>
                    <a:bodyPr/>
                    <a:lstStyle/>
                    <a:p>
                      <a:r>
                        <a:rPr lang="en-US" sz="2000" dirty="0" smtClean="0">
                          <a:latin typeface="Calibri" panose="020F0502020204030204" pitchFamily="34" charset="0"/>
                          <a:cs typeface="Calibri" panose="020F0502020204030204" pitchFamily="34" charset="0"/>
                        </a:rPr>
                        <a:t>SIFS</a:t>
                      </a:r>
                      <a:endParaRPr lang="en-US" sz="2000" dirty="0">
                        <a:latin typeface="Calibri" panose="020F0502020204030204" pitchFamily="34" charset="0"/>
                        <a:cs typeface="Calibri" panose="020F0502020204030204" pitchFamily="34" charset="0"/>
                      </a:endParaRPr>
                    </a:p>
                  </a:txBody>
                  <a:tcPr/>
                </a:tc>
                <a:tc>
                  <a:txBody>
                    <a:bodyPr/>
                    <a:lstStyle/>
                    <a:p>
                      <a:r>
                        <a:rPr lang="en-US" sz="2000" dirty="0" smtClean="0">
                          <a:latin typeface="Calibri" panose="020F0502020204030204" pitchFamily="34" charset="0"/>
                          <a:cs typeface="Calibri" panose="020F0502020204030204" pitchFamily="34" charset="0"/>
                        </a:rPr>
                        <a:t>Short </a:t>
                      </a:r>
                      <a:r>
                        <a:rPr lang="en-US" sz="2000" dirty="0" err="1" smtClean="0">
                          <a:latin typeface="Calibri" panose="020F0502020204030204" pitchFamily="34" charset="0"/>
                          <a:cs typeface="Calibri" panose="020F0502020204030204" pitchFamily="34" charset="0"/>
                        </a:rPr>
                        <a:t>interframe</a:t>
                      </a:r>
                      <a:r>
                        <a:rPr lang="en-US" sz="2000" dirty="0" smtClean="0">
                          <a:latin typeface="Calibri" panose="020F0502020204030204" pitchFamily="34" charset="0"/>
                          <a:cs typeface="Calibri" panose="020F0502020204030204" pitchFamily="34" charset="0"/>
                        </a:rPr>
                        <a:t> spacing</a:t>
                      </a:r>
                      <a:endParaRPr lang="en-US" sz="2000" dirty="0">
                        <a:latin typeface="Calibri" panose="020F0502020204030204" pitchFamily="34" charset="0"/>
                        <a:cs typeface="Calibri" panose="020F0502020204030204" pitchFamily="34" charset="0"/>
                      </a:endParaRPr>
                    </a:p>
                  </a:txBody>
                  <a:tcPr/>
                </a:tc>
                <a:tc>
                  <a:txBody>
                    <a:bodyPr/>
                    <a:lstStyle/>
                    <a:p>
                      <a:r>
                        <a:rPr lang="en-US" sz="2000" dirty="0" smtClean="0">
                          <a:latin typeface="Calibri" panose="020F0502020204030204" pitchFamily="34" charset="0"/>
                          <a:cs typeface="Calibri" panose="020F0502020204030204" pitchFamily="34" charset="0"/>
                        </a:rPr>
                        <a:t>Minimum idle time after</a:t>
                      </a:r>
                      <a:r>
                        <a:rPr lang="en-US" sz="2000" baseline="0" dirty="0" smtClean="0">
                          <a:latin typeface="Calibri" panose="020F0502020204030204" pitchFamily="34" charset="0"/>
                          <a:cs typeface="Calibri" panose="020F0502020204030204" pitchFamily="34" charset="0"/>
                        </a:rPr>
                        <a:t> a </a:t>
                      </a:r>
                      <a:r>
                        <a:rPr lang="en-US" sz="2000" dirty="0" smtClean="0">
                          <a:latin typeface="Calibri" panose="020F0502020204030204" pitchFamily="34" charset="0"/>
                          <a:cs typeface="Calibri" panose="020F0502020204030204" pitchFamily="34" charset="0"/>
                        </a:rPr>
                        <a:t>short frame transmission process</a:t>
                      </a:r>
                      <a:endParaRPr lang="en-US" sz="200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3397284204"/>
                  </a:ext>
                </a:extLst>
              </a:tr>
              <a:tr h="370840">
                <a:tc>
                  <a:txBody>
                    <a:bodyPr/>
                    <a:lstStyle/>
                    <a:p>
                      <a:r>
                        <a:rPr lang="en-US" sz="2000" dirty="0" smtClean="0">
                          <a:latin typeface="Calibri" panose="020F0502020204030204" pitchFamily="34" charset="0"/>
                          <a:cs typeface="Calibri" panose="020F0502020204030204" pitchFamily="34" charset="0"/>
                        </a:rPr>
                        <a:t>AIFS</a:t>
                      </a:r>
                      <a:endParaRPr lang="en-US" sz="2000" dirty="0">
                        <a:latin typeface="Calibri" panose="020F0502020204030204" pitchFamily="34" charset="0"/>
                        <a:cs typeface="Calibri" panose="020F0502020204030204" pitchFamily="34" charset="0"/>
                      </a:endParaRPr>
                    </a:p>
                  </a:txBody>
                  <a:tcPr/>
                </a:tc>
                <a:tc>
                  <a:txBody>
                    <a:bodyPr/>
                    <a:lstStyle/>
                    <a:p>
                      <a:pPr marL="0" marR="0" lvl="0" indent="0" algn="l" defTabSz="975386" rtl="0" eaLnBrk="1" fontAlgn="auto" latinLnBrk="0" hangingPunct="1">
                        <a:lnSpc>
                          <a:spcPct val="100000"/>
                        </a:lnSpc>
                        <a:spcBef>
                          <a:spcPts val="0"/>
                        </a:spcBef>
                        <a:spcAft>
                          <a:spcPts val="0"/>
                        </a:spcAft>
                        <a:buClrTx/>
                        <a:buSzTx/>
                        <a:buFontTx/>
                        <a:buNone/>
                        <a:tabLst/>
                        <a:defRPr/>
                      </a:pPr>
                      <a:r>
                        <a:rPr lang="en-US" sz="2000" dirty="0" smtClean="0">
                          <a:latin typeface="Calibri" panose="020F0502020204030204" pitchFamily="34" charset="0"/>
                          <a:cs typeface="Calibri" panose="020F0502020204030204" pitchFamily="34" charset="0"/>
                        </a:rPr>
                        <a:t>ACK</a:t>
                      </a:r>
                      <a:r>
                        <a:rPr lang="en-US" sz="2000" baseline="0" dirty="0" smtClean="0">
                          <a:latin typeface="Calibri" panose="020F0502020204030204" pitchFamily="34" charset="0"/>
                          <a:cs typeface="Calibri" panose="020F0502020204030204" pitchFamily="34" charset="0"/>
                        </a:rPr>
                        <a:t> </a:t>
                      </a:r>
                      <a:r>
                        <a:rPr lang="en-US" sz="2000" baseline="0" dirty="0" err="1" smtClean="0">
                          <a:latin typeface="Calibri" panose="020F0502020204030204" pitchFamily="34" charset="0"/>
                          <a:cs typeface="Calibri" panose="020F0502020204030204" pitchFamily="34" charset="0"/>
                        </a:rPr>
                        <a:t>interframe</a:t>
                      </a:r>
                      <a:r>
                        <a:rPr lang="en-US" sz="2000" baseline="0" dirty="0" smtClean="0">
                          <a:latin typeface="Calibri" panose="020F0502020204030204" pitchFamily="34" charset="0"/>
                          <a:cs typeface="Calibri" panose="020F0502020204030204" pitchFamily="34" charset="0"/>
                        </a:rPr>
                        <a:t> spacing</a:t>
                      </a:r>
                      <a:endParaRPr lang="en-US" sz="2000" dirty="0">
                        <a:latin typeface="Calibri" panose="020F0502020204030204" pitchFamily="34" charset="0"/>
                        <a:cs typeface="Calibri" panose="020F0502020204030204" pitchFamily="34" charset="0"/>
                      </a:endParaRPr>
                    </a:p>
                  </a:txBody>
                  <a:tcPr/>
                </a:tc>
                <a:tc>
                  <a:txBody>
                    <a:bodyPr/>
                    <a:lstStyle/>
                    <a:p>
                      <a:pPr marL="0" marR="0" lvl="0" indent="0" algn="l" defTabSz="975386" rtl="0" eaLnBrk="1" fontAlgn="auto" latinLnBrk="0" hangingPunct="1">
                        <a:lnSpc>
                          <a:spcPct val="100000"/>
                        </a:lnSpc>
                        <a:spcBef>
                          <a:spcPts val="0"/>
                        </a:spcBef>
                        <a:spcAft>
                          <a:spcPts val="0"/>
                        </a:spcAft>
                        <a:buClrTx/>
                        <a:buSzTx/>
                        <a:buFontTx/>
                        <a:buNone/>
                        <a:tabLst/>
                        <a:defRPr/>
                      </a:pPr>
                      <a:r>
                        <a:rPr lang="en-US" sz="2000" dirty="0" smtClean="0">
                          <a:latin typeface="Calibri" panose="020F0502020204030204" pitchFamily="34" charset="0"/>
                          <a:cs typeface="Calibri" panose="020F0502020204030204" pitchFamily="34" charset="0"/>
                        </a:rPr>
                        <a:t>Time between frame and ACK</a:t>
                      </a:r>
                      <a:endParaRPr lang="en-US" sz="200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2219667998"/>
                  </a:ext>
                </a:extLst>
              </a:tr>
              <a:tr h="370840">
                <a:tc>
                  <a:txBody>
                    <a:bodyPr/>
                    <a:lstStyle/>
                    <a:p>
                      <a:r>
                        <a:rPr lang="en-US" sz="2000" dirty="0" smtClean="0">
                          <a:latin typeface="Calibri" panose="020F0502020204030204" pitchFamily="34" charset="0"/>
                          <a:cs typeface="Calibri" panose="020F0502020204030204" pitchFamily="34" charset="0"/>
                        </a:rPr>
                        <a:t>BE</a:t>
                      </a:r>
                      <a:endParaRPr lang="en-US" sz="2000" dirty="0">
                        <a:latin typeface="Calibri" panose="020F0502020204030204" pitchFamily="34" charset="0"/>
                        <a:cs typeface="Calibri" panose="020F0502020204030204" pitchFamily="34" charset="0"/>
                      </a:endParaRPr>
                    </a:p>
                  </a:txBody>
                  <a:tcPr/>
                </a:tc>
                <a:tc>
                  <a:txBody>
                    <a:bodyPr/>
                    <a:lstStyle/>
                    <a:p>
                      <a:pPr marL="0" marR="0" lvl="0" indent="0" algn="l" defTabSz="975386" rtl="0" eaLnBrk="1" fontAlgn="auto" latinLnBrk="0" hangingPunct="1">
                        <a:lnSpc>
                          <a:spcPct val="100000"/>
                        </a:lnSpc>
                        <a:spcBef>
                          <a:spcPts val="0"/>
                        </a:spcBef>
                        <a:spcAft>
                          <a:spcPts val="0"/>
                        </a:spcAft>
                        <a:buClrTx/>
                        <a:buSzTx/>
                        <a:buFontTx/>
                        <a:buNone/>
                        <a:tabLst/>
                        <a:defRPr/>
                      </a:pPr>
                      <a:r>
                        <a:rPr lang="en-US" sz="2000" dirty="0" err="1" smtClean="0">
                          <a:latin typeface="Calibri" panose="020F0502020204030204" pitchFamily="34" charset="0"/>
                          <a:cs typeface="Calibri" panose="020F0502020204030204" pitchFamily="34" charset="0"/>
                        </a:rPr>
                        <a:t>Backoff</a:t>
                      </a:r>
                      <a:r>
                        <a:rPr lang="en-US" sz="2000" dirty="0" smtClean="0">
                          <a:latin typeface="Calibri" panose="020F0502020204030204" pitchFamily="34" charset="0"/>
                          <a:cs typeface="Calibri" panose="020F0502020204030204" pitchFamily="34" charset="0"/>
                        </a:rPr>
                        <a:t> exponent</a:t>
                      </a:r>
                      <a:endParaRPr lang="en-US" sz="2000" dirty="0">
                        <a:latin typeface="Calibri" panose="020F0502020204030204" pitchFamily="34" charset="0"/>
                        <a:cs typeface="Calibri" panose="020F0502020204030204" pitchFamily="34" charset="0"/>
                      </a:endParaRPr>
                    </a:p>
                  </a:txBody>
                  <a:tcPr/>
                </a:tc>
                <a:tc>
                  <a:txBody>
                    <a:bodyPr/>
                    <a:lstStyle/>
                    <a:p>
                      <a:pPr marL="0" marR="0" lvl="0" indent="0" algn="l" defTabSz="975386" rtl="0" eaLnBrk="1" fontAlgn="auto" latinLnBrk="0" hangingPunct="1">
                        <a:lnSpc>
                          <a:spcPct val="100000"/>
                        </a:lnSpc>
                        <a:spcBef>
                          <a:spcPts val="0"/>
                        </a:spcBef>
                        <a:spcAft>
                          <a:spcPts val="0"/>
                        </a:spcAft>
                        <a:buClrTx/>
                        <a:buSzTx/>
                        <a:buFontTx/>
                        <a:buNone/>
                        <a:tabLst/>
                        <a:defRPr/>
                      </a:pPr>
                      <a:r>
                        <a:rPr lang="en-US" sz="2000" dirty="0" smtClean="0">
                          <a:latin typeface="Calibri" panose="020F0502020204030204" pitchFamily="34" charset="0"/>
                          <a:cs typeface="Calibri" panose="020F0502020204030204" pitchFamily="34" charset="0"/>
                        </a:rPr>
                        <a:t>To draw random </a:t>
                      </a:r>
                      <a:r>
                        <a:rPr lang="en-US" sz="2000" dirty="0" err="1" smtClean="0">
                          <a:latin typeface="Calibri" panose="020F0502020204030204" pitchFamily="34" charset="0"/>
                          <a:cs typeface="Calibri" panose="020F0502020204030204" pitchFamily="34" charset="0"/>
                        </a:rPr>
                        <a:t>backoff</a:t>
                      </a:r>
                      <a:r>
                        <a:rPr lang="en-US" sz="2000" dirty="0" smtClean="0">
                          <a:latin typeface="Calibri" panose="020F0502020204030204" pitchFamily="34" charset="0"/>
                          <a:cs typeface="Calibri" panose="020F0502020204030204" pitchFamily="34" charset="0"/>
                        </a:rPr>
                        <a:t> periods</a:t>
                      </a:r>
                      <a:endParaRPr lang="en-US" sz="200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4098404235"/>
                  </a:ext>
                </a:extLst>
              </a:tr>
              <a:tr h="370840">
                <a:tc>
                  <a:txBody>
                    <a:bodyPr/>
                    <a:lstStyle/>
                    <a:p>
                      <a:r>
                        <a:rPr lang="en-US" sz="2000" dirty="0" smtClean="0">
                          <a:latin typeface="Calibri" panose="020F0502020204030204" pitchFamily="34" charset="0"/>
                          <a:cs typeface="Calibri" panose="020F0502020204030204" pitchFamily="34" charset="0"/>
                        </a:rPr>
                        <a:t>CW</a:t>
                      </a:r>
                      <a:endParaRPr lang="en-US" sz="2000" dirty="0">
                        <a:latin typeface="Calibri" panose="020F0502020204030204" pitchFamily="34" charset="0"/>
                        <a:cs typeface="Calibri" panose="020F0502020204030204" pitchFamily="34" charset="0"/>
                      </a:endParaRPr>
                    </a:p>
                  </a:txBody>
                  <a:tcPr/>
                </a:tc>
                <a:tc>
                  <a:txBody>
                    <a:bodyPr/>
                    <a:lstStyle/>
                    <a:p>
                      <a:pPr marL="0" marR="0" lvl="0" indent="0" algn="l" defTabSz="975386" rtl="0" eaLnBrk="1" fontAlgn="auto" latinLnBrk="0" hangingPunct="1">
                        <a:lnSpc>
                          <a:spcPct val="100000"/>
                        </a:lnSpc>
                        <a:spcBef>
                          <a:spcPts val="0"/>
                        </a:spcBef>
                        <a:spcAft>
                          <a:spcPts val="0"/>
                        </a:spcAft>
                        <a:buClrTx/>
                        <a:buSzTx/>
                        <a:buFontTx/>
                        <a:buNone/>
                        <a:tabLst/>
                        <a:defRPr/>
                      </a:pPr>
                      <a:r>
                        <a:rPr lang="en-US" sz="2000" dirty="0" smtClean="0">
                          <a:latin typeface="Calibri" panose="020F0502020204030204" pitchFamily="34" charset="0"/>
                          <a:cs typeface="Calibri" panose="020F0502020204030204" pitchFamily="34" charset="0"/>
                        </a:rPr>
                        <a:t>Contention</a:t>
                      </a:r>
                      <a:r>
                        <a:rPr lang="en-US" sz="2000" baseline="0" dirty="0" smtClean="0">
                          <a:latin typeface="Calibri" panose="020F0502020204030204" pitchFamily="34" charset="0"/>
                          <a:cs typeface="Calibri" panose="020F0502020204030204" pitchFamily="34" charset="0"/>
                        </a:rPr>
                        <a:t> window</a:t>
                      </a:r>
                      <a:endParaRPr lang="en-US" sz="2000" dirty="0">
                        <a:latin typeface="Calibri" panose="020F0502020204030204" pitchFamily="34" charset="0"/>
                        <a:cs typeface="Calibri" panose="020F0502020204030204" pitchFamily="34" charset="0"/>
                      </a:endParaRPr>
                    </a:p>
                  </a:txBody>
                  <a:tcPr/>
                </a:tc>
                <a:tc>
                  <a:txBody>
                    <a:bodyPr/>
                    <a:lstStyle/>
                    <a:p>
                      <a:pPr marL="0" marR="0" lvl="0" indent="0" algn="l" defTabSz="975386" rtl="0" eaLnBrk="1" fontAlgn="auto" latinLnBrk="0" hangingPunct="1">
                        <a:lnSpc>
                          <a:spcPct val="100000"/>
                        </a:lnSpc>
                        <a:spcBef>
                          <a:spcPts val="0"/>
                        </a:spcBef>
                        <a:spcAft>
                          <a:spcPts val="0"/>
                        </a:spcAft>
                        <a:buClrTx/>
                        <a:buSzTx/>
                        <a:buFontTx/>
                        <a:buNone/>
                        <a:tabLst/>
                        <a:defRPr/>
                      </a:pPr>
                      <a:r>
                        <a:rPr lang="en-US" sz="2000" dirty="0" smtClean="0">
                          <a:latin typeface="Calibri" panose="020F0502020204030204" pitchFamily="34" charset="0"/>
                          <a:cs typeface="Calibri" panose="020F0502020204030204" pitchFamily="34" charset="0"/>
                        </a:rPr>
                        <a:t>Number of </a:t>
                      </a:r>
                      <a:r>
                        <a:rPr lang="en-US" sz="2000" dirty="0" err="1" smtClean="0">
                          <a:latin typeface="Calibri" panose="020F0502020204030204" pitchFamily="34" charset="0"/>
                          <a:cs typeface="Calibri" panose="020F0502020204030204" pitchFamily="34" charset="0"/>
                        </a:rPr>
                        <a:t>backoff</a:t>
                      </a:r>
                      <a:r>
                        <a:rPr lang="en-US" sz="2000" dirty="0" smtClean="0">
                          <a:latin typeface="Calibri" panose="020F0502020204030204" pitchFamily="34" charset="0"/>
                          <a:cs typeface="Calibri" panose="020F0502020204030204" pitchFamily="34" charset="0"/>
                        </a:rPr>
                        <a:t> periods to be idle</a:t>
                      </a:r>
                      <a:r>
                        <a:rPr lang="en-US" sz="2000" baseline="0" dirty="0" smtClean="0">
                          <a:latin typeface="Calibri" panose="020F0502020204030204" pitchFamily="34" charset="0"/>
                          <a:cs typeface="Calibri" panose="020F0502020204030204" pitchFamily="34" charset="0"/>
                        </a:rPr>
                        <a:t> before transmission</a:t>
                      </a:r>
                      <a:endParaRPr lang="en-US" sz="200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2090391586"/>
                  </a:ext>
                </a:extLst>
              </a:tr>
            </a:tbl>
          </a:graphicData>
        </a:graphic>
      </p:graphicFrame>
      <p:sp>
        <p:nvSpPr>
          <p:cNvPr id="10" name="Footer Placeholder 4"/>
          <p:cNvSpPr>
            <a:spLocks noGrp="1"/>
          </p:cNvSpPr>
          <p:nvPr>
            <p:ph type="ftr" idx="14"/>
          </p:nvPr>
        </p:nvSpPr>
        <p:spPr>
          <a:xfrm>
            <a:off x="5867407" y="6907108"/>
            <a:ext cx="3244420" cy="193040"/>
          </a:xfrm>
        </p:spPr>
        <p:txBody>
          <a:bodyPr/>
          <a:lstStyle/>
          <a:p>
            <a:r>
              <a:rPr lang="da-DK" dirty="0" smtClean="0"/>
              <a:t>Jianlin guo et al, MERL</a:t>
            </a:r>
            <a:endParaRPr lang="en-GB" dirty="0"/>
          </a:p>
        </p:txBody>
      </p:sp>
    </p:spTree>
    <p:extLst>
      <p:ext uri="{BB962C8B-B14F-4D97-AF65-F5344CB8AC3E}">
        <p14:creationId xmlns:p14="http://schemas.microsoft.com/office/powerpoint/2010/main" val="12881350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73FF0A-1DD0-40C2-BC62-FB23283770D6}"/>
              </a:ext>
            </a:extLst>
          </p:cNvPr>
          <p:cNvSpPr>
            <a:spLocks noGrp="1"/>
          </p:cNvSpPr>
          <p:nvPr>
            <p:ph type="title"/>
          </p:nvPr>
        </p:nvSpPr>
        <p:spPr/>
        <p:txBody>
          <a:bodyPr/>
          <a:lstStyle/>
          <a:p>
            <a:r>
              <a:rPr lang="en-US" dirty="0"/>
              <a:t>CSMA Parameters</a:t>
            </a:r>
          </a:p>
        </p:txBody>
      </p:sp>
      <p:graphicFrame>
        <p:nvGraphicFramePr>
          <p:cNvPr id="7" name="Content Placeholder 6">
            <a:extLst>
              <a:ext uri="{FF2B5EF4-FFF2-40B4-BE49-F238E27FC236}">
                <a16:creationId xmlns:a16="http://schemas.microsoft.com/office/drawing/2014/main" id="{B16A0944-AA05-4248-9A91-60A25C8C1E17}"/>
              </a:ext>
            </a:extLst>
          </p:cNvPr>
          <p:cNvGraphicFramePr>
            <a:graphicFrameLocks noGrp="1"/>
          </p:cNvGraphicFramePr>
          <p:nvPr>
            <p:ph idx="1"/>
            <p:extLst/>
          </p:nvPr>
        </p:nvGraphicFramePr>
        <p:xfrm>
          <a:off x="685800" y="1676400"/>
          <a:ext cx="3886200" cy="1981200"/>
        </p:xfrm>
        <a:graphic>
          <a:graphicData uri="http://schemas.openxmlformats.org/drawingml/2006/table">
            <a:tbl>
              <a:tblPr firstRow="1" bandRow="1">
                <a:tableStyleId>{5C22544A-7EE6-4342-B048-85BDC9FD1C3A}</a:tableStyleId>
              </a:tblPr>
              <a:tblGrid>
                <a:gridCol w="2819400">
                  <a:extLst>
                    <a:ext uri="{9D8B030D-6E8A-4147-A177-3AD203B41FA5}">
                      <a16:colId xmlns:a16="http://schemas.microsoft.com/office/drawing/2014/main" val="2656264675"/>
                    </a:ext>
                  </a:extLst>
                </a:gridCol>
                <a:gridCol w="1066800">
                  <a:extLst>
                    <a:ext uri="{9D8B030D-6E8A-4147-A177-3AD203B41FA5}">
                      <a16:colId xmlns:a16="http://schemas.microsoft.com/office/drawing/2014/main" val="2840688010"/>
                    </a:ext>
                  </a:extLst>
                </a:gridCol>
              </a:tblGrid>
              <a:tr h="370840">
                <a:tc>
                  <a:txBody>
                    <a:bodyPr/>
                    <a:lstStyle/>
                    <a:p>
                      <a:r>
                        <a:rPr lang="en-US" sz="2000" dirty="0" smtClean="0">
                          <a:latin typeface="Calibri" panose="020F0502020204030204" pitchFamily="34" charset="0"/>
                          <a:cs typeface="Calibri" panose="020F0502020204030204" pitchFamily="34" charset="0"/>
                        </a:rPr>
                        <a:t>802.11ah Parameter</a:t>
                      </a:r>
                      <a:endParaRPr lang="en-US" sz="2000" dirty="0">
                        <a:latin typeface="Calibri" panose="020F0502020204030204" pitchFamily="34" charset="0"/>
                        <a:cs typeface="Calibri" panose="020F0502020204030204" pitchFamily="34" charset="0"/>
                      </a:endParaRPr>
                    </a:p>
                  </a:txBody>
                  <a:tcPr/>
                </a:tc>
                <a:tc>
                  <a:txBody>
                    <a:bodyPr/>
                    <a:lstStyle/>
                    <a:p>
                      <a:r>
                        <a:rPr lang="en-US" sz="2000" dirty="0" smtClean="0">
                          <a:latin typeface="Calibri" panose="020F0502020204030204" pitchFamily="34" charset="0"/>
                          <a:cs typeface="Calibri" panose="020F0502020204030204" pitchFamily="34" charset="0"/>
                        </a:rPr>
                        <a:t>Value</a:t>
                      </a:r>
                      <a:endParaRPr lang="en-US" sz="200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725930061"/>
                  </a:ext>
                </a:extLst>
              </a:tr>
              <a:tr h="370840">
                <a:tc>
                  <a:txBody>
                    <a:bodyPr/>
                    <a:lstStyle/>
                    <a:p>
                      <a:r>
                        <a:rPr lang="en-US" sz="2000" dirty="0">
                          <a:latin typeface="Calibri" panose="020F0502020204030204" pitchFamily="34" charset="0"/>
                          <a:cs typeface="Calibri" panose="020F0502020204030204" pitchFamily="34" charset="0"/>
                        </a:rPr>
                        <a:t>CCA </a:t>
                      </a:r>
                      <a:r>
                        <a:rPr lang="en-US" sz="2000" dirty="0" smtClean="0">
                          <a:latin typeface="Calibri" panose="020F0502020204030204" pitchFamily="34" charset="0"/>
                          <a:cs typeface="Calibri" panose="020F0502020204030204" pitchFamily="34" charset="0"/>
                        </a:rPr>
                        <a:t>Time</a:t>
                      </a:r>
                      <a:r>
                        <a:rPr lang="en-US" sz="2000" baseline="30000" dirty="0" smtClean="0">
                          <a:latin typeface="Calibri" panose="020F0502020204030204" pitchFamily="34" charset="0"/>
                          <a:cs typeface="Calibri" panose="020F0502020204030204" pitchFamily="34" charset="0"/>
                        </a:rPr>
                        <a:t>1</a:t>
                      </a:r>
                      <a:endParaRPr lang="en-US" sz="2000" baseline="30000" dirty="0">
                        <a:latin typeface="Calibri" panose="020F0502020204030204" pitchFamily="34" charset="0"/>
                        <a:cs typeface="Calibri" panose="020F0502020204030204" pitchFamily="34" charset="0"/>
                      </a:endParaRPr>
                    </a:p>
                  </a:txBody>
                  <a:tcPr/>
                </a:tc>
                <a:tc>
                  <a:txBody>
                    <a:bodyPr/>
                    <a:lstStyle/>
                    <a:p>
                      <a:r>
                        <a:rPr lang="en-US" sz="2000" dirty="0">
                          <a:latin typeface="Calibri" panose="020F0502020204030204" pitchFamily="34" charset="0"/>
                          <a:cs typeface="Calibri" panose="020F0502020204030204" pitchFamily="34" charset="0"/>
                        </a:rPr>
                        <a:t>128 </a:t>
                      </a:r>
                      <a:r>
                        <a:rPr lang="en-US" sz="2000" kern="1200" dirty="0" smtClean="0">
                          <a:solidFill>
                            <a:schemeClr val="dk1"/>
                          </a:solidFill>
                          <a:latin typeface="Calibri" panose="020F0502020204030204" pitchFamily="34" charset="0"/>
                          <a:ea typeface="+mn-ea"/>
                          <a:cs typeface="Calibri" panose="020F0502020204030204" pitchFamily="34" charset="0"/>
                        </a:rPr>
                        <a:t>µs</a:t>
                      </a:r>
                      <a:endParaRPr lang="en-US" sz="2000" baseline="3000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2790740317"/>
                  </a:ext>
                </a:extLst>
              </a:tr>
              <a:tr h="370840">
                <a:tc>
                  <a:txBody>
                    <a:bodyPr/>
                    <a:lstStyle/>
                    <a:p>
                      <a:r>
                        <a:rPr lang="en-US" sz="2000" dirty="0">
                          <a:latin typeface="Calibri" panose="020F0502020204030204" pitchFamily="34" charset="0"/>
                          <a:cs typeface="Calibri" panose="020F0502020204030204" pitchFamily="34" charset="0"/>
                        </a:rPr>
                        <a:t>Slot Time</a:t>
                      </a:r>
                    </a:p>
                  </a:txBody>
                  <a:tcPr/>
                </a:tc>
                <a:tc>
                  <a:txBody>
                    <a:bodyPr/>
                    <a:lstStyle/>
                    <a:p>
                      <a:r>
                        <a:rPr lang="en-US" sz="2000" dirty="0">
                          <a:latin typeface="Calibri" panose="020F0502020204030204" pitchFamily="34" charset="0"/>
                          <a:cs typeface="Calibri" panose="020F0502020204030204" pitchFamily="34" charset="0"/>
                        </a:rPr>
                        <a:t>52 </a:t>
                      </a:r>
                      <a:r>
                        <a:rPr lang="en-US" sz="2000" kern="1200" dirty="0">
                          <a:solidFill>
                            <a:schemeClr val="dk1"/>
                          </a:solidFill>
                          <a:latin typeface="Calibri" panose="020F0502020204030204" pitchFamily="34" charset="0"/>
                          <a:ea typeface="+mn-ea"/>
                          <a:cs typeface="Calibri" panose="020F0502020204030204" pitchFamily="34" charset="0"/>
                        </a:rPr>
                        <a:t>µs</a:t>
                      </a:r>
                      <a:endParaRPr lang="en-US" sz="200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3397284204"/>
                  </a:ext>
                </a:extLst>
              </a:tr>
              <a:tr h="370840">
                <a:tc>
                  <a:txBody>
                    <a:bodyPr/>
                    <a:lstStyle/>
                    <a:p>
                      <a:r>
                        <a:rPr lang="en-US" sz="2000" dirty="0" smtClean="0">
                          <a:latin typeface="Calibri" panose="020F0502020204030204" pitchFamily="34" charset="0"/>
                          <a:cs typeface="Calibri" panose="020F0502020204030204" pitchFamily="34" charset="0"/>
                        </a:rPr>
                        <a:t>SIFS (time till ACK)</a:t>
                      </a:r>
                      <a:endParaRPr lang="en-US" sz="2000" dirty="0">
                        <a:latin typeface="Calibri" panose="020F0502020204030204" pitchFamily="34" charset="0"/>
                        <a:cs typeface="Calibri" panose="020F0502020204030204" pitchFamily="34" charset="0"/>
                      </a:endParaRPr>
                    </a:p>
                  </a:txBody>
                  <a:tcPr/>
                </a:tc>
                <a:tc>
                  <a:txBody>
                    <a:bodyPr/>
                    <a:lstStyle/>
                    <a:p>
                      <a:r>
                        <a:rPr lang="en-US" sz="2000" dirty="0">
                          <a:latin typeface="Calibri" panose="020F0502020204030204" pitchFamily="34" charset="0"/>
                          <a:cs typeface="Calibri" panose="020F0502020204030204" pitchFamily="34" charset="0"/>
                        </a:rPr>
                        <a:t>160 </a:t>
                      </a:r>
                      <a:r>
                        <a:rPr lang="en-US" sz="2000" kern="1200" dirty="0">
                          <a:solidFill>
                            <a:schemeClr val="dk1"/>
                          </a:solidFill>
                          <a:latin typeface="Calibri" panose="020F0502020204030204" pitchFamily="34" charset="0"/>
                          <a:ea typeface="+mn-ea"/>
                          <a:cs typeface="Calibri" panose="020F0502020204030204" pitchFamily="34" charset="0"/>
                        </a:rPr>
                        <a:t>µs</a:t>
                      </a:r>
                      <a:endParaRPr lang="en-US" sz="200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827878956"/>
                  </a:ext>
                </a:extLst>
              </a:tr>
              <a:tr h="370840">
                <a:tc>
                  <a:txBody>
                    <a:bodyPr/>
                    <a:lstStyle/>
                    <a:p>
                      <a:r>
                        <a:rPr lang="en-US" sz="2000" dirty="0">
                          <a:latin typeface="Calibri" panose="020F0502020204030204" pitchFamily="34" charset="0"/>
                          <a:cs typeface="Calibri" panose="020F0502020204030204" pitchFamily="34" charset="0"/>
                        </a:rPr>
                        <a:t>DIFS (minimum Idle </a:t>
                      </a:r>
                      <a:r>
                        <a:rPr lang="en-US" sz="2000" dirty="0" smtClean="0">
                          <a:latin typeface="Calibri" panose="020F0502020204030204" pitchFamily="34" charset="0"/>
                          <a:cs typeface="Calibri" panose="020F0502020204030204" pitchFamily="34" charset="0"/>
                        </a:rPr>
                        <a:t>time)</a:t>
                      </a:r>
                      <a:endParaRPr lang="en-US" sz="2000" baseline="30000" dirty="0">
                        <a:latin typeface="Calibri" panose="020F0502020204030204" pitchFamily="34" charset="0"/>
                        <a:cs typeface="Calibri" panose="020F0502020204030204" pitchFamily="34" charset="0"/>
                      </a:endParaRPr>
                    </a:p>
                  </a:txBody>
                  <a:tcPr/>
                </a:tc>
                <a:tc>
                  <a:txBody>
                    <a:bodyPr/>
                    <a:lstStyle/>
                    <a:p>
                      <a:r>
                        <a:rPr lang="en-US" sz="2000" dirty="0">
                          <a:latin typeface="Calibri" panose="020F0502020204030204" pitchFamily="34" charset="0"/>
                          <a:cs typeface="Calibri" panose="020F0502020204030204" pitchFamily="34" charset="0"/>
                        </a:rPr>
                        <a:t>264 </a:t>
                      </a:r>
                      <a:r>
                        <a:rPr lang="en-US" sz="2000" kern="1200" dirty="0">
                          <a:solidFill>
                            <a:schemeClr val="dk1"/>
                          </a:solidFill>
                          <a:latin typeface="Calibri" panose="020F0502020204030204" pitchFamily="34" charset="0"/>
                          <a:ea typeface="+mn-ea"/>
                          <a:cs typeface="Calibri" panose="020F0502020204030204" pitchFamily="34" charset="0"/>
                        </a:rPr>
                        <a:t>µs</a:t>
                      </a:r>
                      <a:endParaRPr lang="en-US" sz="200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2219667998"/>
                  </a:ext>
                </a:extLst>
              </a:tr>
            </a:tbl>
          </a:graphicData>
        </a:graphic>
      </p:graphicFrame>
      <p:sp>
        <p:nvSpPr>
          <p:cNvPr id="4" name="Slide Number Placeholder 3">
            <a:extLst>
              <a:ext uri="{FF2B5EF4-FFF2-40B4-BE49-F238E27FC236}">
                <a16:creationId xmlns:a16="http://schemas.microsoft.com/office/drawing/2014/main" id="{1B198137-FE47-4893-90C6-F08E0E2EB098}"/>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6" name="Date Placeholder 5">
            <a:extLst>
              <a:ext uri="{FF2B5EF4-FFF2-40B4-BE49-F238E27FC236}">
                <a16:creationId xmlns:a16="http://schemas.microsoft.com/office/drawing/2014/main" id="{A0705211-E532-4E6E-83EC-7F08598BA425}"/>
              </a:ext>
            </a:extLst>
          </p:cNvPr>
          <p:cNvSpPr>
            <a:spLocks noGrp="1"/>
          </p:cNvSpPr>
          <p:nvPr>
            <p:ph type="dt" idx="15"/>
          </p:nvPr>
        </p:nvSpPr>
        <p:spPr/>
        <p:txBody>
          <a:bodyPr/>
          <a:lstStyle/>
          <a:p>
            <a:r>
              <a:rPr lang="en-US" dirty="0" smtClean="0"/>
              <a:t>March 2019</a:t>
            </a:r>
            <a:endParaRPr lang="en-GB" dirty="0"/>
          </a:p>
        </p:txBody>
      </p:sp>
      <p:sp>
        <p:nvSpPr>
          <p:cNvPr id="8" name="Content Placeholder 2">
            <a:extLst>
              <a:ext uri="{FF2B5EF4-FFF2-40B4-BE49-F238E27FC236}">
                <a16:creationId xmlns:a16="http://schemas.microsoft.com/office/drawing/2014/main" id="{9D47A2CF-5C5C-49E6-BA3E-403155E2BA11}"/>
              </a:ext>
            </a:extLst>
          </p:cNvPr>
          <p:cNvSpPr txBox="1">
            <a:spLocks/>
          </p:cNvSpPr>
          <p:nvPr/>
        </p:nvSpPr>
        <p:spPr bwMode="auto">
          <a:xfrm>
            <a:off x="513927" y="3743963"/>
            <a:ext cx="8641080" cy="311403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65770" indent="-365770" algn="l" defTabSz="479226" rtl="0" eaLnBrk="1" fontAlgn="base" hangingPunct="1">
              <a:spcBef>
                <a:spcPts val="640"/>
              </a:spcBef>
              <a:spcAft>
                <a:spcPct val="0"/>
              </a:spcAft>
              <a:buClr>
                <a:srgbClr val="000000"/>
              </a:buClr>
              <a:buSzPct val="100000"/>
              <a:buFont typeface="Arial" panose="020B0604020202020204" pitchFamily="34" charset="0"/>
              <a:buChar char="•"/>
              <a:defRPr sz="2400" b="1">
                <a:solidFill>
                  <a:srgbClr val="000000"/>
                </a:solidFill>
                <a:latin typeface="Calibri" panose="020F0502020204030204" pitchFamily="34" charset="0"/>
                <a:ea typeface="+mn-ea"/>
                <a:cs typeface="+mn-cs"/>
              </a:defRPr>
            </a:lvl1pPr>
            <a:lvl2pPr marL="853463" indent="-365770" algn="l" defTabSz="479226" rtl="0" eaLnBrk="1" fontAlgn="base" hangingPunct="1">
              <a:spcBef>
                <a:spcPts val="533"/>
              </a:spcBef>
              <a:spcAft>
                <a:spcPct val="0"/>
              </a:spcAft>
              <a:buClr>
                <a:srgbClr val="000000"/>
              </a:buClr>
              <a:buSzPct val="100000"/>
              <a:buFont typeface="Courier New" panose="02070309020205020404" pitchFamily="49" charset="0"/>
              <a:buChar char="o"/>
              <a:defRPr sz="2000">
                <a:solidFill>
                  <a:srgbClr val="000000"/>
                </a:solidFill>
                <a:latin typeface="Calibri" panose="020F0502020204030204" pitchFamily="34" charset="0"/>
                <a:ea typeface="+mn-ea"/>
              </a:defRPr>
            </a:lvl2pPr>
            <a:lvl3pPr marL="1280195" indent="-304809" algn="l" defTabSz="479226" rtl="0" eaLnBrk="1" fontAlgn="base" hangingPunct="1">
              <a:spcBef>
                <a:spcPts val="480"/>
              </a:spcBef>
              <a:spcAft>
                <a:spcPct val="0"/>
              </a:spcAft>
              <a:buClr>
                <a:srgbClr val="000000"/>
              </a:buClr>
              <a:buSzPct val="100000"/>
              <a:buFont typeface="Arial" panose="020B0604020202020204" pitchFamily="34" charset="0"/>
              <a:buChar char="•"/>
              <a:defRPr sz="1600">
                <a:solidFill>
                  <a:srgbClr val="000000"/>
                </a:solidFill>
                <a:latin typeface="Calibri" panose="020F0502020204030204" pitchFamily="34" charset="0"/>
                <a:ea typeface="+mn-ea"/>
              </a:defRPr>
            </a:lvl3pPr>
            <a:lvl4pPr marL="1767887" indent="-304809" algn="l" defTabSz="479226" rtl="0" eaLnBrk="1" fontAlgn="base" hangingPunct="1">
              <a:spcBef>
                <a:spcPts val="427"/>
              </a:spcBef>
              <a:spcAft>
                <a:spcPct val="0"/>
              </a:spcAft>
              <a:buClr>
                <a:srgbClr val="000000"/>
              </a:buClr>
              <a:buSzPct val="100000"/>
              <a:buFont typeface="Arial" panose="020B0604020202020204" pitchFamily="34" charset="0"/>
              <a:buChar char="•"/>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a:lstStyle>
          <a:p>
            <a:pPr marL="0" indent="0">
              <a:buNone/>
            </a:pPr>
            <a:r>
              <a:rPr lang="en-US" sz="1800" kern="0" baseline="30000" dirty="0" smtClean="0"/>
              <a:t>1</a:t>
            </a:r>
            <a:r>
              <a:rPr lang="en-US" sz="1800" kern="0" dirty="0" smtClean="0"/>
              <a:t> Minimum </a:t>
            </a:r>
            <a:r>
              <a:rPr lang="en-US" sz="1800" kern="0" dirty="0"/>
              <a:t>CCA Time of 128 us is set by Japan </a:t>
            </a:r>
            <a:r>
              <a:rPr lang="en-US" sz="1800" kern="0" dirty="0" smtClean="0"/>
              <a:t>regulations. In 802.11ah, </a:t>
            </a:r>
            <a:r>
              <a:rPr lang="en-US" sz="1800" kern="0" dirty="0" err="1" smtClean="0"/>
              <a:t>CCATime</a:t>
            </a:r>
            <a:r>
              <a:rPr lang="en-US" sz="1800" kern="0" dirty="0" smtClean="0"/>
              <a:t> ≤ 40 us.</a:t>
            </a:r>
          </a:p>
          <a:p>
            <a:pPr marL="0" indent="0">
              <a:buNone/>
            </a:pPr>
            <a:r>
              <a:rPr lang="en-US" sz="1800" kern="0" baseline="30000" dirty="0" smtClean="0"/>
              <a:t>2</a:t>
            </a:r>
            <a:r>
              <a:rPr lang="en-US" sz="1800" kern="0" dirty="0" smtClean="0"/>
              <a:t> For the SUN PHYs operating in the 920 or 950 MHz band, </a:t>
            </a:r>
            <a:r>
              <a:rPr lang="en-US" sz="1800" kern="0" dirty="0" err="1" smtClean="0"/>
              <a:t>phyCCADuration</a:t>
            </a:r>
            <a:r>
              <a:rPr lang="en-US" sz="1800" kern="0" dirty="0" smtClean="0"/>
              <a:t> is from 0 to 1000 symbols (symbol duration is 20 us for SUN-FSK PHY). For all other PHYs, it is called </a:t>
            </a:r>
            <a:r>
              <a:rPr lang="en-US" sz="1800" kern="0" dirty="0" err="1" smtClean="0"/>
              <a:t>CCATime</a:t>
            </a:r>
            <a:r>
              <a:rPr lang="en-US" sz="1800" kern="0" dirty="0" smtClean="0"/>
              <a:t> instead of </a:t>
            </a:r>
            <a:r>
              <a:rPr lang="en-US" sz="1800" kern="0" dirty="0" err="1" smtClean="0"/>
              <a:t>phyCCADuration</a:t>
            </a:r>
            <a:r>
              <a:rPr lang="en-US" sz="1800" kern="0" dirty="0" smtClean="0"/>
              <a:t>.</a:t>
            </a:r>
          </a:p>
          <a:p>
            <a:pPr marL="0" indent="0">
              <a:buNone/>
            </a:pPr>
            <a:r>
              <a:rPr lang="en-US" sz="1800" kern="0" baseline="30000" dirty="0" smtClean="0"/>
              <a:t>3</a:t>
            </a:r>
            <a:r>
              <a:rPr lang="en-US" sz="1800" kern="0" dirty="0" smtClean="0"/>
              <a:t> For the SUN PHYs operating in the 920 or 950 MHz band, the value is </a:t>
            </a:r>
            <a:r>
              <a:rPr lang="en-US" sz="1800" kern="0" dirty="0" err="1" smtClean="0"/>
              <a:t>TurnaroundTime</a:t>
            </a:r>
            <a:r>
              <a:rPr lang="en-US" sz="1800" kern="0" dirty="0" smtClean="0"/>
              <a:t> + </a:t>
            </a:r>
            <a:r>
              <a:rPr lang="en-US" sz="1800" kern="0" dirty="0" err="1" smtClean="0"/>
              <a:t>phyCCADuration</a:t>
            </a:r>
            <a:r>
              <a:rPr lang="en-US" sz="1800" kern="0" dirty="0" smtClean="0"/>
              <a:t>. For all other PHYs, the value </a:t>
            </a:r>
            <a:r>
              <a:rPr lang="en-US" sz="1800" kern="0" dirty="0"/>
              <a:t>is </a:t>
            </a:r>
            <a:r>
              <a:rPr lang="en-US" sz="1800" kern="0" dirty="0" err="1"/>
              <a:t>TurnaroundTime</a:t>
            </a:r>
            <a:r>
              <a:rPr lang="en-US" sz="1800" kern="0" dirty="0"/>
              <a:t> + </a:t>
            </a:r>
            <a:r>
              <a:rPr lang="en-US" sz="1800" kern="0" dirty="0" err="1" smtClean="0"/>
              <a:t>CCATime</a:t>
            </a:r>
            <a:r>
              <a:rPr lang="en-US" sz="1800" kern="0" dirty="0" smtClean="0"/>
              <a:t>. For SUN PHYs, </a:t>
            </a:r>
            <a:r>
              <a:rPr lang="en-US" sz="1800" kern="0" dirty="0" err="1" smtClean="0"/>
              <a:t>TurnaroundTime</a:t>
            </a:r>
            <a:r>
              <a:rPr lang="en-US" sz="1800" kern="0" dirty="0" smtClean="0"/>
              <a:t> </a:t>
            </a:r>
            <a:r>
              <a:rPr lang="en-US" sz="1800" kern="0" dirty="0"/>
              <a:t>is </a:t>
            </a:r>
            <a:r>
              <a:rPr lang="en-US" sz="1800" kern="0" dirty="0" smtClean="0"/>
              <a:t>1ms.</a:t>
            </a:r>
          </a:p>
          <a:p>
            <a:pPr marL="0" indent="0">
              <a:buNone/>
            </a:pPr>
            <a:r>
              <a:rPr lang="en-US" sz="1800" kern="0" baseline="30000" dirty="0" smtClean="0"/>
              <a:t>4</a:t>
            </a:r>
            <a:r>
              <a:rPr lang="en-US" sz="1800" kern="0" dirty="0" smtClean="0"/>
              <a:t> AIFS is 1ms for SUN PHYs, LECIM PHYS, or TVWS PHYs and is equal to </a:t>
            </a:r>
            <a:r>
              <a:rPr lang="en-US" sz="1800" kern="0" dirty="0" err="1" smtClean="0"/>
              <a:t>macSIFSPeriod</a:t>
            </a:r>
            <a:r>
              <a:rPr lang="en-US" sz="1800" kern="0" dirty="0" smtClean="0"/>
              <a:t> for other </a:t>
            </a:r>
            <a:r>
              <a:rPr lang="en-US" sz="1800" kern="0" dirty="0" err="1" smtClean="0"/>
              <a:t>PHYs.</a:t>
            </a:r>
            <a:endParaRPr lang="en-US" sz="1800" kern="0" dirty="0" smtClean="0"/>
          </a:p>
          <a:p>
            <a:pPr marL="0" indent="0">
              <a:buNone/>
            </a:pPr>
            <a:r>
              <a:rPr lang="en-US" sz="1800" kern="0" baseline="30000" dirty="0" smtClean="0"/>
              <a:t>5</a:t>
            </a:r>
            <a:r>
              <a:rPr lang="en-US" sz="1800" kern="0" dirty="0" smtClean="0"/>
              <a:t> For SUN-FSK PHY, the minimum inter-frame space (called SIFS </a:t>
            </a:r>
            <a:r>
              <a:rPr lang="en-US" sz="1800" kern="0" smtClean="0"/>
              <a:t>in standard) is </a:t>
            </a:r>
            <a:r>
              <a:rPr lang="en-US" sz="1800" kern="0" dirty="0" smtClean="0"/>
              <a:t>1ms.</a:t>
            </a:r>
            <a:endParaRPr lang="en-US" sz="1800" kern="0" dirty="0"/>
          </a:p>
        </p:txBody>
      </p:sp>
      <p:graphicFrame>
        <p:nvGraphicFramePr>
          <p:cNvPr id="9" name="Content Placeholder 6">
            <a:extLst>
              <a:ext uri="{FF2B5EF4-FFF2-40B4-BE49-F238E27FC236}">
                <a16:creationId xmlns:a16="http://schemas.microsoft.com/office/drawing/2014/main" id="{B16A0944-AA05-4248-9A91-60A25C8C1E17}"/>
              </a:ext>
            </a:extLst>
          </p:cNvPr>
          <p:cNvGraphicFramePr>
            <a:graphicFrameLocks/>
          </p:cNvGraphicFramePr>
          <p:nvPr>
            <p:extLst/>
          </p:nvPr>
        </p:nvGraphicFramePr>
        <p:xfrm>
          <a:off x="4800600" y="1676400"/>
          <a:ext cx="4038600" cy="1981200"/>
        </p:xfrm>
        <a:graphic>
          <a:graphicData uri="http://schemas.openxmlformats.org/drawingml/2006/table">
            <a:tbl>
              <a:tblPr firstRow="1" bandRow="1">
                <a:tableStyleId>{5C22544A-7EE6-4342-B048-85BDC9FD1C3A}</a:tableStyleId>
              </a:tblPr>
              <a:tblGrid>
                <a:gridCol w="2667000">
                  <a:extLst>
                    <a:ext uri="{9D8B030D-6E8A-4147-A177-3AD203B41FA5}">
                      <a16:colId xmlns:a16="http://schemas.microsoft.com/office/drawing/2014/main" val="2656264675"/>
                    </a:ext>
                  </a:extLst>
                </a:gridCol>
                <a:gridCol w="1371600">
                  <a:extLst>
                    <a:ext uri="{9D8B030D-6E8A-4147-A177-3AD203B41FA5}">
                      <a16:colId xmlns:a16="http://schemas.microsoft.com/office/drawing/2014/main" val="3244892931"/>
                    </a:ext>
                  </a:extLst>
                </a:gridCol>
              </a:tblGrid>
              <a:tr h="370840">
                <a:tc>
                  <a:txBody>
                    <a:bodyPr/>
                    <a:lstStyle/>
                    <a:p>
                      <a:r>
                        <a:rPr lang="en-US" sz="2000" dirty="0" smtClean="0">
                          <a:latin typeface="Calibri" panose="020F0502020204030204" pitchFamily="34" charset="0"/>
                          <a:cs typeface="Calibri" panose="020F0502020204030204" pitchFamily="34" charset="0"/>
                        </a:rPr>
                        <a:t>802.15.4g Parameter</a:t>
                      </a:r>
                      <a:endParaRPr lang="en-US" sz="2000" dirty="0">
                        <a:latin typeface="Calibri" panose="020F0502020204030204" pitchFamily="34" charset="0"/>
                        <a:cs typeface="Calibri" panose="020F0502020204030204" pitchFamily="34" charset="0"/>
                      </a:endParaRPr>
                    </a:p>
                  </a:txBody>
                  <a:tcPr/>
                </a:tc>
                <a:tc>
                  <a:txBody>
                    <a:bodyPr/>
                    <a:lstStyle/>
                    <a:p>
                      <a:r>
                        <a:rPr lang="en-US" sz="2000" dirty="0" smtClean="0">
                          <a:latin typeface="Calibri" panose="020F0502020204030204" pitchFamily="34" charset="0"/>
                          <a:cs typeface="Calibri" panose="020F0502020204030204" pitchFamily="34" charset="0"/>
                        </a:rPr>
                        <a:t>Value</a:t>
                      </a:r>
                      <a:endParaRPr lang="en-US" sz="200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725930061"/>
                  </a:ext>
                </a:extLst>
              </a:tr>
              <a:tr h="370840">
                <a:tc>
                  <a:txBody>
                    <a:bodyPr/>
                    <a:lstStyle/>
                    <a:p>
                      <a:r>
                        <a:rPr lang="en-US" sz="2000" dirty="0" smtClean="0">
                          <a:latin typeface="Calibri" panose="020F0502020204030204" pitchFamily="34" charset="0"/>
                          <a:cs typeface="Calibri" panose="020F0502020204030204" pitchFamily="34" charset="0"/>
                        </a:rPr>
                        <a:t>phyCCADuration</a:t>
                      </a:r>
                      <a:r>
                        <a:rPr lang="en-US" sz="2000" baseline="30000" dirty="0" smtClean="0">
                          <a:latin typeface="Calibri" panose="020F0502020204030204" pitchFamily="34" charset="0"/>
                          <a:cs typeface="Calibri" panose="020F0502020204030204" pitchFamily="34" charset="0"/>
                        </a:rPr>
                        <a:t>2</a:t>
                      </a:r>
                      <a:endParaRPr lang="en-US" sz="2000" baseline="30000" dirty="0">
                        <a:latin typeface="Calibri" panose="020F0502020204030204" pitchFamily="34" charset="0"/>
                        <a:cs typeface="Calibri" panose="020F0502020204030204" pitchFamily="34" charset="0"/>
                      </a:endParaRPr>
                    </a:p>
                  </a:txBody>
                  <a:tcPr/>
                </a:tc>
                <a:tc>
                  <a:txBody>
                    <a:bodyPr/>
                    <a:lstStyle/>
                    <a:p>
                      <a:pPr marL="0" marR="0" lvl="0" indent="0" algn="l" defTabSz="975386" rtl="0" eaLnBrk="1" fontAlgn="auto" latinLnBrk="0" hangingPunct="1">
                        <a:lnSpc>
                          <a:spcPct val="100000"/>
                        </a:lnSpc>
                        <a:spcBef>
                          <a:spcPts val="0"/>
                        </a:spcBef>
                        <a:spcAft>
                          <a:spcPts val="0"/>
                        </a:spcAft>
                        <a:buClrTx/>
                        <a:buSzTx/>
                        <a:buFontTx/>
                        <a:buNone/>
                        <a:tabLst/>
                        <a:defRPr/>
                      </a:pPr>
                      <a:r>
                        <a:rPr lang="en-US" sz="2000" kern="1200" dirty="0" smtClean="0">
                          <a:solidFill>
                            <a:schemeClr val="dk1"/>
                          </a:solidFill>
                          <a:latin typeface="Calibri" panose="020F0502020204030204" pitchFamily="34" charset="0"/>
                          <a:ea typeface="+mn-ea"/>
                          <a:cs typeface="Calibri" panose="020F0502020204030204" pitchFamily="34" charset="0"/>
                        </a:rPr>
                        <a:t>140 µs</a:t>
                      </a:r>
                      <a:endParaRPr lang="en-US" sz="2000" kern="1200" dirty="0">
                        <a:solidFill>
                          <a:schemeClr val="dk1"/>
                        </a:solidFill>
                        <a:latin typeface="Calibri" panose="020F0502020204030204" pitchFamily="34" charset="0"/>
                        <a:ea typeface="+mn-ea"/>
                        <a:cs typeface="Calibri" panose="020F0502020204030204" pitchFamily="34" charset="0"/>
                      </a:endParaRPr>
                    </a:p>
                  </a:txBody>
                  <a:tcPr/>
                </a:tc>
                <a:extLst>
                  <a:ext uri="{0D108BD9-81ED-4DB2-BD59-A6C34878D82A}">
                    <a16:rowId xmlns:a16="http://schemas.microsoft.com/office/drawing/2014/main" val="2790740317"/>
                  </a:ext>
                </a:extLst>
              </a:tr>
              <a:tr h="370840">
                <a:tc>
                  <a:txBody>
                    <a:bodyPr/>
                    <a:lstStyle/>
                    <a:p>
                      <a:r>
                        <a:rPr lang="en-US" sz="2000" dirty="0" smtClean="0">
                          <a:latin typeface="Calibri" panose="020F0502020204030204" pitchFamily="34" charset="0"/>
                          <a:cs typeface="Calibri" panose="020F0502020204030204" pitchFamily="34" charset="0"/>
                        </a:rPr>
                        <a:t>UnitBackoff</a:t>
                      </a:r>
                      <a:r>
                        <a:rPr lang="en-US" sz="2000" baseline="0" dirty="0" smtClean="0">
                          <a:latin typeface="Calibri" panose="020F0502020204030204" pitchFamily="34" charset="0"/>
                          <a:cs typeface="Calibri" panose="020F0502020204030204" pitchFamily="34" charset="0"/>
                        </a:rPr>
                        <a:t>Period</a:t>
                      </a:r>
                      <a:r>
                        <a:rPr lang="en-US" sz="2000" baseline="30000" dirty="0" smtClean="0">
                          <a:latin typeface="Calibri" panose="020F0502020204030204" pitchFamily="34" charset="0"/>
                          <a:cs typeface="Calibri" panose="020F0502020204030204" pitchFamily="34" charset="0"/>
                        </a:rPr>
                        <a:t>3</a:t>
                      </a:r>
                      <a:endParaRPr lang="en-US" sz="2000" baseline="30000" dirty="0">
                        <a:latin typeface="Calibri" panose="020F0502020204030204" pitchFamily="34" charset="0"/>
                        <a:cs typeface="Calibri" panose="020F0502020204030204" pitchFamily="34" charset="0"/>
                      </a:endParaRPr>
                    </a:p>
                  </a:txBody>
                  <a:tcPr/>
                </a:tc>
                <a:tc>
                  <a:txBody>
                    <a:bodyPr/>
                    <a:lstStyle/>
                    <a:p>
                      <a:r>
                        <a:rPr lang="en-US" sz="2000" dirty="0" smtClean="0">
                          <a:latin typeface="Calibri" panose="020F0502020204030204" pitchFamily="34" charset="0"/>
                          <a:cs typeface="Calibri" panose="020F0502020204030204" pitchFamily="34" charset="0"/>
                        </a:rPr>
                        <a:t>1140 </a:t>
                      </a:r>
                      <a:r>
                        <a:rPr lang="en-US" sz="2000" kern="1200" dirty="0">
                          <a:solidFill>
                            <a:schemeClr val="dk1"/>
                          </a:solidFill>
                          <a:latin typeface="Calibri" panose="020F0502020204030204" pitchFamily="34" charset="0"/>
                          <a:ea typeface="+mn-ea"/>
                          <a:cs typeface="Calibri" panose="020F0502020204030204" pitchFamily="34" charset="0"/>
                        </a:rPr>
                        <a:t>µs</a:t>
                      </a:r>
                      <a:endParaRPr lang="en-US" sz="200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3397284204"/>
                  </a:ext>
                </a:extLst>
              </a:tr>
              <a:tr h="370840">
                <a:tc>
                  <a:txBody>
                    <a:bodyPr/>
                    <a:lstStyle/>
                    <a:p>
                      <a:r>
                        <a:rPr lang="en-US" sz="2000" dirty="0" smtClean="0">
                          <a:latin typeface="Calibri" panose="020F0502020204030204" pitchFamily="34" charset="0"/>
                          <a:cs typeface="Calibri" panose="020F0502020204030204" pitchFamily="34" charset="0"/>
                        </a:rPr>
                        <a:t>AIFS</a:t>
                      </a:r>
                      <a:r>
                        <a:rPr lang="en-US" sz="2000" baseline="30000" dirty="0" smtClean="0">
                          <a:latin typeface="Calibri" panose="020F0502020204030204" pitchFamily="34" charset="0"/>
                          <a:cs typeface="Calibri" panose="020F0502020204030204" pitchFamily="34" charset="0"/>
                        </a:rPr>
                        <a:t>4</a:t>
                      </a:r>
                      <a:endParaRPr lang="en-US" sz="2000" baseline="30000" dirty="0">
                        <a:latin typeface="Calibri" panose="020F0502020204030204" pitchFamily="34" charset="0"/>
                        <a:cs typeface="Calibri" panose="020F0502020204030204" pitchFamily="34" charset="0"/>
                      </a:endParaRPr>
                    </a:p>
                  </a:txBody>
                  <a:tcPr/>
                </a:tc>
                <a:tc>
                  <a:txBody>
                    <a:bodyPr/>
                    <a:lstStyle/>
                    <a:p>
                      <a:pPr marL="0" marR="0" lvl="0" indent="0" algn="l" defTabSz="975386" rtl="0" eaLnBrk="1" fontAlgn="auto" latinLnBrk="0" hangingPunct="1">
                        <a:lnSpc>
                          <a:spcPct val="100000"/>
                        </a:lnSpc>
                        <a:spcBef>
                          <a:spcPts val="0"/>
                        </a:spcBef>
                        <a:spcAft>
                          <a:spcPts val="0"/>
                        </a:spcAft>
                        <a:buClrTx/>
                        <a:buSzTx/>
                        <a:buFontTx/>
                        <a:buNone/>
                        <a:tabLst/>
                        <a:defRPr/>
                      </a:pPr>
                      <a:r>
                        <a:rPr lang="en-US" sz="2000" dirty="0" smtClean="0">
                          <a:latin typeface="Calibri" panose="020F0502020204030204" pitchFamily="34" charset="0"/>
                          <a:cs typeface="Calibri" panose="020F0502020204030204" pitchFamily="34" charset="0"/>
                        </a:rPr>
                        <a:t>1000 </a:t>
                      </a:r>
                      <a:r>
                        <a:rPr lang="en-US" sz="2000" kern="1200" dirty="0" smtClean="0">
                          <a:solidFill>
                            <a:schemeClr val="dk1"/>
                          </a:solidFill>
                          <a:latin typeface="Calibri" panose="020F0502020204030204" pitchFamily="34" charset="0"/>
                          <a:ea typeface="+mn-ea"/>
                          <a:cs typeface="Calibri" panose="020F0502020204030204" pitchFamily="34" charset="0"/>
                        </a:rPr>
                        <a:t>µs</a:t>
                      </a:r>
                      <a:endParaRPr lang="en-US" sz="200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827878956"/>
                  </a:ext>
                </a:extLst>
              </a:tr>
              <a:tr h="370840">
                <a:tc>
                  <a:txBody>
                    <a:bodyPr/>
                    <a:lstStyle/>
                    <a:p>
                      <a:r>
                        <a:rPr lang="en-US" sz="2000" dirty="0" smtClean="0">
                          <a:latin typeface="Calibri" panose="020F0502020204030204" pitchFamily="34" charset="0"/>
                          <a:cs typeface="Calibri" panose="020F0502020204030204" pitchFamily="34" charset="0"/>
                        </a:rPr>
                        <a:t>Minimum idle time</a:t>
                      </a:r>
                      <a:r>
                        <a:rPr lang="en-US" sz="2000" baseline="30000" dirty="0" smtClean="0">
                          <a:latin typeface="Calibri" panose="020F0502020204030204" pitchFamily="34" charset="0"/>
                          <a:cs typeface="Calibri" panose="020F0502020204030204" pitchFamily="34" charset="0"/>
                        </a:rPr>
                        <a:t>5</a:t>
                      </a:r>
                      <a:endParaRPr lang="en-US" sz="2000" baseline="30000" dirty="0">
                        <a:latin typeface="Calibri" panose="020F0502020204030204" pitchFamily="34" charset="0"/>
                        <a:cs typeface="Calibri" panose="020F0502020204030204" pitchFamily="34" charset="0"/>
                      </a:endParaRPr>
                    </a:p>
                  </a:txBody>
                  <a:tcPr/>
                </a:tc>
                <a:tc>
                  <a:txBody>
                    <a:bodyPr/>
                    <a:lstStyle/>
                    <a:p>
                      <a:pPr marL="0" marR="0" lvl="0" indent="0" algn="l" defTabSz="975386" rtl="0" eaLnBrk="1" fontAlgn="auto" latinLnBrk="0" hangingPunct="1">
                        <a:lnSpc>
                          <a:spcPct val="100000"/>
                        </a:lnSpc>
                        <a:spcBef>
                          <a:spcPts val="0"/>
                        </a:spcBef>
                        <a:spcAft>
                          <a:spcPts val="0"/>
                        </a:spcAft>
                        <a:buClrTx/>
                        <a:buSzTx/>
                        <a:buFontTx/>
                        <a:buNone/>
                        <a:tabLst/>
                        <a:defRPr/>
                      </a:pPr>
                      <a:r>
                        <a:rPr lang="en-US" sz="2000" dirty="0">
                          <a:latin typeface="Calibri" panose="020F0502020204030204" pitchFamily="34" charset="0"/>
                          <a:cs typeface="Calibri" panose="020F0502020204030204" pitchFamily="34" charset="0"/>
                        </a:rPr>
                        <a:t>1000 </a:t>
                      </a:r>
                      <a:r>
                        <a:rPr lang="en-US" sz="2000" kern="1200" dirty="0">
                          <a:solidFill>
                            <a:schemeClr val="dk1"/>
                          </a:solidFill>
                          <a:latin typeface="Calibri" panose="020F0502020204030204" pitchFamily="34" charset="0"/>
                          <a:ea typeface="+mn-ea"/>
                          <a:cs typeface="Calibri" panose="020F0502020204030204" pitchFamily="34" charset="0"/>
                        </a:rPr>
                        <a:t>µs</a:t>
                      </a:r>
                      <a:endParaRPr lang="en-US" sz="200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2219667998"/>
                  </a:ext>
                </a:extLst>
              </a:tr>
            </a:tbl>
          </a:graphicData>
        </a:graphic>
      </p:graphicFrame>
      <p:sp>
        <p:nvSpPr>
          <p:cNvPr id="11" name="Footer Placeholder 4"/>
          <p:cNvSpPr>
            <a:spLocks noGrp="1"/>
          </p:cNvSpPr>
          <p:nvPr>
            <p:ph type="ftr" idx="14"/>
          </p:nvPr>
        </p:nvSpPr>
        <p:spPr>
          <a:xfrm>
            <a:off x="5867407" y="6907108"/>
            <a:ext cx="3244420" cy="193040"/>
          </a:xfrm>
        </p:spPr>
        <p:txBody>
          <a:bodyPr/>
          <a:lstStyle/>
          <a:p>
            <a:r>
              <a:rPr lang="da-DK" dirty="0" smtClean="0"/>
              <a:t>Jianlin guo et al, MERL</a:t>
            </a:r>
            <a:endParaRPr lang="en-GB" dirty="0"/>
          </a:p>
        </p:txBody>
      </p:sp>
    </p:spTree>
    <p:extLst>
      <p:ext uri="{BB962C8B-B14F-4D97-AF65-F5344CB8AC3E}">
        <p14:creationId xmlns:p14="http://schemas.microsoft.com/office/powerpoint/2010/main" val="119011415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73FF0A-1DD0-40C2-BC62-FB23283770D6}"/>
              </a:ext>
            </a:extLst>
          </p:cNvPr>
          <p:cNvSpPr>
            <a:spLocks noGrp="1"/>
          </p:cNvSpPr>
          <p:nvPr>
            <p:ph type="title"/>
          </p:nvPr>
        </p:nvSpPr>
        <p:spPr/>
        <p:txBody>
          <a:bodyPr/>
          <a:lstStyle/>
          <a:p>
            <a:r>
              <a:rPr lang="en-US" dirty="0"/>
              <a:t>CSMA Parameters</a:t>
            </a:r>
          </a:p>
        </p:txBody>
      </p:sp>
      <p:graphicFrame>
        <p:nvGraphicFramePr>
          <p:cNvPr id="7" name="Content Placeholder 6">
            <a:extLst>
              <a:ext uri="{FF2B5EF4-FFF2-40B4-BE49-F238E27FC236}">
                <a16:creationId xmlns:a16="http://schemas.microsoft.com/office/drawing/2014/main" id="{B16A0944-AA05-4248-9A91-60A25C8C1E17}"/>
              </a:ext>
            </a:extLst>
          </p:cNvPr>
          <p:cNvGraphicFramePr>
            <a:graphicFrameLocks noGrp="1"/>
          </p:cNvGraphicFramePr>
          <p:nvPr>
            <p:ph idx="1"/>
            <p:extLst/>
          </p:nvPr>
        </p:nvGraphicFramePr>
        <p:xfrm>
          <a:off x="457200" y="1676400"/>
          <a:ext cx="4191000" cy="1981200"/>
        </p:xfrm>
        <a:graphic>
          <a:graphicData uri="http://schemas.openxmlformats.org/drawingml/2006/table">
            <a:tbl>
              <a:tblPr firstRow="1" bandRow="1">
                <a:tableStyleId>{5C22544A-7EE6-4342-B048-85BDC9FD1C3A}</a:tableStyleId>
              </a:tblPr>
              <a:tblGrid>
                <a:gridCol w="2362200">
                  <a:extLst>
                    <a:ext uri="{9D8B030D-6E8A-4147-A177-3AD203B41FA5}">
                      <a16:colId xmlns:a16="http://schemas.microsoft.com/office/drawing/2014/main" val="2656264675"/>
                    </a:ext>
                  </a:extLst>
                </a:gridCol>
                <a:gridCol w="1828800">
                  <a:extLst>
                    <a:ext uri="{9D8B030D-6E8A-4147-A177-3AD203B41FA5}">
                      <a16:colId xmlns:a16="http://schemas.microsoft.com/office/drawing/2014/main" val="2840688010"/>
                    </a:ext>
                  </a:extLst>
                </a:gridCol>
              </a:tblGrid>
              <a:tr h="370840">
                <a:tc>
                  <a:txBody>
                    <a:bodyPr/>
                    <a:lstStyle/>
                    <a:p>
                      <a:r>
                        <a:rPr lang="en-US" sz="2000" dirty="0" smtClean="0">
                          <a:latin typeface="Calibri" panose="020F0502020204030204" pitchFamily="34" charset="0"/>
                          <a:cs typeface="Calibri" panose="020F0502020204030204" pitchFamily="34" charset="0"/>
                        </a:rPr>
                        <a:t>802.11ah Parameter</a:t>
                      </a:r>
                      <a:endParaRPr lang="en-US" sz="2000" dirty="0">
                        <a:latin typeface="Calibri" panose="020F0502020204030204" pitchFamily="34" charset="0"/>
                        <a:cs typeface="Calibri" panose="020F0502020204030204" pitchFamily="34" charset="0"/>
                      </a:endParaRPr>
                    </a:p>
                  </a:txBody>
                  <a:tcPr/>
                </a:tc>
                <a:tc>
                  <a:txBody>
                    <a:bodyPr/>
                    <a:lstStyle/>
                    <a:p>
                      <a:r>
                        <a:rPr lang="en-US" sz="2000" dirty="0" smtClean="0">
                          <a:latin typeface="Calibri" panose="020F0502020204030204" pitchFamily="34" charset="0"/>
                          <a:cs typeface="Calibri" panose="020F0502020204030204" pitchFamily="34" charset="0"/>
                        </a:rPr>
                        <a:t>Value</a:t>
                      </a:r>
                      <a:endParaRPr lang="en-US" sz="200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725930061"/>
                  </a:ext>
                </a:extLst>
              </a:tr>
              <a:tr h="370840">
                <a:tc>
                  <a:txBody>
                    <a:bodyPr/>
                    <a:lstStyle/>
                    <a:p>
                      <a:r>
                        <a:rPr lang="en-US" sz="2000" dirty="0" err="1" smtClean="0">
                          <a:latin typeface="Calibri" panose="020F0502020204030204" pitchFamily="34" charset="0"/>
                          <a:cs typeface="Calibri" panose="020F0502020204030204" pitchFamily="34" charset="0"/>
                        </a:rPr>
                        <a:t>CW</a:t>
                      </a:r>
                      <a:r>
                        <a:rPr lang="en-US" sz="2000" baseline="-25000" dirty="0" err="1" smtClean="0">
                          <a:latin typeface="Calibri" panose="020F0502020204030204" pitchFamily="34" charset="0"/>
                          <a:cs typeface="Calibri" panose="020F0502020204030204" pitchFamily="34" charset="0"/>
                        </a:rPr>
                        <a:t>min</a:t>
                      </a:r>
                      <a:endParaRPr lang="en-US" sz="2000" baseline="30000" dirty="0">
                        <a:latin typeface="Calibri" panose="020F0502020204030204" pitchFamily="34" charset="0"/>
                        <a:cs typeface="Calibri" panose="020F0502020204030204" pitchFamily="34" charset="0"/>
                      </a:endParaRPr>
                    </a:p>
                  </a:txBody>
                  <a:tcPr/>
                </a:tc>
                <a:tc>
                  <a:txBody>
                    <a:bodyPr/>
                    <a:lstStyle/>
                    <a:p>
                      <a:r>
                        <a:rPr lang="en-US" sz="2000" baseline="0" dirty="0" smtClean="0">
                          <a:latin typeface="Calibri" panose="020F0502020204030204" pitchFamily="34" charset="0"/>
                          <a:cs typeface="Calibri" panose="020F0502020204030204" pitchFamily="34" charset="0"/>
                        </a:rPr>
                        <a:t>15</a:t>
                      </a:r>
                      <a:endParaRPr lang="en-US" sz="2000" baseline="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2790740317"/>
                  </a:ext>
                </a:extLst>
              </a:tr>
              <a:tr h="370840">
                <a:tc>
                  <a:txBody>
                    <a:bodyPr/>
                    <a:lstStyle/>
                    <a:p>
                      <a:r>
                        <a:rPr lang="en-US" sz="2000" dirty="0" err="1" smtClean="0">
                          <a:latin typeface="Calibri" panose="020F0502020204030204" pitchFamily="34" charset="0"/>
                          <a:cs typeface="Calibri" panose="020F0502020204030204" pitchFamily="34" charset="0"/>
                        </a:rPr>
                        <a:t>CW</a:t>
                      </a:r>
                      <a:r>
                        <a:rPr lang="en-US" sz="2000" baseline="-25000" dirty="0" err="1" smtClean="0">
                          <a:latin typeface="Calibri" panose="020F0502020204030204" pitchFamily="34" charset="0"/>
                          <a:cs typeface="Calibri" panose="020F0502020204030204" pitchFamily="34" charset="0"/>
                        </a:rPr>
                        <a:t>max</a:t>
                      </a:r>
                      <a:endParaRPr lang="en-US" sz="2000" baseline="30000" dirty="0">
                        <a:latin typeface="Calibri" panose="020F0502020204030204" pitchFamily="34" charset="0"/>
                        <a:cs typeface="Calibri" panose="020F0502020204030204" pitchFamily="34" charset="0"/>
                      </a:endParaRPr>
                    </a:p>
                  </a:txBody>
                  <a:tcPr/>
                </a:tc>
                <a:tc>
                  <a:txBody>
                    <a:bodyPr/>
                    <a:lstStyle/>
                    <a:p>
                      <a:r>
                        <a:rPr lang="en-US" sz="2000" dirty="0" smtClean="0">
                          <a:latin typeface="Calibri" panose="020F0502020204030204" pitchFamily="34" charset="0"/>
                          <a:cs typeface="Calibri" panose="020F0502020204030204" pitchFamily="34" charset="0"/>
                        </a:rPr>
                        <a:t>1023</a:t>
                      </a:r>
                      <a:endParaRPr lang="en-US" sz="200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3397284204"/>
                  </a:ext>
                </a:extLst>
              </a:tr>
              <a:tr h="370840">
                <a:tc>
                  <a:txBody>
                    <a:bodyPr/>
                    <a:lstStyle/>
                    <a:p>
                      <a:r>
                        <a:rPr lang="en-US" sz="2000" dirty="0" smtClean="0">
                          <a:latin typeface="Calibri" panose="020F0502020204030204" pitchFamily="34" charset="0"/>
                          <a:cs typeface="Calibri" panose="020F0502020204030204" pitchFamily="34" charset="0"/>
                        </a:rPr>
                        <a:t>CW</a:t>
                      </a:r>
                      <a:endParaRPr lang="en-US" sz="2000" baseline="30000" dirty="0">
                        <a:latin typeface="Calibri" panose="020F0502020204030204" pitchFamily="34" charset="0"/>
                        <a:cs typeface="Calibri" panose="020F0502020204030204" pitchFamily="34" charset="0"/>
                      </a:endParaRPr>
                    </a:p>
                  </a:txBody>
                  <a:tcPr/>
                </a:tc>
                <a:tc>
                  <a:txBody>
                    <a:bodyPr/>
                    <a:lstStyle/>
                    <a:p>
                      <a:r>
                        <a:rPr lang="en-US" sz="2000" dirty="0" smtClean="0">
                          <a:latin typeface="Calibri" panose="020F0502020204030204" pitchFamily="34" charset="0"/>
                          <a:cs typeface="Calibri" panose="020F0502020204030204" pitchFamily="34" charset="0"/>
                        </a:rPr>
                        <a:t>[</a:t>
                      </a:r>
                      <a:r>
                        <a:rPr lang="en-US" sz="2000" dirty="0" err="1" smtClean="0">
                          <a:latin typeface="Calibri" panose="020F0502020204030204" pitchFamily="34" charset="0"/>
                          <a:cs typeface="Calibri" panose="020F0502020204030204" pitchFamily="34" charset="0"/>
                        </a:rPr>
                        <a:t>CW</a:t>
                      </a:r>
                      <a:r>
                        <a:rPr lang="en-US" sz="2000" baseline="-25000" dirty="0" err="1" smtClean="0">
                          <a:latin typeface="Calibri" panose="020F0502020204030204" pitchFamily="34" charset="0"/>
                          <a:cs typeface="Calibri" panose="020F0502020204030204" pitchFamily="34" charset="0"/>
                        </a:rPr>
                        <a:t>min</a:t>
                      </a:r>
                      <a:r>
                        <a:rPr lang="en-US" sz="2000" dirty="0" smtClean="0">
                          <a:latin typeface="Calibri" panose="020F0502020204030204" pitchFamily="34" charset="0"/>
                          <a:cs typeface="Calibri" panose="020F0502020204030204" pitchFamily="34" charset="0"/>
                        </a:rPr>
                        <a:t>, </a:t>
                      </a:r>
                      <a:r>
                        <a:rPr lang="en-US" sz="2000" dirty="0" err="1" smtClean="0">
                          <a:latin typeface="Calibri" panose="020F0502020204030204" pitchFamily="34" charset="0"/>
                          <a:cs typeface="Calibri" panose="020F0502020204030204" pitchFamily="34" charset="0"/>
                        </a:rPr>
                        <a:t>CW</a:t>
                      </a:r>
                      <a:r>
                        <a:rPr lang="en-US" sz="2000" baseline="-25000" dirty="0" err="1" smtClean="0">
                          <a:latin typeface="Calibri" panose="020F0502020204030204" pitchFamily="34" charset="0"/>
                          <a:cs typeface="Calibri" panose="020F0502020204030204" pitchFamily="34" charset="0"/>
                        </a:rPr>
                        <a:t>max</a:t>
                      </a:r>
                      <a:r>
                        <a:rPr lang="en-US" sz="2000" dirty="0" smtClean="0">
                          <a:latin typeface="Calibri" panose="020F0502020204030204" pitchFamily="34" charset="0"/>
                          <a:cs typeface="Calibri" panose="020F0502020204030204" pitchFamily="34" charset="0"/>
                        </a:rPr>
                        <a:t>]</a:t>
                      </a:r>
                      <a:endParaRPr lang="en-US" sz="200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827878956"/>
                  </a:ext>
                </a:extLst>
              </a:tr>
              <a:tr h="370840">
                <a:tc>
                  <a:txBody>
                    <a:bodyPr/>
                    <a:lstStyle/>
                    <a:p>
                      <a:r>
                        <a:rPr lang="en-US" sz="2000" baseline="0" dirty="0" err="1" smtClean="0">
                          <a:latin typeface="Calibri" panose="020F0502020204030204" pitchFamily="34" charset="0"/>
                          <a:cs typeface="Calibri" panose="020F0502020204030204" pitchFamily="34" charset="0"/>
                        </a:rPr>
                        <a:t>RetryLimit</a:t>
                      </a:r>
                      <a:endParaRPr lang="en-US" sz="2000" baseline="30000" dirty="0">
                        <a:latin typeface="Calibri" panose="020F0502020204030204" pitchFamily="34" charset="0"/>
                        <a:cs typeface="Calibri" panose="020F0502020204030204" pitchFamily="34" charset="0"/>
                      </a:endParaRPr>
                    </a:p>
                  </a:txBody>
                  <a:tcPr/>
                </a:tc>
                <a:tc>
                  <a:txBody>
                    <a:bodyPr/>
                    <a:lstStyle/>
                    <a:p>
                      <a:r>
                        <a:rPr lang="en-US" sz="2000" dirty="0" smtClean="0">
                          <a:latin typeface="Calibri" panose="020F0502020204030204" pitchFamily="34" charset="0"/>
                          <a:cs typeface="Calibri" panose="020F0502020204030204" pitchFamily="34" charset="0"/>
                        </a:rPr>
                        <a:t>7</a:t>
                      </a:r>
                      <a:endParaRPr lang="en-US" sz="200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2219667998"/>
                  </a:ext>
                </a:extLst>
              </a:tr>
            </a:tbl>
          </a:graphicData>
        </a:graphic>
      </p:graphicFrame>
      <p:sp>
        <p:nvSpPr>
          <p:cNvPr id="4" name="Slide Number Placeholder 3">
            <a:extLst>
              <a:ext uri="{FF2B5EF4-FFF2-40B4-BE49-F238E27FC236}">
                <a16:creationId xmlns:a16="http://schemas.microsoft.com/office/drawing/2014/main" id="{1B198137-FE47-4893-90C6-F08E0E2EB098}"/>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6" name="Date Placeholder 5">
            <a:extLst>
              <a:ext uri="{FF2B5EF4-FFF2-40B4-BE49-F238E27FC236}">
                <a16:creationId xmlns:a16="http://schemas.microsoft.com/office/drawing/2014/main" id="{A0705211-E532-4E6E-83EC-7F08598BA425}"/>
              </a:ext>
            </a:extLst>
          </p:cNvPr>
          <p:cNvSpPr>
            <a:spLocks noGrp="1"/>
          </p:cNvSpPr>
          <p:nvPr>
            <p:ph type="dt" idx="15"/>
          </p:nvPr>
        </p:nvSpPr>
        <p:spPr/>
        <p:txBody>
          <a:bodyPr/>
          <a:lstStyle/>
          <a:p>
            <a:r>
              <a:rPr lang="en-US" dirty="0" smtClean="0"/>
              <a:t>March 2019</a:t>
            </a:r>
            <a:endParaRPr lang="en-GB" dirty="0"/>
          </a:p>
        </p:txBody>
      </p:sp>
      <p:sp>
        <p:nvSpPr>
          <p:cNvPr id="8" name="Content Placeholder 2">
            <a:extLst>
              <a:ext uri="{FF2B5EF4-FFF2-40B4-BE49-F238E27FC236}">
                <a16:creationId xmlns:a16="http://schemas.microsoft.com/office/drawing/2014/main" id="{9D47A2CF-5C5C-49E6-BA3E-403155E2BA11}"/>
              </a:ext>
            </a:extLst>
          </p:cNvPr>
          <p:cNvSpPr txBox="1">
            <a:spLocks/>
          </p:cNvSpPr>
          <p:nvPr/>
        </p:nvSpPr>
        <p:spPr bwMode="auto">
          <a:xfrm>
            <a:off x="513927" y="4191000"/>
            <a:ext cx="8641080" cy="26670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65770" indent="-365770" algn="l" defTabSz="479226" rtl="0" eaLnBrk="1" fontAlgn="base" hangingPunct="1">
              <a:spcBef>
                <a:spcPts val="640"/>
              </a:spcBef>
              <a:spcAft>
                <a:spcPct val="0"/>
              </a:spcAft>
              <a:buClr>
                <a:srgbClr val="000000"/>
              </a:buClr>
              <a:buSzPct val="100000"/>
              <a:buFont typeface="Arial" panose="020B0604020202020204" pitchFamily="34" charset="0"/>
              <a:buChar char="•"/>
              <a:defRPr sz="2400" b="1">
                <a:solidFill>
                  <a:srgbClr val="000000"/>
                </a:solidFill>
                <a:latin typeface="Calibri" panose="020F0502020204030204" pitchFamily="34" charset="0"/>
                <a:ea typeface="+mn-ea"/>
                <a:cs typeface="+mn-cs"/>
              </a:defRPr>
            </a:lvl1pPr>
            <a:lvl2pPr marL="853463" indent="-365770" algn="l" defTabSz="479226" rtl="0" eaLnBrk="1" fontAlgn="base" hangingPunct="1">
              <a:spcBef>
                <a:spcPts val="533"/>
              </a:spcBef>
              <a:spcAft>
                <a:spcPct val="0"/>
              </a:spcAft>
              <a:buClr>
                <a:srgbClr val="000000"/>
              </a:buClr>
              <a:buSzPct val="100000"/>
              <a:buFont typeface="Courier New" panose="02070309020205020404" pitchFamily="49" charset="0"/>
              <a:buChar char="o"/>
              <a:defRPr sz="2000">
                <a:solidFill>
                  <a:srgbClr val="000000"/>
                </a:solidFill>
                <a:latin typeface="Calibri" panose="020F0502020204030204" pitchFamily="34" charset="0"/>
                <a:ea typeface="+mn-ea"/>
              </a:defRPr>
            </a:lvl2pPr>
            <a:lvl3pPr marL="1280195" indent="-304809" algn="l" defTabSz="479226" rtl="0" eaLnBrk="1" fontAlgn="base" hangingPunct="1">
              <a:spcBef>
                <a:spcPts val="480"/>
              </a:spcBef>
              <a:spcAft>
                <a:spcPct val="0"/>
              </a:spcAft>
              <a:buClr>
                <a:srgbClr val="000000"/>
              </a:buClr>
              <a:buSzPct val="100000"/>
              <a:buFont typeface="Arial" panose="020B0604020202020204" pitchFamily="34" charset="0"/>
              <a:buChar char="•"/>
              <a:defRPr sz="1600">
                <a:solidFill>
                  <a:srgbClr val="000000"/>
                </a:solidFill>
                <a:latin typeface="Calibri" panose="020F0502020204030204" pitchFamily="34" charset="0"/>
                <a:ea typeface="+mn-ea"/>
              </a:defRPr>
            </a:lvl3pPr>
            <a:lvl4pPr marL="1767887" indent="-304809" algn="l" defTabSz="479226" rtl="0" eaLnBrk="1" fontAlgn="base" hangingPunct="1">
              <a:spcBef>
                <a:spcPts val="427"/>
              </a:spcBef>
              <a:spcAft>
                <a:spcPct val="0"/>
              </a:spcAft>
              <a:buClr>
                <a:srgbClr val="000000"/>
              </a:buClr>
              <a:buSzPct val="100000"/>
              <a:buFont typeface="Arial" panose="020B0604020202020204" pitchFamily="34" charset="0"/>
              <a:buChar char="•"/>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a:lstStyle>
          <a:p>
            <a:pPr marL="0" indent="0">
              <a:buNone/>
            </a:pPr>
            <a:r>
              <a:rPr lang="en-US" sz="1800" kern="0" dirty="0" smtClean="0"/>
              <a:t>Note 1: For 802.11ah, the number of random </a:t>
            </a:r>
            <a:r>
              <a:rPr lang="en-US" sz="1800" kern="0" dirty="0" err="1" smtClean="0"/>
              <a:t>backoff</a:t>
            </a:r>
            <a:r>
              <a:rPr lang="en-US" sz="1800" kern="0" dirty="0" smtClean="0"/>
              <a:t> </a:t>
            </a:r>
            <a:r>
              <a:rPr lang="en-US" sz="1800" kern="0" dirty="0"/>
              <a:t>slots is drawn from a uniform distribution over the interval [</a:t>
            </a:r>
            <a:r>
              <a:rPr lang="en-US" sz="1800" kern="0" dirty="0" smtClean="0"/>
              <a:t>0,CW] with CW = </a:t>
            </a:r>
            <a:r>
              <a:rPr lang="en-US" sz="1800" kern="0" dirty="0" err="1" smtClean="0"/>
              <a:t>CW</a:t>
            </a:r>
            <a:r>
              <a:rPr lang="en-US" sz="1800" kern="0" baseline="-25000" dirty="0" err="1" smtClean="0"/>
              <a:t>min</a:t>
            </a:r>
            <a:r>
              <a:rPr lang="en-US" sz="1800" kern="0" dirty="0" smtClean="0"/>
              <a:t> initially.</a:t>
            </a:r>
          </a:p>
          <a:p>
            <a:pPr marL="0" indent="0">
              <a:buNone/>
            </a:pPr>
            <a:r>
              <a:rPr lang="en-US" sz="1800" kern="0" dirty="0"/>
              <a:t>Note </a:t>
            </a:r>
            <a:r>
              <a:rPr lang="en-US" sz="1800" kern="0" dirty="0" smtClean="0"/>
              <a:t>2: 802.11ah performs CCA in every </a:t>
            </a:r>
            <a:r>
              <a:rPr lang="en-US" sz="1800" kern="0" dirty="0" err="1" smtClean="0"/>
              <a:t>backoff</a:t>
            </a:r>
            <a:r>
              <a:rPr lang="en-US" sz="1800" kern="0" dirty="0" smtClean="0"/>
              <a:t> slot.</a:t>
            </a:r>
            <a:endParaRPr lang="en-US" sz="1800" kern="0" dirty="0"/>
          </a:p>
          <a:p>
            <a:pPr marL="0" indent="0">
              <a:buNone/>
            </a:pPr>
            <a:r>
              <a:rPr lang="en-US" sz="1800" kern="0" dirty="0" smtClean="0"/>
              <a:t>Note 3: For 802.15.4g, </a:t>
            </a:r>
            <a:r>
              <a:rPr lang="en-US" sz="1800" kern="0" dirty="0"/>
              <a:t>the number of random </a:t>
            </a:r>
            <a:r>
              <a:rPr lang="en-US" sz="1800" kern="0" dirty="0" err="1"/>
              <a:t>backoff</a:t>
            </a:r>
            <a:r>
              <a:rPr lang="en-US" sz="1800" kern="0" dirty="0"/>
              <a:t> </a:t>
            </a:r>
            <a:r>
              <a:rPr lang="en-US" sz="1800" kern="0" dirty="0" smtClean="0"/>
              <a:t>periods </a:t>
            </a:r>
            <a:r>
              <a:rPr lang="en-US" sz="1800" kern="0" dirty="0"/>
              <a:t>is drawn from a uniform distribution over the interval [</a:t>
            </a:r>
            <a:r>
              <a:rPr lang="en-US" sz="1800" kern="0" dirty="0" smtClean="0"/>
              <a:t>0, 2</a:t>
            </a:r>
            <a:r>
              <a:rPr lang="en-US" sz="1800" kern="0" baseline="30000" dirty="0" smtClean="0"/>
              <a:t>BE</a:t>
            </a:r>
            <a:r>
              <a:rPr lang="en-US" sz="1800" kern="0" dirty="0" smtClean="0"/>
              <a:t>-1] with BE = </a:t>
            </a:r>
            <a:r>
              <a:rPr lang="en-US" sz="1800" kern="0" dirty="0" err="1" smtClean="0"/>
              <a:t>MinBE</a:t>
            </a:r>
            <a:r>
              <a:rPr lang="en-US" sz="1800" kern="0" dirty="0" smtClean="0"/>
              <a:t> initially.</a:t>
            </a:r>
          </a:p>
          <a:p>
            <a:pPr marL="0" indent="0">
              <a:buNone/>
            </a:pPr>
            <a:r>
              <a:rPr lang="en-US" sz="1800" kern="0" dirty="0"/>
              <a:t>Note </a:t>
            </a:r>
            <a:r>
              <a:rPr lang="en-US" sz="1800" kern="0" dirty="0" smtClean="0"/>
              <a:t>4: 802.15.4g </a:t>
            </a:r>
            <a:r>
              <a:rPr lang="en-US" sz="1800" kern="0" dirty="0"/>
              <a:t>performs CCA </a:t>
            </a:r>
            <a:r>
              <a:rPr lang="en-US" sz="1800" kern="0" dirty="0" smtClean="0"/>
              <a:t>after </a:t>
            </a:r>
            <a:r>
              <a:rPr lang="en-US" sz="1800" kern="0" dirty="0" err="1" smtClean="0"/>
              <a:t>backoff</a:t>
            </a:r>
            <a:r>
              <a:rPr lang="en-US" sz="1800" kern="0" dirty="0" smtClean="0"/>
              <a:t> completes.</a:t>
            </a:r>
          </a:p>
          <a:p>
            <a:pPr marL="0" indent="0">
              <a:buNone/>
            </a:pPr>
            <a:r>
              <a:rPr lang="en-US" sz="1800" kern="0" dirty="0"/>
              <a:t>Note </a:t>
            </a:r>
            <a:r>
              <a:rPr lang="en-US" sz="1800" kern="0" dirty="0" smtClean="0"/>
              <a:t>5: For 802.15.4g, CW = 1 for non-beacon enabled network and CW = 2 for beacon enabled network.</a:t>
            </a:r>
            <a:endParaRPr lang="en-US" sz="1800" kern="0" dirty="0"/>
          </a:p>
        </p:txBody>
      </p:sp>
      <p:graphicFrame>
        <p:nvGraphicFramePr>
          <p:cNvPr id="9" name="Content Placeholder 6">
            <a:extLst>
              <a:ext uri="{FF2B5EF4-FFF2-40B4-BE49-F238E27FC236}">
                <a16:creationId xmlns:a16="http://schemas.microsoft.com/office/drawing/2014/main" id="{B16A0944-AA05-4248-9A91-60A25C8C1E17}"/>
              </a:ext>
            </a:extLst>
          </p:cNvPr>
          <p:cNvGraphicFramePr>
            <a:graphicFrameLocks/>
          </p:cNvGraphicFramePr>
          <p:nvPr>
            <p:extLst/>
          </p:nvPr>
        </p:nvGraphicFramePr>
        <p:xfrm>
          <a:off x="4844582" y="1676400"/>
          <a:ext cx="4299418" cy="2377440"/>
        </p:xfrm>
        <a:graphic>
          <a:graphicData uri="http://schemas.openxmlformats.org/drawingml/2006/table">
            <a:tbl>
              <a:tblPr firstRow="1" bandRow="1">
                <a:tableStyleId>{5C22544A-7EE6-4342-B048-85BDC9FD1C3A}</a:tableStyleId>
              </a:tblPr>
              <a:tblGrid>
                <a:gridCol w="2438400">
                  <a:extLst>
                    <a:ext uri="{9D8B030D-6E8A-4147-A177-3AD203B41FA5}">
                      <a16:colId xmlns:a16="http://schemas.microsoft.com/office/drawing/2014/main" val="2656264675"/>
                    </a:ext>
                  </a:extLst>
                </a:gridCol>
                <a:gridCol w="1861018">
                  <a:extLst>
                    <a:ext uri="{9D8B030D-6E8A-4147-A177-3AD203B41FA5}">
                      <a16:colId xmlns:a16="http://schemas.microsoft.com/office/drawing/2014/main" val="3244892931"/>
                    </a:ext>
                  </a:extLst>
                </a:gridCol>
              </a:tblGrid>
              <a:tr h="370840">
                <a:tc>
                  <a:txBody>
                    <a:bodyPr/>
                    <a:lstStyle/>
                    <a:p>
                      <a:r>
                        <a:rPr lang="en-US" sz="2000" dirty="0" smtClean="0">
                          <a:latin typeface="Calibri" panose="020F0502020204030204" pitchFamily="34" charset="0"/>
                          <a:cs typeface="Calibri" panose="020F0502020204030204" pitchFamily="34" charset="0"/>
                        </a:rPr>
                        <a:t>802.15.4g Parameter</a:t>
                      </a:r>
                      <a:endParaRPr lang="en-US" sz="2000" dirty="0">
                        <a:latin typeface="Calibri" panose="020F0502020204030204" pitchFamily="34" charset="0"/>
                        <a:cs typeface="Calibri" panose="020F0502020204030204" pitchFamily="34" charset="0"/>
                      </a:endParaRPr>
                    </a:p>
                  </a:txBody>
                  <a:tcPr/>
                </a:tc>
                <a:tc>
                  <a:txBody>
                    <a:bodyPr/>
                    <a:lstStyle/>
                    <a:p>
                      <a:r>
                        <a:rPr lang="en-US" sz="2000" dirty="0" smtClean="0">
                          <a:latin typeface="Calibri" panose="020F0502020204030204" pitchFamily="34" charset="0"/>
                          <a:cs typeface="Calibri" panose="020F0502020204030204" pitchFamily="34" charset="0"/>
                        </a:rPr>
                        <a:t>Value</a:t>
                      </a:r>
                      <a:endParaRPr lang="en-US" sz="200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725930061"/>
                  </a:ext>
                </a:extLst>
              </a:tr>
              <a:tr h="370840">
                <a:tc>
                  <a:txBody>
                    <a:bodyPr/>
                    <a:lstStyle/>
                    <a:p>
                      <a:r>
                        <a:rPr lang="en-US" sz="2000" baseline="0" dirty="0" err="1" smtClean="0">
                          <a:latin typeface="Calibri" panose="020F0502020204030204" pitchFamily="34" charset="0"/>
                          <a:cs typeface="Calibri" panose="020F0502020204030204" pitchFamily="34" charset="0"/>
                        </a:rPr>
                        <a:t>MinBE</a:t>
                      </a:r>
                      <a:endParaRPr lang="en-US" sz="2000" baseline="30000" dirty="0">
                        <a:latin typeface="Calibri" panose="020F0502020204030204" pitchFamily="34" charset="0"/>
                        <a:cs typeface="Calibri" panose="020F0502020204030204" pitchFamily="34" charset="0"/>
                      </a:endParaRPr>
                    </a:p>
                  </a:txBody>
                  <a:tcPr/>
                </a:tc>
                <a:tc>
                  <a:txBody>
                    <a:bodyPr/>
                    <a:lstStyle/>
                    <a:p>
                      <a:pPr marL="0" marR="0" lvl="0" indent="0" algn="l" defTabSz="975386" rtl="0" eaLnBrk="1" fontAlgn="auto" latinLnBrk="0" hangingPunct="1">
                        <a:lnSpc>
                          <a:spcPct val="100000"/>
                        </a:lnSpc>
                        <a:spcBef>
                          <a:spcPts val="0"/>
                        </a:spcBef>
                        <a:spcAft>
                          <a:spcPts val="0"/>
                        </a:spcAft>
                        <a:buClrTx/>
                        <a:buSzTx/>
                        <a:buFontTx/>
                        <a:buNone/>
                        <a:tabLst/>
                        <a:defRPr/>
                      </a:pPr>
                      <a:r>
                        <a:rPr lang="en-US" sz="2000" kern="1200" dirty="0" smtClean="0">
                          <a:solidFill>
                            <a:schemeClr val="dk1"/>
                          </a:solidFill>
                          <a:latin typeface="Calibri" panose="020F0502020204030204" pitchFamily="34" charset="0"/>
                          <a:ea typeface="+mn-ea"/>
                          <a:cs typeface="Calibri" panose="020F0502020204030204" pitchFamily="34" charset="0"/>
                        </a:rPr>
                        <a:t>3</a:t>
                      </a:r>
                      <a:endParaRPr lang="en-US" sz="2000" kern="1200" dirty="0">
                        <a:solidFill>
                          <a:schemeClr val="dk1"/>
                        </a:solidFill>
                        <a:latin typeface="Calibri" panose="020F0502020204030204" pitchFamily="34" charset="0"/>
                        <a:ea typeface="+mn-ea"/>
                        <a:cs typeface="Calibri" panose="020F0502020204030204" pitchFamily="34" charset="0"/>
                      </a:endParaRPr>
                    </a:p>
                  </a:txBody>
                  <a:tcPr/>
                </a:tc>
                <a:extLst>
                  <a:ext uri="{0D108BD9-81ED-4DB2-BD59-A6C34878D82A}">
                    <a16:rowId xmlns:a16="http://schemas.microsoft.com/office/drawing/2014/main" val="2790740317"/>
                  </a:ext>
                </a:extLst>
              </a:tr>
              <a:tr h="370840">
                <a:tc>
                  <a:txBody>
                    <a:bodyPr/>
                    <a:lstStyle/>
                    <a:p>
                      <a:r>
                        <a:rPr lang="en-US" sz="2000" dirty="0" err="1" smtClean="0">
                          <a:latin typeface="Calibri" panose="020F0502020204030204" pitchFamily="34" charset="0"/>
                          <a:cs typeface="Calibri" panose="020F0502020204030204" pitchFamily="34" charset="0"/>
                        </a:rPr>
                        <a:t>MaxBE</a:t>
                      </a:r>
                      <a:endParaRPr lang="en-US" sz="2000" baseline="30000" dirty="0">
                        <a:latin typeface="Calibri" panose="020F0502020204030204" pitchFamily="34" charset="0"/>
                        <a:cs typeface="Calibri" panose="020F0502020204030204" pitchFamily="34" charset="0"/>
                      </a:endParaRPr>
                    </a:p>
                  </a:txBody>
                  <a:tcPr/>
                </a:tc>
                <a:tc>
                  <a:txBody>
                    <a:bodyPr/>
                    <a:lstStyle/>
                    <a:p>
                      <a:r>
                        <a:rPr lang="en-US" sz="2000" dirty="0" smtClean="0">
                          <a:latin typeface="Calibri" panose="020F0502020204030204" pitchFamily="34" charset="0"/>
                          <a:cs typeface="Calibri" panose="020F0502020204030204" pitchFamily="34" charset="0"/>
                        </a:rPr>
                        <a:t>5</a:t>
                      </a:r>
                      <a:endParaRPr lang="en-US" sz="200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3397284204"/>
                  </a:ext>
                </a:extLst>
              </a:tr>
              <a:tr h="370840">
                <a:tc>
                  <a:txBody>
                    <a:bodyPr/>
                    <a:lstStyle/>
                    <a:p>
                      <a:r>
                        <a:rPr lang="en-US" sz="2000" dirty="0" smtClean="0">
                          <a:latin typeface="Calibri" panose="020F0502020204030204" pitchFamily="34" charset="0"/>
                          <a:cs typeface="Calibri" panose="020F0502020204030204" pitchFamily="34" charset="0"/>
                        </a:rPr>
                        <a:t>BE</a:t>
                      </a:r>
                      <a:endParaRPr lang="en-US" sz="2000" baseline="30000" dirty="0">
                        <a:latin typeface="Calibri" panose="020F0502020204030204" pitchFamily="34" charset="0"/>
                        <a:cs typeface="Calibri" panose="020F0502020204030204" pitchFamily="34" charset="0"/>
                      </a:endParaRPr>
                    </a:p>
                  </a:txBody>
                  <a:tcPr/>
                </a:tc>
                <a:tc>
                  <a:txBody>
                    <a:bodyPr/>
                    <a:lstStyle/>
                    <a:p>
                      <a:pPr marL="0" marR="0" lvl="0" indent="0" algn="l" defTabSz="975386" rtl="0" eaLnBrk="1" fontAlgn="auto" latinLnBrk="0" hangingPunct="1">
                        <a:lnSpc>
                          <a:spcPct val="100000"/>
                        </a:lnSpc>
                        <a:spcBef>
                          <a:spcPts val="0"/>
                        </a:spcBef>
                        <a:spcAft>
                          <a:spcPts val="0"/>
                        </a:spcAft>
                        <a:buClrTx/>
                        <a:buSzTx/>
                        <a:buFontTx/>
                        <a:buNone/>
                        <a:tabLst/>
                        <a:defRPr/>
                      </a:pPr>
                      <a:r>
                        <a:rPr lang="en-US" sz="2000" dirty="0" smtClean="0">
                          <a:latin typeface="Calibri" panose="020F0502020204030204" pitchFamily="34" charset="0"/>
                          <a:cs typeface="Calibri" panose="020F0502020204030204" pitchFamily="34" charset="0"/>
                        </a:rPr>
                        <a:t>[</a:t>
                      </a:r>
                      <a:r>
                        <a:rPr lang="en-US" sz="2000" dirty="0" err="1" smtClean="0">
                          <a:latin typeface="Calibri" panose="020F0502020204030204" pitchFamily="34" charset="0"/>
                          <a:cs typeface="Calibri" panose="020F0502020204030204" pitchFamily="34" charset="0"/>
                        </a:rPr>
                        <a:t>MinBE</a:t>
                      </a:r>
                      <a:r>
                        <a:rPr lang="en-US" sz="2000" dirty="0" smtClean="0">
                          <a:latin typeface="Calibri" panose="020F0502020204030204" pitchFamily="34" charset="0"/>
                          <a:cs typeface="Calibri" panose="020F0502020204030204" pitchFamily="34" charset="0"/>
                        </a:rPr>
                        <a:t>, </a:t>
                      </a:r>
                      <a:r>
                        <a:rPr lang="en-US" sz="2000" dirty="0" err="1" smtClean="0">
                          <a:latin typeface="Calibri" panose="020F0502020204030204" pitchFamily="34" charset="0"/>
                          <a:cs typeface="Calibri" panose="020F0502020204030204" pitchFamily="34" charset="0"/>
                        </a:rPr>
                        <a:t>MaxBE</a:t>
                      </a:r>
                      <a:r>
                        <a:rPr lang="en-US" sz="2000" dirty="0" smtClean="0">
                          <a:latin typeface="Calibri" panose="020F0502020204030204" pitchFamily="34" charset="0"/>
                          <a:cs typeface="Calibri" panose="020F0502020204030204" pitchFamily="34" charset="0"/>
                        </a:rPr>
                        <a:t>]</a:t>
                      </a:r>
                      <a:endParaRPr lang="en-US" sz="200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827878956"/>
                  </a:ext>
                </a:extLst>
              </a:tr>
              <a:tr h="370840">
                <a:tc>
                  <a:txBody>
                    <a:bodyPr/>
                    <a:lstStyle/>
                    <a:p>
                      <a:r>
                        <a:rPr lang="en-US" sz="2000" dirty="0" err="1" smtClean="0">
                          <a:latin typeface="Calibri" panose="020F0502020204030204" pitchFamily="34" charset="0"/>
                          <a:cs typeface="Calibri" panose="020F0502020204030204" pitchFamily="34" charset="0"/>
                        </a:rPr>
                        <a:t>RetryLimit</a:t>
                      </a:r>
                      <a:endParaRPr lang="en-US" sz="2000" baseline="30000" dirty="0">
                        <a:latin typeface="Calibri" panose="020F0502020204030204" pitchFamily="34" charset="0"/>
                        <a:cs typeface="Calibri" panose="020F0502020204030204" pitchFamily="34" charset="0"/>
                      </a:endParaRPr>
                    </a:p>
                  </a:txBody>
                  <a:tcPr/>
                </a:tc>
                <a:tc>
                  <a:txBody>
                    <a:bodyPr/>
                    <a:lstStyle/>
                    <a:p>
                      <a:pPr marL="0" marR="0" lvl="0" indent="0" algn="l" defTabSz="975386" rtl="0" eaLnBrk="1" fontAlgn="auto" latinLnBrk="0" hangingPunct="1">
                        <a:lnSpc>
                          <a:spcPct val="100000"/>
                        </a:lnSpc>
                        <a:spcBef>
                          <a:spcPts val="0"/>
                        </a:spcBef>
                        <a:spcAft>
                          <a:spcPts val="0"/>
                        </a:spcAft>
                        <a:buClrTx/>
                        <a:buSzTx/>
                        <a:buFontTx/>
                        <a:buNone/>
                        <a:tabLst/>
                        <a:defRPr/>
                      </a:pPr>
                      <a:r>
                        <a:rPr lang="en-US" sz="2000" dirty="0" smtClean="0">
                          <a:latin typeface="Calibri" panose="020F0502020204030204" pitchFamily="34" charset="0"/>
                          <a:cs typeface="Calibri" panose="020F0502020204030204" pitchFamily="34" charset="0"/>
                        </a:rPr>
                        <a:t>4</a:t>
                      </a:r>
                      <a:endParaRPr lang="en-US" sz="200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2219667998"/>
                  </a:ext>
                </a:extLst>
              </a:tr>
              <a:tr h="370840">
                <a:tc>
                  <a:txBody>
                    <a:bodyPr/>
                    <a:lstStyle/>
                    <a:p>
                      <a:r>
                        <a:rPr lang="en-US" sz="2000" baseline="0" dirty="0" smtClean="0">
                          <a:latin typeface="Calibri" panose="020F0502020204030204" pitchFamily="34" charset="0"/>
                          <a:cs typeface="Calibri" panose="020F0502020204030204" pitchFamily="34" charset="0"/>
                        </a:rPr>
                        <a:t>CW</a:t>
                      </a:r>
                      <a:endParaRPr lang="en-US" sz="2000" baseline="0" dirty="0">
                        <a:latin typeface="Calibri" panose="020F0502020204030204" pitchFamily="34" charset="0"/>
                        <a:cs typeface="Calibri" panose="020F0502020204030204" pitchFamily="34" charset="0"/>
                      </a:endParaRPr>
                    </a:p>
                  </a:txBody>
                  <a:tcPr/>
                </a:tc>
                <a:tc>
                  <a:txBody>
                    <a:bodyPr/>
                    <a:lstStyle/>
                    <a:p>
                      <a:pPr marL="0" marR="0" lvl="0" indent="0" algn="l" defTabSz="975386" rtl="0" eaLnBrk="1" fontAlgn="auto" latinLnBrk="0" hangingPunct="1">
                        <a:lnSpc>
                          <a:spcPct val="100000"/>
                        </a:lnSpc>
                        <a:spcBef>
                          <a:spcPts val="0"/>
                        </a:spcBef>
                        <a:spcAft>
                          <a:spcPts val="0"/>
                        </a:spcAft>
                        <a:buClrTx/>
                        <a:buSzTx/>
                        <a:buFontTx/>
                        <a:buNone/>
                        <a:tabLst/>
                        <a:defRPr/>
                      </a:pPr>
                      <a:r>
                        <a:rPr lang="en-US" sz="2000" dirty="0" smtClean="0">
                          <a:latin typeface="Calibri" panose="020F0502020204030204" pitchFamily="34" charset="0"/>
                          <a:cs typeface="Calibri" panose="020F0502020204030204" pitchFamily="34" charset="0"/>
                        </a:rPr>
                        <a:t>1</a:t>
                      </a:r>
                      <a:endParaRPr lang="en-US" sz="200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4094816009"/>
                  </a:ext>
                </a:extLst>
              </a:tr>
            </a:tbl>
          </a:graphicData>
        </a:graphic>
      </p:graphicFrame>
      <p:sp>
        <p:nvSpPr>
          <p:cNvPr id="11" name="Footer Placeholder 4"/>
          <p:cNvSpPr>
            <a:spLocks noGrp="1"/>
          </p:cNvSpPr>
          <p:nvPr>
            <p:ph type="ftr" idx="14"/>
          </p:nvPr>
        </p:nvSpPr>
        <p:spPr>
          <a:xfrm>
            <a:off x="5867407" y="6907108"/>
            <a:ext cx="3244420" cy="193040"/>
          </a:xfrm>
        </p:spPr>
        <p:txBody>
          <a:bodyPr/>
          <a:lstStyle/>
          <a:p>
            <a:r>
              <a:rPr lang="da-DK" dirty="0" smtClean="0"/>
              <a:t>Jianlin guo et al, MERL</a:t>
            </a:r>
            <a:endParaRPr lang="en-GB" dirty="0"/>
          </a:p>
        </p:txBody>
      </p:sp>
    </p:spTree>
    <p:extLst>
      <p:ext uri="{BB962C8B-B14F-4D97-AF65-F5344CB8AC3E}">
        <p14:creationId xmlns:p14="http://schemas.microsoft.com/office/powerpoint/2010/main" val="71385485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txDef>
      <a:spPr>
        <a:noFill/>
      </a:spPr>
      <a:bodyPr wrap="none" rtlCol="0">
        <a:spAutoFit/>
      </a:bodyPr>
      <a:lstStyle>
        <a:defPPr>
          <a:defRPr dirty="0" smtClean="0">
            <a:solidFill>
              <a:schemeClr val="tx1"/>
            </a:solidFill>
            <a:latin typeface="Calibri" panose="020F0502020204030204" pitchFamily="34" charset="0"/>
            <a:cs typeface="Calibri" panose="020F0502020204030204" pitchFamily="34" charset="0"/>
          </a:defRPr>
        </a:defPPr>
      </a:lstStyle>
    </a:tx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2180</TotalTime>
  <Words>1183</Words>
  <Application>Microsoft Office PowerPoint</Application>
  <PresentationFormat>Custom</PresentationFormat>
  <Paragraphs>244</Paragraphs>
  <Slides>11</Slides>
  <Notes>3</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11</vt:i4>
      </vt:variant>
    </vt:vector>
  </HeadingPairs>
  <TitlesOfParts>
    <vt:vector size="20" baseType="lpstr">
      <vt:lpstr>MS Gothic</vt:lpstr>
      <vt:lpstr>Arial</vt:lpstr>
      <vt:lpstr>Arial Unicode MS</vt:lpstr>
      <vt:lpstr>Calibri</vt:lpstr>
      <vt:lpstr>Courier New</vt:lpstr>
      <vt:lpstr>Times New Roman</vt:lpstr>
      <vt:lpstr>Wingdings</vt:lpstr>
      <vt:lpstr>Office Theme</vt:lpstr>
      <vt:lpstr>Document</vt:lpstr>
      <vt:lpstr>S1G Coexistence Simulation Profile</vt:lpstr>
      <vt:lpstr>Introduction</vt:lpstr>
      <vt:lpstr>Notes</vt:lpstr>
      <vt:lpstr>Transmit Parameters</vt:lpstr>
      <vt:lpstr>Receive Parameters</vt:lpstr>
      <vt:lpstr>Traffic Parameters</vt:lpstr>
      <vt:lpstr>802.11 and 802.15.4 Abbreviations</vt:lpstr>
      <vt:lpstr>CSMA Parameters</vt:lpstr>
      <vt:lpstr>CSMA Parameters</vt:lpstr>
      <vt:lpstr>Network Topology</vt:lpstr>
      <vt:lpstr>Propagation Model</vt:lpstr>
    </vt:vector>
  </TitlesOfParts>
  <Company>Qualcomm Incorporated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Shellhammer, Steve</dc:creator>
  <cp:lastModifiedBy>Jianlin Guo</cp:lastModifiedBy>
  <cp:revision>175</cp:revision>
  <cp:lastPrinted>2014-11-08T20:15:38Z</cp:lastPrinted>
  <dcterms:created xsi:type="dcterms:W3CDTF">2014-10-30T17:06:39Z</dcterms:created>
  <dcterms:modified xsi:type="dcterms:W3CDTF">2019-03-14T17:31:43Z</dcterms:modified>
</cp:coreProperties>
</file>