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75" r:id="rId3"/>
    <p:sldId id="278" r:id="rId4"/>
    <p:sldId id="279" r:id="rId5"/>
    <p:sldId id="286" r:id="rId6"/>
    <p:sldId id="274" r:id="rId7"/>
    <p:sldId id="280" r:id="rId8"/>
    <p:sldId id="282" r:id="rId9"/>
    <p:sldId id="283" r:id="rId10"/>
    <p:sldId id="284" r:id="rId11"/>
    <p:sldId id="285" r:id="rId12"/>
    <p:sldId id="281" r:id="rId13"/>
    <p:sldId id="268" r:id="rId1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7" d="100"/>
          <a:sy n="57" d="100"/>
        </p:scale>
        <p:origin x="51" y="53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8438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April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Yuki Nagai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802.19-19/0019r1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t>S1G Coexistence Simulation Update</a:t>
            </a:r>
            <a:endParaRPr lang="en-GB" sz="3200" dirty="0"/>
          </a:p>
        </p:txBody>
      </p:sp>
      <p:sp>
        <p:nvSpPr>
          <p:cNvPr id="3074" name="Rectangle 2"/>
          <p:cNvSpPr>
            <a:spLocks noGrp="1" noChangeArrowheads="1"/>
          </p:cNvSpPr>
          <p:nvPr>
            <p:ph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2019-05-14</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Yuki Nagai 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April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24318679"/>
              </p:ext>
            </p:extLst>
          </p:nvPr>
        </p:nvGraphicFramePr>
        <p:xfrm>
          <a:off x="677863" y="2466975"/>
          <a:ext cx="8393112" cy="3676650"/>
        </p:xfrm>
        <a:graphic>
          <a:graphicData uri="http://schemas.openxmlformats.org/presentationml/2006/ole">
            <mc:AlternateContent xmlns:mc="http://schemas.openxmlformats.org/markup-compatibility/2006">
              <mc:Choice xmlns:v="urn:schemas-microsoft-com:vml" Requires="v">
                <p:oleObj spid="_x0000_s3273" name="Document" r:id="rId4" imgW="8273167" imgH="3627052" progId="Word.Document.8">
                  <p:embed/>
                </p:oleObj>
              </mc:Choice>
              <mc:Fallback>
                <p:oleObj name="Document" r:id="rId4" imgW="8273167" imgH="3627052" progId="Word.Document.8">
                  <p:embed/>
                  <p:pic>
                    <p:nvPicPr>
                      <p:cNvPr id="0" name="Picture 3"/>
                      <p:cNvPicPr>
                        <a:picLocks noChangeAspect="1" noChangeArrowheads="1"/>
                      </p:cNvPicPr>
                      <p:nvPr/>
                    </p:nvPicPr>
                    <p:blipFill>
                      <a:blip r:embed="rId5"/>
                      <a:srcRect/>
                      <a:stretch>
                        <a:fillRect/>
                      </a:stretch>
                    </p:blipFill>
                    <p:spPr bwMode="auto">
                      <a:xfrm>
                        <a:off x="677863" y="2466975"/>
                        <a:ext cx="8393112" cy="3676650"/>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000" dirty="0">
                <a:cs typeface="Calibri" panose="020F0502020204030204" pitchFamily="34" charset="0"/>
              </a:rPr>
              <a:t>Case </a:t>
            </a:r>
            <a:r>
              <a:rPr lang="en-US" sz="2000" dirty="0" smtClean="0">
                <a:cs typeface="Calibri" panose="020F0502020204030204" pitchFamily="34" charset="0"/>
              </a:rPr>
              <a:t>14</a:t>
            </a:r>
            <a:r>
              <a:rPr lang="en-US" sz="2000" dirty="0">
                <a:cs typeface="Calibri" panose="020F0502020204030204" pitchFamily="34" charset="0"/>
              </a:rPr>
              <a:t>: 15 Nodes, 20 kbps for 802.11ah and 20 kbps for 802.15.4g</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da-DK" smtClean="0"/>
              <a:t>Yuki Nagai et al, MERL</a:t>
            </a:r>
            <a:endParaRPr lang="en-GB" dirty="0"/>
          </a:p>
        </p:txBody>
      </p:sp>
      <p:sp>
        <p:nvSpPr>
          <p:cNvPr id="6" name="Date Placeholder 5"/>
          <p:cNvSpPr>
            <a:spLocks noGrp="1"/>
          </p:cNvSpPr>
          <p:nvPr>
            <p:ph type="dt" idx="15"/>
          </p:nvPr>
        </p:nvSpPr>
        <p:spPr/>
        <p:txBody>
          <a:bodyPr/>
          <a:lstStyle/>
          <a:p>
            <a:r>
              <a:rPr lang="en-US" dirty="0"/>
              <a:t>April 2019</a:t>
            </a:r>
            <a:endParaRPr lang="en-GB" dirty="0"/>
          </a:p>
        </p:txBody>
      </p:sp>
      <p:sp>
        <p:nvSpPr>
          <p:cNvPr id="7" name="TextBox 6"/>
          <p:cNvSpPr txBox="1"/>
          <p:nvPr/>
        </p:nvSpPr>
        <p:spPr>
          <a:xfrm>
            <a:off x="7793124" y="5078596"/>
            <a:ext cx="147829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15.4g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8" name="Straight Connector 7"/>
          <p:cNvCxnSpPr>
            <a:endCxn id="7" idx="1"/>
          </p:cNvCxnSpPr>
          <p:nvPr/>
        </p:nvCxnSpPr>
        <p:spPr bwMode="auto">
          <a:xfrm>
            <a:off x="7433084" y="5209401"/>
            <a:ext cx="360040" cy="0"/>
          </a:xfrm>
          <a:prstGeom prst="line">
            <a:avLst/>
          </a:prstGeom>
          <a:solidFill>
            <a:srgbClr val="00B8FF"/>
          </a:solidFill>
          <a:ln w="28575" cap="flat" cmpd="sng" algn="ctr">
            <a:solidFill>
              <a:schemeClr val="accent1">
                <a:lumMod val="75000"/>
              </a:schemeClr>
            </a:solidFill>
            <a:prstDash val="solid"/>
            <a:round/>
            <a:headEnd type="none" w="med" len="med"/>
            <a:tailEnd type="none" w="med" len="med"/>
          </a:ln>
          <a:effectLst/>
        </p:spPr>
      </p:cxnSp>
      <p:sp>
        <p:nvSpPr>
          <p:cNvPr id="9" name="TextBox 8"/>
          <p:cNvSpPr txBox="1"/>
          <p:nvPr/>
        </p:nvSpPr>
        <p:spPr>
          <a:xfrm>
            <a:off x="7793124" y="5340206"/>
            <a:ext cx="144623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11ah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0" name="Straight Connector 9"/>
          <p:cNvCxnSpPr>
            <a:endCxn id="9" idx="1"/>
          </p:cNvCxnSpPr>
          <p:nvPr/>
        </p:nvCxnSpPr>
        <p:spPr bwMode="auto">
          <a:xfrm>
            <a:off x="7433084" y="5471011"/>
            <a:ext cx="360040" cy="0"/>
          </a:xfrm>
          <a:prstGeom prst="line">
            <a:avLst/>
          </a:prstGeom>
          <a:solidFill>
            <a:srgbClr val="00B8FF"/>
          </a:solidFill>
          <a:ln w="28575" cap="flat" cmpd="sng" algn="ctr">
            <a:solidFill>
              <a:srgbClr val="FF0000"/>
            </a:solidFill>
            <a:prstDash val="solid"/>
            <a:round/>
            <a:headEnd type="none" w="med" len="med"/>
            <a:tailEnd type="none" w="med" len="med"/>
          </a:ln>
          <a:effectLst/>
        </p:spPr>
      </p:cxnSp>
      <p:pic>
        <p:nvPicPr>
          <p:cNvPr id="11" name="Picture 10"/>
          <p:cNvPicPr>
            <a:picLocks noChangeAspect="1"/>
          </p:cNvPicPr>
          <p:nvPr/>
        </p:nvPicPr>
        <p:blipFill>
          <a:blip r:embed="rId2"/>
          <a:stretch>
            <a:fillRect/>
          </a:stretch>
        </p:blipFill>
        <p:spPr>
          <a:xfrm>
            <a:off x="700336" y="1497360"/>
            <a:ext cx="8372350" cy="3600000"/>
          </a:xfrm>
          <a:prstGeom prst="rect">
            <a:avLst/>
          </a:prstGeom>
        </p:spPr>
      </p:pic>
      <p:sp>
        <p:nvSpPr>
          <p:cNvPr id="12" name="Rectangle 2"/>
          <p:cNvSpPr txBox="1">
            <a:spLocks noChangeArrowheads="1"/>
          </p:cNvSpPr>
          <p:nvPr/>
        </p:nvSpPr>
        <p:spPr bwMode="auto">
          <a:xfrm>
            <a:off x="731520" y="1295400"/>
            <a:ext cx="8290560" cy="56117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200" kern="0" dirty="0" smtClean="0">
              <a:cs typeface="Calibri" panose="020F0502020204030204" pitchFamily="34" charset="0"/>
            </a:endParaRPr>
          </a:p>
          <a:p>
            <a:r>
              <a:rPr lang="en-US" sz="1800" kern="0" dirty="0" smtClean="0">
                <a:cs typeface="Calibri" panose="020F0502020204030204" pitchFamily="34" charset="0"/>
              </a:rPr>
              <a:t>Packet delivery rate</a:t>
            </a:r>
          </a:p>
          <a:p>
            <a:pPr lvl="1"/>
            <a:r>
              <a:rPr lang="en-US" sz="1400" kern="0" dirty="0" smtClean="0">
                <a:cs typeface="Calibri" panose="020F0502020204030204" pitchFamily="34" charset="0"/>
              </a:rPr>
              <a:t>802.11ah delivers </a:t>
            </a:r>
            <a:r>
              <a:rPr lang="en-US" sz="1400" b="1" kern="0" dirty="0" smtClean="0">
                <a:solidFill>
                  <a:srgbClr val="FF0000"/>
                </a:solidFill>
                <a:cs typeface="Calibri" panose="020F0502020204030204" pitchFamily="34" charset="0"/>
              </a:rPr>
              <a:t>99.9% </a:t>
            </a:r>
            <a:r>
              <a:rPr lang="en-US" sz="1400" kern="0" dirty="0" smtClean="0">
                <a:cs typeface="Calibri" panose="020F0502020204030204" pitchFamily="34" charset="0"/>
              </a:rPr>
              <a:t>of packets</a:t>
            </a:r>
          </a:p>
          <a:p>
            <a:pPr lvl="1"/>
            <a:r>
              <a:rPr lang="en-US" sz="1400" kern="0" dirty="0" smtClean="0">
                <a:cs typeface="Calibri" panose="020F0502020204030204" pitchFamily="34" charset="0"/>
              </a:rPr>
              <a:t>802.15.4g delivers </a:t>
            </a:r>
            <a:r>
              <a:rPr lang="en-US" sz="1400" b="1" kern="0" dirty="0" smtClean="0">
                <a:solidFill>
                  <a:srgbClr val="FF0000"/>
                </a:solidFill>
                <a:cs typeface="Calibri" panose="020F0502020204030204" pitchFamily="34" charset="0"/>
              </a:rPr>
              <a:t>82.1%</a:t>
            </a:r>
            <a:r>
              <a:rPr lang="en-US" sz="1400" kern="0" dirty="0" smtClean="0">
                <a:cs typeface="Calibri" panose="020F0502020204030204" pitchFamily="34" charset="0"/>
              </a:rPr>
              <a:t> of packet</a:t>
            </a:r>
          </a:p>
          <a:p>
            <a:r>
              <a:rPr lang="en-US" sz="1800" kern="0" dirty="0">
                <a:cs typeface="Calibri" panose="020F0502020204030204" pitchFamily="34" charset="0"/>
              </a:rPr>
              <a:t>Packet latency</a:t>
            </a:r>
          </a:p>
          <a:p>
            <a:pPr lvl="1"/>
            <a:r>
              <a:rPr lang="en-US" sz="1400" kern="0" dirty="0">
                <a:cs typeface="Calibri" panose="020F0502020204030204" pitchFamily="34" charset="0"/>
              </a:rPr>
              <a:t>In general, 802.11ah achieves shorter packet latency than 802.15.4g</a:t>
            </a:r>
          </a:p>
          <a:p>
            <a:pPr lvl="1"/>
            <a:r>
              <a:rPr lang="en-US" sz="1400" kern="0" dirty="0">
                <a:cs typeface="Calibri" panose="020F0502020204030204" pitchFamily="34" charset="0"/>
              </a:rPr>
              <a:t>802.11ah delay in </a:t>
            </a:r>
            <a:r>
              <a:rPr lang="en-US" sz="1400" b="1" kern="0" dirty="0">
                <a:solidFill>
                  <a:srgbClr val="FF0000"/>
                </a:solidFill>
                <a:cs typeface="Calibri" panose="020F0502020204030204" pitchFamily="34" charset="0"/>
              </a:rPr>
              <a:t>[4.9ms, </a:t>
            </a:r>
            <a:r>
              <a:rPr lang="en-US" sz="1400" b="1" kern="0" dirty="0" smtClean="0">
                <a:solidFill>
                  <a:srgbClr val="FF0000"/>
                </a:solidFill>
                <a:cs typeface="Calibri" panose="020F0502020204030204" pitchFamily="34" charset="0"/>
              </a:rPr>
              <a:t>550.3ms</a:t>
            </a:r>
            <a:r>
              <a:rPr lang="en-US" sz="1400" b="1" kern="0" dirty="0">
                <a:solidFill>
                  <a:srgbClr val="FF0000"/>
                </a:solidFill>
                <a:cs typeface="Calibri" panose="020F0502020204030204" pitchFamily="34" charset="0"/>
              </a:rPr>
              <a:t>]</a:t>
            </a:r>
            <a:r>
              <a:rPr lang="en-US" sz="1400" kern="0" dirty="0">
                <a:cs typeface="Calibri" panose="020F0502020204030204" pitchFamily="34" charset="0"/>
              </a:rPr>
              <a:t>, 802.15.4g delay in </a:t>
            </a:r>
            <a:r>
              <a:rPr lang="en-US" sz="1400" b="1" kern="0" dirty="0">
                <a:solidFill>
                  <a:srgbClr val="FF0000"/>
                </a:solidFill>
                <a:cs typeface="Calibri" panose="020F0502020204030204" pitchFamily="34" charset="0"/>
              </a:rPr>
              <a:t>[12.8ms, </a:t>
            </a:r>
            <a:r>
              <a:rPr lang="en-US" sz="1400" b="1" kern="0" dirty="0" smtClean="0">
                <a:solidFill>
                  <a:srgbClr val="FF0000"/>
                </a:solidFill>
                <a:cs typeface="Calibri" panose="020F0502020204030204" pitchFamily="34" charset="0"/>
              </a:rPr>
              <a:t>263.5ms</a:t>
            </a:r>
            <a:r>
              <a:rPr lang="en-US" sz="1400" b="1" kern="0" dirty="0">
                <a:solidFill>
                  <a:srgbClr val="FF0000"/>
                </a:solidFill>
                <a:cs typeface="Calibri" panose="020F0502020204030204" pitchFamily="34" charset="0"/>
              </a:rPr>
              <a:t>]</a:t>
            </a:r>
          </a:p>
          <a:p>
            <a:pPr lvl="1"/>
            <a:endParaRPr lang="en-US" sz="800" kern="0" dirty="0" smtClean="0">
              <a:cs typeface="Calibri" panose="020F0502020204030204" pitchFamily="34" charset="0"/>
            </a:endParaRPr>
          </a:p>
        </p:txBody>
      </p:sp>
    </p:spTree>
    <p:extLst>
      <p:ext uri="{BB962C8B-B14F-4D97-AF65-F5344CB8AC3E}">
        <p14:creationId xmlns:p14="http://schemas.microsoft.com/office/powerpoint/2010/main" val="850681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000" dirty="0">
                <a:cs typeface="Calibri" panose="020F0502020204030204" pitchFamily="34" charset="0"/>
              </a:rPr>
              <a:t>Case </a:t>
            </a:r>
            <a:r>
              <a:rPr lang="en-US" sz="2000" dirty="0" smtClean="0">
                <a:cs typeface="Calibri" panose="020F0502020204030204" pitchFamily="34" charset="0"/>
              </a:rPr>
              <a:t>15</a:t>
            </a:r>
            <a:r>
              <a:rPr lang="en-US" sz="2000" dirty="0">
                <a:cs typeface="Calibri" panose="020F0502020204030204" pitchFamily="34" charset="0"/>
              </a:rPr>
              <a:t>: 15 Nodes, 40 kbps for 802.11ah and 20 kbps for 802.15.4g</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da-DK" smtClean="0"/>
              <a:t>Yuki Nagai et al, MERL</a:t>
            </a:r>
            <a:endParaRPr lang="en-GB" dirty="0"/>
          </a:p>
        </p:txBody>
      </p:sp>
      <p:sp>
        <p:nvSpPr>
          <p:cNvPr id="6" name="Date Placeholder 5"/>
          <p:cNvSpPr>
            <a:spLocks noGrp="1"/>
          </p:cNvSpPr>
          <p:nvPr>
            <p:ph type="dt" idx="15"/>
          </p:nvPr>
        </p:nvSpPr>
        <p:spPr/>
        <p:txBody>
          <a:bodyPr/>
          <a:lstStyle/>
          <a:p>
            <a:r>
              <a:rPr lang="en-US" dirty="0"/>
              <a:t>April 2019</a:t>
            </a:r>
            <a:endParaRPr lang="en-GB" dirty="0"/>
          </a:p>
        </p:txBody>
      </p:sp>
      <p:sp>
        <p:nvSpPr>
          <p:cNvPr id="7" name="TextBox 6"/>
          <p:cNvSpPr txBox="1"/>
          <p:nvPr/>
        </p:nvSpPr>
        <p:spPr>
          <a:xfrm>
            <a:off x="7793124" y="5078596"/>
            <a:ext cx="147829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15.4g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sp>
        <p:nvSpPr>
          <p:cNvPr id="9" name="TextBox 8"/>
          <p:cNvSpPr txBox="1"/>
          <p:nvPr/>
        </p:nvSpPr>
        <p:spPr>
          <a:xfrm>
            <a:off x="7793124" y="5340206"/>
            <a:ext cx="144623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11ah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0" name="Straight Connector 9"/>
          <p:cNvCxnSpPr>
            <a:endCxn id="9" idx="1"/>
          </p:cNvCxnSpPr>
          <p:nvPr/>
        </p:nvCxnSpPr>
        <p:spPr bwMode="auto">
          <a:xfrm>
            <a:off x="7433084" y="5471011"/>
            <a:ext cx="360040" cy="0"/>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12" name="Rectangle 2"/>
          <p:cNvSpPr txBox="1">
            <a:spLocks noChangeArrowheads="1"/>
          </p:cNvSpPr>
          <p:nvPr/>
        </p:nvSpPr>
        <p:spPr bwMode="auto">
          <a:xfrm>
            <a:off x="731520" y="1295400"/>
            <a:ext cx="8290560" cy="56117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200" kern="0" dirty="0" smtClean="0">
              <a:cs typeface="Calibri" panose="020F0502020204030204" pitchFamily="34" charset="0"/>
            </a:endParaRPr>
          </a:p>
          <a:p>
            <a:r>
              <a:rPr lang="en-US" sz="1800" kern="0" dirty="0" smtClean="0">
                <a:cs typeface="Calibri" panose="020F0502020204030204" pitchFamily="34" charset="0"/>
              </a:rPr>
              <a:t>Packet delivery rate</a:t>
            </a:r>
          </a:p>
          <a:p>
            <a:pPr lvl="1"/>
            <a:r>
              <a:rPr lang="en-US" sz="1400" kern="0" dirty="0" smtClean="0">
                <a:cs typeface="Calibri" panose="020F0502020204030204" pitchFamily="34" charset="0"/>
              </a:rPr>
              <a:t>802.11ah delivers </a:t>
            </a:r>
            <a:r>
              <a:rPr lang="en-US" sz="1400" b="1" kern="0" dirty="0" smtClean="0">
                <a:solidFill>
                  <a:srgbClr val="FF0000"/>
                </a:solidFill>
                <a:cs typeface="Calibri" panose="020F0502020204030204" pitchFamily="34" charset="0"/>
              </a:rPr>
              <a:t>99.9% </a:t>
            </a:r>
            <a:r>
              <a:rPr lang="en-US" sz="1400" kern="0" dirty="0" smtClean="0">
                <a:cs typeface="Calibri" panose="020F0502020204030204" pitchFamily="34" charset="0"/>
              </a:rPr>
              <a:t>of packets</a:t>
            </a:r>
          </a:p>
          <a:p>
            <a:pPr lvl="1"/>
            <a:r>
              <a:rPr lang="en-US" sz="1400" kern="0" dirty="0" smtClean="0">
                <a:cs typeface="Calibri" panose="020F0502020204030204" pitchFamily="34" charset="0"/>
              </a:rPr>
              <a:t>802.15.4g delivers </a:t>
            </a:r>
            <a:r>
              <a:rPr lang="en-US" sz="1400" b="1" kern="0" dirty="0" smtClean="0">
                <a:solidFill>
                  <a:srgbClr val="FF0000"/>
                </a:solidFill>
                <a:cs typeface="Calibri" panose="020F0502020204030204" pitchFamily="34" charset="0"/>
              </a:rPr>
              <a:t>60.7%</a:t>
            </a:r>
            <a:r>
              <a:rPr lang="en-US" sz="1400" kern="0" dirty="0" smtClean="0">
                <a:cs typeface="Calibri" panose="020F0502020204030204" pitchFamily="34" charset="0"/>
              </a:rPr>
              <a:t> of packet</a:t>
            </a:r>
          </a:p>
          <a:p>
            <a:r>
              <a:rPr lang="en-US" sz="1800" kern="0" dirty="0">
                <a:cs typeface="Calibri" panose="020F0502020204030204" pitchFamily="34" charset="0"/>
              </a:rPr>
              <a:t>Packet latency</a:t>
            </a:r>
          </a:p>
          <a:p>
            <a:pPr lvl="1"/>
            <a:r>
              <a:rPr lang="en-US" sz="1400" kern="0" dirty="0">
                <a:cs typeface="Calibri" panose="020F0502020204030204" pitchFamily="34" charset="0"/>
              </a:rPr>
              <a:t>In general, 802.11ah achieves shorter packet latency than 802.15.4g</a:t>
            </a:r>
          </a:p>
          <a:p>
            <a:pPr lvl="1"/>
            <a:r>
              <a:rPr lang="en-US" sz="1400" kern="0" dirty="0">
                <a:cs typeface="Calibri" panose="020F0502020204030204" pitchFamily="34" charset="0"/>
              </a:rPr>
              <a:t>802.11ah delay in </a:t>
            </a:r>
            <a:r>
              <a:rPr lang="en-US" sz="1400" b="1" kern="0" dirty="0">
                <a:solidFill>
                  <a:srgbClr val="FF0000"/>
                </a:solidFill>
                <a:cs typeface="Calibri" panose="020F0502020204030204" pitchFamily="34" charset="0"/>
              </a:rPr>
              <a:t>[4.9ms, </a:t>
            </a:r>
            <a:r>
              <a:rPr lang="en-US" sz="1400" b="1" kern="0" dirty="0" smtClean="0">
                <a:solidFill>
                  <a:srgbClr val="FF0000"/>
                </a:solidFill>
                <a:cs typeface="Calibri" panose="020F0502020204030204" pitchFamily="34" charset="0"/>
              </a:rPr>
              <a:t>989.1ms</a:t>
            </a:r>
            <a:r>
              <a:rPr lang="en-US" sz="1400" b="1" kern="0" dirty="0">
                <a:solidFill>
                  <a:srgbClr val="FF0000"/>
                </a:solidFill>
                <a:cs typeface="Calibri" panose="020F0502020204030204" pitchFamily="34" charset="0"/>
              </a:rPr>
              <a:t>]</a:t>
            </a:r>
            <a:r>
              <a:rPr lang="en-US" sz="1400" kern="0" dirty="0">
                <a:cs typeface="Calibri" panose="020F0502020204030204" pitchFamily="34" charset="0"/>
              </a:rPr>
              <a:t>, 802.15.4g delay in </a:t>
            </a:r>
            <a:r>
              <a:rPr lang="en-US" sz="1400" b="1" kern="0" dirty="0">
                <a:solidFill>
                  <a:srgbClr val="FF0000"/>
                </a:solidFill>
                <a:cs typeface="Calibri" panose="020F0502020204030204" pitchFamily="34" charset="0"/>
              </a:rPr>
              <a:t>[12.8ms, </a:t>
            </a:r>
            <a:r>
              <a:rPr lang="en-US" sz="1400" b="1" kern="0" dirty="0" smtClean="0">
                <a:solidFill>
                  <a:srgbClr val="FF0000"/>
                </a:solidFill>
                <a:cs typeface="Calibri" panose="020F0502020204030204" pitchFamily="34" charset="0"/>
              </a:rPr>
              <a:t>296.6ms</a:t>
            </a:r>
            <a:r>
              <a:rPr lang="en-US" sz="1400" b="1" kern="0" dirty="0">
                <a:solidFill>
                  <a:srgbClr val="FF0000"/>
                </a:solidFill>
                <a:cs typeface="Calibri" panose="020F0502020204030204" pitchFamily="34" charset="0"/>
              </a:rPr>
              <a:t>]</a:t>
            </a:r>
          </a:p>
          <a:p>
            <a:pPr lvl="1"/>
            <a:endParaRPr lang="en-US" sz="800" kern="0" dirty="0" smtClean="0">
              <a:cs typeface="Calibri" panose="020F0502020204030204" pitchFamily="34" charset="0"/>
            </a:endParaRPr>
          </a:p>
        </p:txBody>
      </p:sp>
      <p:pic>
        <p:nvPicPr>
          <p:cNvPr id="3" name="Picture 2"/>
          <p:cNvPicPr>
            <a:picLocks noChangeAspect="1"/>
          </p:cNvPicPr>
          <p:nvPr/>
        </p:nvPicPr>
        <p:blipFill>
          <a:blip r:embed="rId2"/>
          <a:stretch>
            <a:fillRect/>
          </a:stretch>
        </p:blipFill>
        <p:spPr>
          <a:xfrm>
            <a:off x="700336" y="1497360"/>
            <a:ext cx="8372350" cy="3600000"/>
          </a:xfrm>
          <a:prstGeom prst="rect">
            <a:avLst/>
          </a:prstGeom>
        </p:spPr>
      </p:pic>
      <p:cxnSp>
        <p:nvCxnSpPr>
          <p:cNvPr id="13" name="Straight Connector 12"/>
          <p:cNvCxnSpPr/>
          <p:nvPr/>
        </p:nvCxnSpPr>
        <p:spPr bwMode="auto">
          <a:xfrm>
            <a:off x="7433084" y="5209401"/>
            <a:ext cx="360040" cy="0"/>
          </a:xfrm>
          <a:prstGeom prst="line">
            <a:avLst/>
          </a:prstGeom>
          <a:solidFill>
            <a:srgbClr val="00B8FF"/>
          </a:solidFill>
          <a:ln w="28575" cap="flat" cmpd="sng" algn="ctr">
            <a:solidFill>
              <a:schemeClr val="accent1">
                <a:lumMod val="75000"/>
              </a:schemeClr>
            </a:solidFill>
            <a:prstDash val="solid"/>
            <a:round/>
            <a:headEnd type="none" w="med" len="med"/>
            <a:tailEnd type="none" w="med" len="med"/>
          </a:ln>
          <a:effectLst/>
        </p:spPr>
      </p:cxnSp>
    </p:spTree>
    <p:extLst>
      <p:ext uri="{BB962C8B-B14F-4D97-AF65-F5344CB8AC3E}">
        <p14:creationId xmlns:p14="http://schemas.microsoft.com/office/powerpoint/2010/main" val="2645720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31240"/>
          </a:xfrm>
        </p:spPr>
        <p:txBody>
          <a:bodyPr/>
          <a:lstStyle/>
          <a:p>
            <a:r>
              <a:rPr lang="en-US" dirty="0" smtClean="0"/>
              <a:t>Simulation Results Summary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da-DK" dirty="0" smtClean="0"/>
              <a:t>Yuki Nagai et al, MERL</a:t>
            </a:r>
            <a:endParaRPr lang="en-GB" dirty="0"/>
          </a:p>
        </p:txBody>
      </p:sp>
      <p:sp>
        <p:nvSpPr>
          <p:cNvPr id="6" name="Date Placeholder 5"/>
          <p:cNvSpPr>
            <a:spLocks noGrp="1"/>
          </p:cNvSpPr>
          <p:nvPr>
            <p:ph type="dt" idx="15"/>
          </p:nvPr>
        </p:nvSpPr>
        <p:spPr/>
        <p:txBody>
          <a:bodyPr/>
          <a:lstStyle/>
          <a:p>
            <a:r>
              <a:rPr lang="en-US" dirty="0"/>
              <a:t>April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82506657"/>
              </p:ext>
            </p:extLst>
          </p:nvPr>
        </p:nvGraphicFramePr>
        <p:xfrm>
          <a:off x="556318" y="1785392"/>
          <a:ext cx="8640960" cy="2595880"/>
        </p:xfrm>
        <a:graphic>
          <a:graphicData uri="http://schemas.openxmlformats.org/drawingml/2006/table">
            <a:tbl>
              <a:tblPr firstRow="1" bandRow="1">
                <a:tableStyleId>{5C22544A-7EE6-4342-B048-85BDC9FD1C3A}</a:tableStyleId>
              </a:tblPr>
              <a:tblGrid>
                <a:gridCol w="720082">
                  <a:extLst>
                    <a:ext uri="{9D8B030D-6E8A-4147-A177-3AD203B41FA5}">
                      <a16:colId xmlns:a16="http://schemas.microsoft.com/office/drawing/2014/main" val="1683454756"/>
                    </a:ext>
                  </a:extLst>
                </a:gridCol>
                <a:gridCol w="720080">
                  <a:extLst>
                    <a:ext uri="{9D8B030D-6E8A-4147-A177-3AD203B41FA5}">
                      <a16:colId xmlns:a16="http://schemas.microsoft.com/office/drawing/2014/main" val="3755683332"/>
                    </a:ext>
                  </a:extLst>
                </a:gridCol>
                <a:gridCol w="1080120">
                  <a:extLst>
                    <a:ext uri="{9D8B030D-6E8A-4147-A177-3AD203B41FA5}">
                      <a16:colId xmlns:a16="http://schemas.microsoft.com/office/drawing/2014/main" val="514947279"/>
                    </a:ext>
                  </a:extLst>
                </a:gridCol>
                <a:gridCol w="1080120">
                  <a:extLst>
                    <a:ext uri="{9D8B030D-6E8A-4147-A177-3AD203B41FA5}">
                      <a16:colId xmlns:a16="http://schemas.microsoft.com/office/drawing/2014/main" val="3700714092"/>
                    </a:ext>
                  </a:extLst>
                </a:gridCol>
                <a:gridCol w="1080120">
                  <a:extLst>
                    <a:ext uri="{9D8B030D-6E8A-4147-A177-3AD203B41FA5}">
                      <a16:colId xmlns:a16="http://schemas.microsoft.com/office/drawing/2014/main" val="3831718144"/>
                    </a:ext>
                  </a:extLst>
                </a:gridCol>
                <a:gridCol w="1080120">
                  <a:extLst>
                    <a:ext uri="{9D8B030D-6E8A-4147-A177-3AD203B41FA5}">
                      <a16:colId xmlns:a16="http://schemas.microsoft.com/office/drawing/2014/main" val="3979720736"/>
                    </a:ext>
                  </a:extLst>
                </a:gridCol>
                <a:gridCol w="1440159">
                  <a:extLst>
                    <a:ext uri="{9D8B030D-6E8A-4147-A177-3AD203B41FA5}">
                      <a16:colId xmlns:a16="http://schemas.microsoft.com/office/drawing/2014/main" val="2323798187"/>
                    </a:ext>
                  </a:extLst>
                </a:gridCol>
                <a:gridCol w="1440159">
                  <a:extLst>
                    <a:ext uri="{9D8B030D-6E8A-4147-A177-3AD203B41FA5}">
                      <a16:colId xmlns:a16="http://schemas.microsoft.com/office/drawing/2014/main" val="3815371901"/>
                    </a:ext>
                  </a:extLst>
                </a:gridCol>
              </a:tblGrid>
              <a:tr h="370840">
                <a:tc rowSpan="2">
                  <a:txBody>
                    <a:bodyPr/>
                    <a:lstStyle/>
                    <a:p>
                      <a:pPr algn="ctr"/>
                      <a:r>
                        <a:rPr lang="en-US" sz="1400" dirty="0" smtClean="0">
                          <a:latin typeface="Calibri" panose="020F0502020204030204" pitchFamily="34" charset="0"/>
                          <a:cs typeface="Calibri" panose="020F0502020204030204" pitchFamily="34" charset="0"/>
                        </a:rPr>
                        <a:t>Case</a:t>
                      </a:r>
                      <a:endParaRPr lang="en-US" sz="1400" dirty="0">
                        <a:latin typeface="Calibri" panose="020F0502020204030204" pitchFamily="34" charset="0"/>
                        <a:cs typeface="Calibri" panose="020F0502020204030204" pitchFamily="34" charset="0"/>
                      </a:endParaRPr>
                    </a:p>
                  </a:txBody>
                  <a:tcPr marL="36000" marR="36000"/>
                </a:tc>
                <a:tc rowSpan="2">
                  <a:txBody>
                    <a:bodyPr/>
                    <a:lstStyle/>
                    <a:p>
                      <a:pPr algn="ctr"/>
                      <a:r>
                        <a:rPr lang="en-US" sz="1400" dirty="0" smtClean="0">
                          <a:latin typeface="Calibri" panose="020F0502020204030204" pitchFamily="34" charset="0"/>
                          <a:cs typeface="Calibri" panose="020F0502020204030204" pitchFamily="34" charset="0"/>
                        </a:rPr>
                        <a:t>Node</a:t>
                      </a:r>
                      <a:endParaRPr lang="en-US" sz="1400" dirty="0">
                        <a:latin typeface="Calibri" panose="020F0502020204030204" pitchFamily="34" charset="0"/>
                        <a:cs typeface="Calibri" panose="020F0502020204030204" pitchFamily="34" charset="0"/>
                      </a:endParaRPr>
                    </a:p>
                  </a:txBody>
                  <a:tcPr marL="36000" marR="36000"/>
                </a:tc>
                <a:tc gridSpan="2">
                  <a:txBody>
                    <a:bodyPr/>
                    <a:lstStyle/>
                    <a:p>
                      <a:pPr algn="ctr"/>
                      <a:r>
                        <a:rPr lang="en-US" sz="1400" dirty="0" smtClean="0">
                          <a:latin typeface="Calibri" panose="020F0502020204030204" pitchFamily="34" charset="0"/>
                          <a:cs typeface="Calibri" panose="020F0502020204030204" pitchFamily="34" charset="0"/>
                        </a:rPr>
                        <a:t>Total Offered Load [kbps]</a:t>
                      </a:r>
                      <a:endParaRPr lang="en-US" sz="1400" dirty="0">
                        <a:latin typeface="Calibri" panose="020F0502020204030204" pitchFamily="34" charset="0"/>
                        <a:cs typeface="Calibri" panose="020F0502020204030204" pitchFamily="34" charset="0"/>
                      </a:endParaRPr>
                    </a:p>
                  </a:txBody>
                  <a:tcPr marL="36000" marR="36000"/>
                </a:tc>
                <a:tc hMerge="1">
                  <a:txBody>
                    <a:bodyPr/>
                    <a:lstStyle/>
                    <a:p>
                      <a:endParaRPr lang="en-US" sz="1400" dirty="0">
                        <a:latin typeface="Calibri" panose="020F0502020204030204" pitchFamily="34" charset="0"/>
                        <a:cs typeface="Calibri" panose="020F0502020204030204" pitchFamily="34" charset="0"/>
                      </a:endParaRPr>
                    </a:p>
                  </a:txBody>
                  <a:tcPr/>
                </a:tc>
                <a:tc gridSpan="2">
                  <a:txBody>
                    <a:bodyPr/>
                    <a:lstStyle/>
                    <a:p>
                      <a:pPr algn="ctr"/>
                      <a:r>
                        <a:rPr lang="en-US" sz="1400" dirty="0" smtClean="0">
                          <a:latin typeface="Calibri" panose="020F0502020204030204" pitchFamily="34" charset="0"/>
                          <a:cs typeface="Calibri" panose="020F0502020204030204" pitchFamily="34" charset="0"/>
                        </a:rPr>
                        <a:t>Packet Delivery Rate</a:t>
                      </a:r>
                      <a:r>
                        <a:rPr lang="en-US" sz="1400" baseline="0" dirty="0" smtClean="0">
                          <a:latin typeface="Calibri" panose="020F0502020204030204" pitchFamily="34" charset="0"/>
                          <a:cs typeface="Calibri" panose="020F0502020204030204" pitchFamily="34" charset="0"/>
                        </a:rPr>
                        <a:t> [%]</a:t>
                      </a:r>
                      <a:endParaRPr lang="en-US" sz="1400" dirty="0">
                        <a:latin typeface="Calibri" panose="020F0502020204030204" pitchFamily="34" charset="0"/>
                        <a:cs typeface="Calibri" panose="020F0502020204030204" pitchFamily="34" charset="0"/>
                      </a:endParaRPr>
                    </a:p>
                  </a:txBody>
                  <a:tcPr marL="36000" marR="36000"/>
                </a:tc>
                <a:tc hMerge="1">
                  <a:txBody>
                    <a:bodyPr/>
                    <a:lstStyle/>
                    <a:p>
                      <a:endParaRPr lang="en-US" sz="1400" dirty="0">
                        <a:latin typeface="Calibri" panose="020F0502020204030204" pitchFamily="34" charset="0"/>
                        <a:cs typeface="Calibri" panose="020F0502020204030204" pitchFamily="34" charset="0"/>
                      </a:endParaRPr>
                    </a:p>
                  </a:txBody>
                  <a:tcPr/>
                </a:tc>
                <a:tc gridSpan="2">
                  <a:txBody>
                    <a:bodyPr/>
                    <a:lstStyle/>
                    <a:p>
                      <a:pPr algn="ctr"/>
                      <a:r>
                        <a:rPr lang="en-US" sz="1400" dirty="0" smtClean="0">
                          <a:latin typeface="Calibri" panose="020F0502020204030204" pitchFamily="34" charset="0"/>
                          <a:cs typeface="Calibri" panose="020F0502020204030204" pitchFamily="34" charset="0"/>
                        </a:rPr>
                        <a:t>Packet Latency</a:t>
                      </a:r>
                      <a:r>
                        <a:rPr lang="en-US" sz="1400" baseline="0" dirty="0" smtClean="0">
                          <a:latin typeface="Calibri" panose="020F0502020204030204" pitchFamily="34" charset="0"/>
                          <a:cs typeface="Calibri" panose="020F0502020204030204" pitchFamily="34" charset="0"/>
                        </a:rPr>
                        <a:t> [avg., min, max] </a:t>
                      </a:r>
                      <a:r>
                        <a:rPr lang="en-US" sz="1400" dirty="0" smtClean="0">
                          <a:latin typeface="Calibri" panose="020F0502020204030204" pitchFamily="34" charset="0"/>
                          <a:cs typeface="Calibri" panose="020F0502020204030204" pitchFamily="34" charset="0"/>
                        </a:rPr>
                        <a:t>[</a:t>
                      </a:r>
                      <a:r>
                        <a:rPr lang="en-US" sz="1400" dirty="0" err="1" smtClean="0">
                          <a:latin typeface="Calibri" panose="020F0502020204030204" pitchFamily="34" charset="0"/>
                          <a:cs typeface="Calibri" panose="020F0502020204030204" pitchFamily="34" charset="0"/>
                        </a:rPr>
                        <a:t>ms</a:t>
                      </a:r>
                      <a:r>
                        <a:rPr lang="en-US" sz="1400" dirty="0" smtClean="0">
                          <a:latin typeface="Calibri" panose="020F0502020204030204" pitchFamily="34" charset="0"/>
                          <a:cs typeface="Calibri" panose="020F0502020204030204" pitchFamily="34" charset="0"/>
                        </a:rPr>
                        <a:t>]</a:t>
                      </a:r>
                      <a:endParaRPr lang="en-US" sz="1400" dirty="0">
                        <a:latin typeface="Calibri" panose="020F0502020204030204" pitchFamily="34" charset="0"/>
                        <a:cs typeface="Calibri" panose="020F0502020204030204" pitchFamily="34" charset="0"/>
                      </a:endParaRPr>
                    </a:p>
                  </a:txBody>
                  <a:tcPr marL="36000" marR="36000"/>
                </a:tc>
                <a:tc hMerge="1">
                  <a:txBody>
                    <a:bodyPr/>
                    <a:lstStyle/>
                    <a:p>
                      <a:endParaRPr lang="en-US"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618627541"/>
                  </a:ext>
                </a:extLst>
              </a:tr>
              <a:tr h="370840">
                <a:tc vMerge="1">
                  <a:txBody>
                    <a:bodyPr/>
                    <a:lstStyle/>
                    <a:p>
                      <a:endParaRPr lang="en-US"/>
                    </a:p>
                  </a:txBody>
                  <a:tcPr/>
                </a:tc>
                <a:tc vMerge="1">
                  <a:txBody>
                    <a:bodyPr/>
                    <a:lstStyle/>
                    <a:p>
                      <a:endParaRPr lang="en-US" sz="1400" dirty="0">
                        <a:latin typeface="Calibri" panose="020F0502020204030204" pitchFamily="34" charset="0"/>
                        <a:cs typeface="Calibri" panose="020F0502020204030204" pitchFamily="34" charset="0"/>
                      </a:endParaRPr>
                    </a:p>
                  </a:txBody>
                  <a:tcPr/>
                </a:tc>
                <a:tc>
                  <a:txBody>
                    <a:bodyPr/>
                    <a:lstStyle/>
                    <a:p>
                      <a:pPr algn="ctr"/>
                      <a:r>
                        <a:rPr lang="en-US" sz="1400" dirty="0" smtClean="0">
                          <a:latin typeface="Calibri" panose="020F0502020204030204" pitchFamily="34" charset="0"/>
                          <a:cs typeface="Calibri" panose="020F0502020204030204" pitchFamily="34" charset="0"/>
                        </a:rPr>
                        <a:t>11ah</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15.4g</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11ah</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15.4g</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11ah</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15.4g</a:t>
                      </a:r>
                      <a:endParaRPr lang="en-US" sz="1400" dirty="0">
                        <a:latin typeface="Calibri" panose="020F0502020204030204" pitchFamily="34" charset="0"/>
                        <a:cs typeface="Calibri" panose="020F0502020204030204" pitchFamily="34" charset="0"/>
                      </a:endParaRPr>
                    </a:p>
                  </a:txBody>
                  <a:tcPr marL="36000" marR="36000"/>
                </a:tc>
                <a:extLst>
                  <a:ext uri="{0D108BD9-81ED-4DB2-BD59-A6C34878D82A}">
                    <a16:rowId xmlns:a16="http://schemas.microsoft.com/office/drawing/2014/main" val="2742787604"/>
                  </a:ext>
                </a:extLst>
              </a:tr>
              <a:tr h="370840">
                <a:tc>
                  <a:txBody>
                    <a:bodyPr/>
                    <a:lstStyle/>
                    <a:p>
                      <a:pPr algn="ctr"/>
                      <a:r>
                        <a:rPr lang="en-US" sz="1400" dirty="0" smtClean="0">
                          <a:latin typeface="Calibri" panose="020F0502020204030204" pitchFamily="34" charset="0"/>
                          <a:cs typeface="Calibri" panose="020F0502020204030204" pitchFamily="34" charset="0"/>
                        </a:rPr>
                        <a:t>11</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15</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96.4</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[8.7,</a:t>
                      </a:r>
                      <a:r>
                        <a:rPr lang="en-US" sz="1400" baseline="0" dirty="0" smtClean="0">
                          <a:latin typeface="Calibri" panose="020F0502020204030204" pitchFamily="34" charset="0"/>
                          <a:cs typeface="Calibri" panose="020F0502020204030204" pitchFamily="34" charset="0"/>
                        </a:rPr>
                        <a:t> 4.9, 189.1]</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[32.3,</a:t>
                      </a:r>
                      <a:r>
                        <a:rPr lang="en-US" sz="1400" baseline="0" dirty="0" smtClean="0">
                          <a:latin typeface="Calibri" panose="020F0502020204030204" pitchFamily="34" charset="0"/>
                          <a:cs typeface="Calibri" panose="020F0502020204030204" pitchFamily="34" charset="0"/>
                        </a:rPr>
                        <a:t> 12.7, 206.3]</a:t>
                      </a:r>
                      <a:endParaRPr lang="en-US" sz="1400" dirty="0">
                        <a:latin typeface="Calibri" panose="020F0502020204030204" pitchFamily="34" charset="0"/>
                        <a:cs typeface="Calibri" panose="020F0502020204030204" pitchFamily="34" charset="0"/>
                      </a:endParaRPr>
                    </a:p>
                  </a:txBody>
                  <a:tcPr marL="36000" marR="36000"/>
                </a:tc>
                <a:extLst>
                  <a:ext uri="{0D108BD9-81ED-4DB2-BD59-A6C34878D82A}">
                    <a16:rowId xmlns:a16="http://schemas.microsoft.com/office/drawing/2014/main" val="3815309551"/>
                  </a:ext>
                </a:extLst>
              </a:tr>
              <a:tr h="370840">
                <a:tc>
                  <a:txBody>
                    <a:bodyPr/>
                    <a:lstStyle/>
                    <a:p>
                      <a:pPr algn="ctr"/>
                      <a:r>
                        <a:rPr lang="en-US" sz="1400" dirty="0" smtClean="0">
                          <a:latin typeface="Calibri" panose="020F0502020204030204" pitchFamily="34" charset="0"/>
                          <a:cs typeface="Calibri" panose="020F0502020204030204" pitchFamily="34" charset="0"/>
                        </a:rPr>
                        <a:t>12</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15</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20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91.9</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[10.0,</a:t>
                      </a:r>
                      <a:r>
                        <a:rPr lang="en-US" sz="1400" baseline="0" dirty="0" smtClean="0">
                          <a:latin typeface="Calibri" panose="020F0502020204030204" pitchFamily="34" charset="0"/>
                          <a:cs typeface="Calibri" panose="020F0502020204030204" pitchFamily="34" charset="0"/>
                        </a:rPr>
                        <a:t> 4.9, 378.4]</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[33.6, 12.8, 198.1]</a:t>
                      </a:r>
                      <a:endParaRPr lang="en-US" sz="1400" dirty="0">
                        <a:latin typeface="Calibri" panose="020F0502020204030204" pitchFamily="34" charset="0"/>
                        <a:cs typeface="Calibri" panose="020F0502020204030204" pitchFamily="34" charset="0"/>
                      </a:endParaRPr>
                    </a:p>
                  </a:txBody>
                  <a:tcPr marL="36000" marR="36000"/>
                </a:tc>
                <a:extLst>
                  <a:ext uri="{0D108BD9-81ED-4DB2-BD59-A6C34878D82A}">
                    <a16:rowId xmlns:a16="http://schemas.microsoft.com/office/drawing/2014/main" val="273732075"/>
                  </a:ext>
                </a:extLst>
              </a:tr>
              <a:tr h="370840">
                <a:tc>
                  <a:txBody>
                    <a:bodyPr/>
                    <a:lstStyle/>
                    <a:p>
                      <a:pPr algn="ctr"/>
                      <a:r>
                        <a:rPr lang="en-US" sz="1400" dirty="0" smtClean="0">
                          <a:latin typeface="Calibri" panose="020F0502020204030204" pitchFamily="34" charset="0"/>
                          <a:cs typeface="Calibri" panose="020F0502020204030204" pitchFamily="34" charset="0"/>
                        </a:rPr>
                        <a:t>13</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15</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40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100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75.9</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[15.2,</a:t>
                      </a:r>
                      <a:r>
                        <a:rPr lang="en-US" sz="1400" baseline="0" dirty="0" smtClean="0">
                          <a:latin typeface="Calibri" panose="020F0502020204030204" pitchFamily="34" charset="0"/>
                          <a:cs typeface="Calibri" panose="020F0502020204030204" pitchFamily="34" charset="0"/>
                        </a:rPr>
                        <a:t> 4.9, 414.4]</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[36.8,</a:t>
                      </a:r>
                      <a:r>
                        <a:rPr lang="en-US" sz="1400" baseline="0" dirty="0" smtClean="0">
                          <a:latin typeface="Calibri" panose="020F0502020204030204" pitchFamily="34" charset="0"/>
                          <a:cs typeface="Calibri" panose="020F0502020204030204" pitchFamily="34" charset="0"/>
                        </a:rPr>
                        <a:t> 12.8, 224.6]</a:t>
                      </a:r>
                      <a:endParaRPr lang="en-US" sz="1400" dirty="0">
                        <a:latin typeface="Calibri" panose="020F0502020204030204" pitchFamily="34" charset="0"/>
                        <a:cs typeface="Calibri" panose="020F0502020204030204" pitchFamily="34" charset="0"/>
                      </a:endParaRPr>
                    </a:p>
                  </a:txBody>
                  <a:tcPr marL="36000" marR="36000"/>
                </a:tc>
                <a:extLst>
                  <a:ext uri="{0D108BD9-81ED-4DB2-BD59-A6C34878D82A}">
                    <a16:rowId xmlns:a16="http://schemas.microsoft.com/office/drawing/2014/main" val="2391745069"/>
                  </a:ext>
                </a:extLst>
              </a:tr>
              <a:tr h="370840">
                <a:tc>
                  <a:txBody>
                    <a:bodyPr/>
                    <a:lstStyle/>
                    <a:p>
                      <a:pPr algn="ctr"/>
                      <a:r>
                        <a:rPr lang="en-US" sz="1400" dirty="0" smtClean="0">
                          <a:latin typeface="Calibri" panose="020F0502020204030204" pitchFamily="34" charset="0"/>
                          <a:cs typeface="Calibri" panose="020F0502020204030204" pitchFamily="34" charset="0"/>
                        </a:rPr>
                        <a:t>14</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15</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20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20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99.9</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82.1</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[15.2,</a:t>
                      </a:r>
                      <a:r>
                        <a:rPr lang="en-US" sz="1400" baseline="0" dirty="0" smtClean="0">
                          <a:latin typeface="Calibri" panose="020F0502020204030204" pitchFamily="34" charset="0"/>
                          <a:cs typeface="Calibri" panose="020F0502020204030204" pitchFamily="34" charset="0"/>
                        </a:rPr>
                        <a:t> 4.9, 550.3]</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[43.6,</a:t>
                      </a:r>
                      <a:r>
                        <a:rPr lang="en-US" sz="1400" baseline="0" dirty="0" smtClean="0">
                          <a:latin typeface="Calibri" panose="020F0502020204030204" pitchFamily="34" charset="0"/>
                          <a:cs typeface="Calibri" panose="020F0502020204030204" pitchFamily="34" charset="0"/>
                        </a:rPr>
                        <a:t> 12.8, 263.5]</a:t>
                      </a:r>
                      <a:endParaRPr lang="en-US" sz="1400" dirty="0">
                        <a:latin typeface="Calibri" panose="020F0502020204030204" pitchFamily="34" charset="0"/>
                        <a:cs typeface="Calibri" panose="020F0502020204030204" pitchFamily="34" charset="0"/>
                      </a:endParaRPr>
                    </a:p>
                  </a:txBody>
                  <a:tcPr marL="36000" marR="36000"/>
                </a:tc>
                <a:extLst>
                  <a:ext uri="{0D108BD9-81ED-4DB2-BD59-A6C34878D82A}">
                    <a16:rowId xmlns:a16="http://schemas.microsoft.com/office/drawing/2014/main" val="3028021031"/>
                  </a:ext>
                </a:extLst>
              </a:tr>
              <a:tr h="370840">
                <a:tc>
                  <a:txBody>
                    <a:bodyPr/>
                    <a:lstStyle/>
                    <a:p>
                      <a:pPr algn="ctr"/>
                      <a:r>
                        <a:rPr lang="en-US" sz="1400" dirty="0" smtClean="0">
                          <a:latin typeface="Calibri" panose="020F0502020204030204" pitchFamily="34" charset="0"/>
                          <a:cs typeface="Calibri" panose="020F0502020204030204" pitchFamily="34" charset="0"/>
                        </a:rPr>
                        <a:t>15</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15</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40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20</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99.9</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60.7</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[25.4,</a:t>
                      </a:r>
                      <a:r>
                        <a:rPr lang="en-US" sz="1400" baseline="0" dirty="0" smtClean="0">
                          <a:latin typeface="Calibri" panose="020F0502020204030204" pitchFamily="34" charset="0"/>
                          <a:cs typeface="Calibri" panose="020F0502020204030204" pitchFamily="34" charset="0"/>
                        </a:rPr>
                        <a:t> 4.9, 989.1]</a:t>
                      </a:r>
                      <a:endParaRPr lang="en-US" sz="1400" dirty="0">
                        <a:latin typeface="Calibri" panose="020F0502020204030204" pitchFamily="34" charset="0"/>
                        <a:cs typeface="Calibri" panose="020F0502020204030204" pitchFamily="34" charset="0"/>
                      </a:endParaRPr>
                    </a:p>
                  </a:txBody>
                  <a:tcPr marL="36000" marR="36000"/>
                </a:tc>
                <a:tc>
                  <a:txBody>
                    <a:bodyPr/>
                    <a:lstStyle/>
                    <a:p>
                      <a:pPr algn="ctr"/>
                      <a:r>
                        <a:rPr lang="en-US" sz="1400" dirty="0" smtClean="0">
                          <a:latin typeface="Calibri" panose="020F0502020204030204" pitchFamily="34" charset="0"/>
                          <a:cs typeface="Calibri" panose="020F0502020204030204" pitchFamily="34" charset="0"/>
                        </a:rPr>
                        <a:t>[46.3,</a:t>
                      </a:r>
                      <a:r>
                        <a:rPr lang="en-US" sz="1400" baseline="0" dirty="0" smtClean="0">
                          <a:latin typeface="Calibri" panose="020F0502020204030204" pitchFamily="34" charset="0"/>
                          <a:cs typeface="Calibri" panose="020F0502020204030204" pitchFamily="34" charset="0"/>
                        </a:rPr>
                        <a:t> 12.8, 296.6]</a:t>
                      </a:r>
                      <a:endParaRPr lang="en-US" sz="1400" dirty="0">
                        <a:latin typeface="Calibri" panose="020F0502020204030204" pitchFamily="34" charset="0"/>
                        <a:cs typeface="Calibri" panose="020F0502020204030204" pitchFamily="34" charset="0"/>
                      </a:endParaRPr>
                    </a:p>
                  </a:txBody>
                  <a:tcPr marL="36000" marR="36000"/>
                </a:tc>
                <a:extLst>
                  <a:ext uri="{0D108BD9-81ED-4DB2-BD59-A6C34878D82A}">
                    <a16:rowId xmlns:a16="http://schemas.microsoft.com/office/drawing/2014/main" val="542335465"/>
                  </a:ext>
                </a:extLst>
              </a:tr>
            </a:tbl>
          </a:graphicData>
        </a:graphic>
      </p:graphicFrame>
    </p:spTree>
    <p:extLst>
      <p:ext uri="{BB962C8B-B14F-4D97-AF65-F5344CB8AC3E}">
        <p14:creationId xmlns:p14="http://schemas.microsoft.com/office/powerpoint/2010/main" val="3696049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smtClean="0"/>
              <a:t>Summary</a:t>
            </a:r>
            <a:endParaRPr lang="en-US" dirty="0"/>
          </a:p>
        </p:txBody>
      </p:sp>
      <p:sp>
        <p:nvSpPr>
          <p:cNvPr id="3" name="Content Placeholder 2"/>
          <p:cNvSpPr>
            <a:spLocks noGrp="1"/>
          </p:cNvSpPr>
          <p:nvPr>
            <p:ph idx="1"/>
          </p:nvPr>
        </p:nvSpPr>
        <p:spPr>
          <a:xfrm>
            <a:off x="556320" y="1497361"/>
            <a:ext cx="8640960" cy="5409747"/>
          </a:xfrm>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solidFill>
                  <a:srgbClr val="FF0000"/>
                </a:solidFill>
              </a:rPr>
              <a:t>Simulation results with new parameters commented on March meeting showed </a:t>
            </a:r>
            <a:r>
              <a:rPr lang="en-GB" sz="2000" dirty="0">
                <a:solidFill>
                  <a:srgbClr val="FF0000"/>
                </a:solidFill>
              </a:rPr>
              <a:t>same trend with previous simulation </a:t>
            </a:r>
            <a:r>
              <a:rPr lang="en-GB" sz="2000" dirty="0" smtClean="0">
                <a:solidFill>
                  <a:srgbClr val="FF0000"/>
                </a:solidFill>
              </a:rPr>
              <a:t>results. </a:t>
            </a:r>
            <a:endParaRPr lang="en-US" sz="2000" dirty="0" smtClean="0">
              <a:solidFill>
                <a:srgbClr val="FF0000"/>
              </a:solidFill>
            </a:endParaRPr>
          </a:p>
          <a:p>
            <a:r>
              <a:rPr lang="en-US" sz="2000" dirty="0" smtClean="0"/>
              <a:t>802.11ah impacts 802.15.4g packet delivery</a:t>
            </a:r>
          </a:p>
          <a:p>
            <a:r>
              <a:rPr lang="en-US" sz="2000" dirty="0" smtClean="0"/>
              <a:t>802.15.4g impacts 802.11ah packet latency</a:t>
            </a:r>
          </a:p>
          <a:p>
            <a:r>
              <a:rPr lang="en-US" sz="2000" dirty="0" smtClean="0"/>
              <a:t>802.11ah packet latency is unbounded</a:t>
            </a:r>
          </a:p>
          <a:p>
            <a:pPr lvl="1"/>
            <a:r>
              <a:rPr lang="en-US" sz="1800" dirty="0" smtClean="0"/>
              <a:t>CCA is required in each </a:t>
            </a:r>
            <a:r>
              <a:rPr lang="en-US" sz="1800" dirty="0" err="1" smtClean="0"/>
              <a:t>backoff</a:t>
            </a:r>
            <a:r>
              <a:rPr lang="en-US" sz="1800" dirty="0" smtClean="0"/>
              <a:t> slot</a:t>
            </a:r>
          </a:p>
          <a:p>
            <a:pPr lvl="1"/>
            <a:r>
              <a:rPr lang="en-US" sz="1800" dirty="0" err="1" smtClean="0"/>
              <a:t>Backoff</a:t>
            </a:r>
            <a:r>
              <a:rPr lang="en-US" sz="1800" dirty="0" smtClean="0"/>
              <a:t> counter decreases only if the channel is idle</a:t>
            </a:r>
          </a:p>
          <a:p>
            <a:r>
              <a:rPr lang="en-US" sz="2000" dirty="0" smtClean="0"/>
              <a:t>802.15.4g packet latency is bounded</a:t>
            </a:r>
          </a:p>
          <a:p>
            <a:pPr lvl="1"/>
            <a:r>
              <a:rPr lang="en-US" sz="1800" dirty="0" smtClean="0"/>
              <a:t>CCA is not required during random </a:t>
            </a:r>
            <a:r>
              <a:rPr lang="en-US" sz="1800" dirty="0" err="1" smtClean="0"/>
              <a:t>backoff</a:t>
            </a:r>
            <a:r>
              <a:rPr lang="en-US" sz="1800" dirty="0" smtClean="0"/>
              <a:t> period</a:t>
            </a:r>
          </a:p>
          <a:p>
            <a:pPr lvl="1"/>
            <a:r>
              <a:rPr lang="en-US" sz="1800" dirty="0" smtClean="0"/>
              <a:t>CCA is performed after random </a:t>
            </a:r>
            <a:r>
              <a:rPr lang="en-US" sz="1800" dirty="0" err="1" smtClean="0"/>
              <a:t>backoff</a:t>
            </a:r>
            <a:r>
              <a:rPr lang="en-US" sz="1800" dirty="0" smtClean="0"/>
              <a:t> period</a:t>
            </a:r>
            <a:endParaRPr lang="en-US" sz="2000" dirty="0"/>
          </a:p>
          <a:p>
            <a:r>
              <a:rPr lang="en-US" sz="2000" dirty="0" smtClean="0"/>
              <a:t>We would like the IEEE 802.19.3  to continue the discussion of simulation as inputs for  Recommended Practice</a:t>
            </a:r>
            <a:endParaRPr lang="en-US" sz="2000" dirty="0"/>
          </a:p>
          <a:p>
            <a:endParaRPr lang="en-US" sz="2000" dirty="0" smtClean="0"/>
          </a:p>
          <a:p>
            <a:endParaRPr lang="en-US" sz="2000" dirty="0"/>
          </a:p>
          <a:p>
            <a:pPr marL="0" indent="0">
              <a:buNone/>
            </a:pP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da-DK" dirty="0" smtClean="0"/>
              <a:t>Yuki Nagai et al, MERL</a:t>
            </a:r>
            <a:endParaRPr lang="en-GB" dirty="0"/>
          </a:p>
        </p:txBody>
      </p:sp>
      <p:sp>
        <p:nvSpPr>
          <p:cNvPr id="6" name="Date Placeholder 5"/>
          <p:cNvSpPr>
            <a:spLocks noGrp="1"/>
          </p:cNvSpPr>
          <p:nvPr>
            <p:ph type="dt" idx="15"/>
          </p:nvPr>
        </p:nvSpPr>
        <p:spPr/>
        <p:txBody>
          <a:bodyPr/>
          <a:lstStyle/>
          <a:p>
            <a:r>
              <a:rPr lang="en-US" dirty="0" smtClean="0"/>
              <a:t>March 2019</a:t>
            </a:r>
            <a:endParaRPr lang="en-GB" dirty="0"/>
          </a:p>
        </p:txBody>
      </p:sp>
    </p:spTree>
    <p:extLst>
      <p:ext uri="{BB962C8B-B14F-4D97-AF65-F5344CB8AC3E}">
        <p14:creationId xmlns:p14="http://schemas.microsoft.com/office/powerpoint/2010/main" val="2102370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76584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Summary</a:t>
            </a:r>
            <a:endParaRPr lang="en-GB" dirty="0"/>
          </a:p>
        </p:txBody>
      </p:sp>
      <p:sp>
        <p:nvSpPr>
          <p:cNvPr id="4098" name="Rectangle 2"/>
          <p:cNvSpPr>
            <a:spLocks noGrp="1" noChangeArrowheads="1"/>
          </p:cNvSpPr>
          <p:nvPr>
            <p:ph idx="1"/>
          </p:nvPr>
        </p:nvSpPr>
        <p:spPr>
          <a:xfrm>
            <a:off x="731520" y="1497360"/>
            <a:ext cx="8290560" cy="500504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Presentation to TG3 of simulation </a:t>
            </a:r>
            <a:r>
              <a:rPr lang="en-GB" dirty="0">
                <a:solidFill>
                  <a:schemeClr val="tx1"/>
                </a:solidFill>
              </a:rPr>
              <a:t>u</a:t>
            </a:r>
            <a:r>
              <a:rPr lang="en-GB" dirty="0" smtClean="0">
                <a:solidFill>
                  <a:schemeClr val="tx1"/>
                </a:solidFill>
              </a:rPr>
              <a:t>pdate for coexistence of IEEE 802.15.4g and IEEE 802.11ah using </a:t>
            </a:r>
            <a:r>
              <a:rPr lang="en-GB" dirty="0">
                <a:solidFill>
                  <a:schemeClr val="tx1"/>
                </a:solidFill>
              </a:rPr>
              <a:t>n</a:t>
            </a:r>
            <a:r>
              <a:rPr lang="en-GB" dirty="0" smtClean="0">
                <a:solidFill>
                  <a:schemeClr val="tx1"/>
                </a:solidFill>
              </a:rPr>
              <a:t>ew </a:t>
            </a:r>
            <a:r>
              <a:rPr lang="en-GB" dirty="0">
                <a:solidFill>
                  <a:schemeClr val="tx1"/>
                </a:solidFill>
              </a:rPr>
              <a:t>s</a:t>
            </a:r>
            <a:r>
              <a:rPr lang="en-GB" dirty="0" smtClean="0">
                <a:solidFill>
                  <a:schemeClr val="tx1"/>
                </a:solidFill>
              </a:rPr>
              <a:t>imulation parameters for smart utility use cases based on comments on March IEEE 802.19.3 meeting toward recommended practice document</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solidFill>
                <a:schemeClr val="tx1"/>
              </a:solidFill>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Results showed same trend with previous simulation results with mutual interference</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solidFill>
                <a:schemeClr val="tx1"/>
              </a:solidFill>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solidFill>
                  <a:schemeClr val="tx1"/>
                </a:solidFill>
              </a:rPr>
              <a:t>This document gathers relevant material from </a:t>
            </a:r>
            <a:r>
              <a:rPr lang="en-GB" dirty="0" smtClean="0">
                <a:solidFill>
                  <a:srgbClr val="FF0000"/>
                </a:solidFill>
              </a:rPr>
              <a:t>19-19/0019r0</a:t>
            </a:r>
            <a:r>
              <a:rPr lang="en-GB" dirty="0" smtClean="0">
                <a:solidFill>
                  <a:schemeClr val="tx1"/>
                </a:solidFill>
              </a:rPr>
              <a:t>, </a:t>
            </a:r>
            <a:r>
              <a:rPr lang="en-GB" dirty="0" smtClean="0">
                <a:solidFill>
                  <a:schemeClr val="tx1"/>
                </a:solidFill>
              </a:rPr>
              <a:t>19-18/0056r3, 19-18/0039r1 and </a:t>
            </a:r>
            <a:r>
              <a:rPr lang="en-GB" dirty="0" smtClean="0">
                <a:solidFill>
                  <a:srgbClr val="FF0000"/>
                </a:solidFill>
              </a:rPr>
              <a:t>19-19/0021r2</a:t>
            </a:r>
            <a:r>
              <a:rPr lang="en-GB" dirty="0" smtClean="0">
                <a:solidFill>
                  <a:schemeClr val="tx1"/>
                </a:solidFill>
              </a:rPr>
              <a:t>.</a:t>
            </a:r>
            <a:endParaRPr lang="en-GB" dirty="0" smtClean="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867407" y="6907108"/>
            <a:ext cx="3244420" cy="193040"/>
          </a:xfrm>
        </p:spPr>
        <p:txBody>
          <a:bodyPr/>
          <a:lstStyle/>
          <a:p>
            <a:r>
              <a:rPr lang="da-DK" dirty="0" smtClean="0"/>
              <a:t>Yuki Nagai et al, MERL</a:t>
            </a:r>
            <a:endParaRPr lang="en-GB" dirty="0"/>
          </a:p>
        </p:txBody>
      </p:sp>
      <p:sp>
        <p:nvSpPr>
          <p:cNvPr id="4" name="Date Placeholder 3"/>
          <p:cNvSpPr>
            <a:spLocks noGrp="1"/>
          </p:cNvSpPr>
          <p:nvPr>
            <p:ph type="dt" idx="15"/>
          </p:nvPr>
        </p:nvSpPr>
        <p:spPr>
          <a:xfrm>
            <a:off x="743374" y="355601"/>
            <a:ext cx="2761816" cy="291254"/>
          </a:xfrm>
        </p:spPr>
        <p:txBody>
          <a:bodyPr/>
          <a:lstStyle/>
          <a:p>
            <a:r>
              <a:rPr lang="en-US" dirty="0" smtClean="0"/>
              <a:t>April 2019</a:t>
            </a:r>
            <a:endParaRPr lang="en-GB" dirty="0"/>
          </a:p>
        </p:txBody>
      </p:sp>
    </p:spTree>
    <p:extLst>
      <p:ext uri="{BB962C8B-B14F-4D97-AF65-F5344CB8AC3E}">
        <p14:creationId xmlns:p14="http://schemas.microsoft.com/office/powerpoint/2010/main" val="28156152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Simulation Parameters and Performance Metrics</a:t>
            </a:r>
            <a:endParaRPr lang="en-US" sz="28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56320" y="1497361"/>
                <a:ext cx="8640960" cy="5292587"/>
              </a:xfrm>
            </p:spPr>
            <p:txBody>
              <a:bodyPr/>
              <a:lstStyle/>
              <a:p>
                <a:pPr marL="0" indent="0">
                  <a:spcBef>
                    <a:spcPts val="300"/>
                  </a:spcBef>
                  <a:buNone/>
                </a:pPr>
                <a:r>
                  <a:rPr lang="en-US" sz="1600" dirty="0" smtClean="0"/>
                  <a:t>Sub-1GHz Coexistence Simulation Parameters has been listed on doc. 19-18/0039. Some simulation parameters were updated based on the March meeting.</a:t>
                </a:r>
              </a:p>
              <a:p>
                <a:pPr>
                  <a:spcBef>
                    <a:spcPts val="0"/>
                  </a:spcBef>
                </a:pPr>
                <a:r>
                  <a:rPr lang="en-US" sz="1600" dirty="0" smtClean="0"/>
                  <a:t>Number of nodes </a:t>
                </a:r>
              </a:p>
              <a:p>
                <a:pPr lvl="1">
                  <a:spcBef>
                    <a:spcPts val="0"/>
                  </a:spcBef>
                </a:pPr>
                <a:r>
                  <a:rPr lang="en-US" sz="1200" dirty="0" smtClean="0">
                    <a:solidFill>
                      <a:srgbClr val="FF0000"/>
                    </a:solidFill>
                  </a:rPr>
                  <a:t>[15*, </a:t>
                </a:r>
                <a:r>
                  <a:rPr lang="en-US" sz="1200" dirty="0" smtClean="0">
                    <a:solidFill>
                      <a:schemeClr val="tx1"/>
                    </a:solidFill>
                  </a:rPr>
                  <a:t>50, 100</a:t>
                </a:r>
                <a:r>
                  <a:rPr lang="en-US" sz="1200" dirty="0" smtClean="0">
                    <a:solidFill>
                      <a:srgbClr val="FF0000"/>
                    </a:solidFill>
                  </a:rPr>
                  <a:t>] </a:t>
                </a:r>
              </a:p>
              <a:p>
                <a:pPr lvl="1">
                  <a:spcBef>
                    <a:spcPts val="0"/>
                  </a:spcBef>
                </a:pPr>
                <a:r>
                  <a:rPr lang="en-US" sz="1200" dirty="0" smtClean="0">
                    <a:solidFill>
                      <a:srgbClr val="FF0000"/>
                    </a:solidFill>
                  </a:rPr>
                  <a:t>*500 nodes / km2 </a:t>
                </a:r>
                <a:r>
                  <a:rPr lang="en-US" sz="1200" dirty="0" smtClean="0">
                    <a:solidFill>
                      <a:schemeClr val="accent1">
                        <a:lumMod val="75000"/>
                      </a:schemeClr>
                    </a:solidFill>
                  </a:rPr>
                  <a:t>– based on use case comments at March meeting</a:t>
                </a:r>
                <a:endParaRPr lang="en-US" sz="1050" dirty="0" smtClean="0">
                  <a:solidFill>
                    <a:schemeClr val="accent1">
                      <a:lumMod val="75000"/>
                    </a:schemeClr>
                  </a:solidFill>
                </a:endParaRPr>
              </a:p>
              <a:p>
                <a:pPr>
                  <a:spcBef>
                    <a:spcPts val="0"/>
                  </a:spcBef>
                </a:pPr>
                <a:r>
                  <a:rPr lang="en-US" sz="1600" dirty="0" smtClean="0"/>
                  <a:t>Total offered load for 802.15.4g network and 802.11ah network</a:t>
                </a:r>
              </a:p>
              <a:p>
                <a:pPr lvl="1">
                  <a:spcBef>
                    <a:spcPts val="0"/>
                  </a:spcBef>
                </a:pPr>
                <a:r>
                  <a:rPr lang="en-US" sz="1200" dirty="0" smtClean="0"/>
                  <a:t>[10, 20, 40] kb/s</a:t>
                </a:r>
              </a:p>
              <a:p>
                <a:pPr>
                  <a:spcBef>
                    <a:spcPts val="0"/>
                  </a:spcBef>
                </a:pPr>
                <a:r>
                  <a:rPr lang="en-US" sz="1600" dirty="0" smtClean="0"/>
                  <a:t>Packet size</a:t>
                </a:r>
              </a:p>
              <a:p>
                <a:pPr lvl="1">
                  <a:spcBef>
                    <a:spcPts val="0"/>
                  </a:spcBef>
                </a:pPr>
                <a:r>
                  <a:rPr lang="en-US" sz="1200" dirty="0" smtClean="0"/>
                  <a:t>100 byte</a:t>
                </a:r>
              </a:p>
              <a:p>
                <a:pPr>
                  <a:spcBef>
                    <a:spcPts val="0"/>
                  </a:spcBef>
                </a:pPr>
                <a:r>
                  <a:rPr lang="en-US" sz="1600" dirty="0" smtClean="0"/>
                  <a:t>PHY data rate</a:t>
                </a:r>
              </a:p>
              <a:p>
                <a:pPr lvl="1">
                  <a:spcBef>
                    <a:spcPts val="0"/>
                  </a:spcBef>
                </a:pPr>
                <a:r>
                  <a:rPr lang="en-US" sz="1200" dirty="0" smtClean="0"/>
                  <a:t>300 kb/s for 802.11ah</a:t>
                </a:r>
              </a:p>
              <a:p>
                <a:pPr lvl="1">
                  <a:spcBef>
                    <a:spcPts val="0"/>
                  </a:spcBef>
                </a:pPr>
                <a:r>
                  <a:rPr lang="en-US" sz="1200" dirty="0" smtClean="0"/>
                  <a:t>100 kb/s for 802.15.4g</a:t>
                </a:r>
              </a:p>
              <a:p>
                <a:pPr>
                  <a:spcBef>
                    <a:spcPts val="0"/>
                  </a:spcBef>
                </a:pPr>
                <a:r>
                  <a:rPr lang="en-US" sz="1600" dirty="0" smtClean="0"/>
                  <a:t>Data packet delivery rate</a:t>
                </a:r>
              </a:p>
              <a:p>
                <a:pPr lvl="1">
                  <a:spcBef>
                    <a:spcPts val="0"/>
                  </a:spcBef>
                </a:pPr>
                <a14:m>
                  <m:oMath xmlns:m="http://schemas.openxmlformats.org/officeDocument/2006/math">
                    <m:f>
                      <m:fPr>
                        <m:ctrlPr>
                          <a:rPr lang="en-US" sz="1200" i="1">
                            <a:latin typeface="Cambria Math" panose="02040503050406030204" pitchFamily="18" charset="0"/>
                          </a:rPr>
                        </m:ctrlPr>
                      </m:fPr>
                      <m:num>
                        <m:r>
                          <a:rPr lang="en-US" sz="1200" i="1">
                            <a:latin typeface="Cambria Math" panose="02040503050406030204" pitchFamily="18" charset="0"/>
                          </a:rPr>
                          <m:t># </m:t>
                        </m:r>
                        <m:r>
                          <a:rPr lang="en-US" sz="1200" i="1">
                            <a:latin typeface="Cambria Math" panose="02040503050406030204" pitchFamily="18" charset="0"/>
                          </a:rPr>
                          <m:t>𝑜𝑓</m:t>
                        </m:r>
                        <m:r>
                          <a:rPr lang="en-US" sz="1200" i="1">
                            <a:latin typeface="Cambria Math" panose="02040503050406030204" pitchFamily="18" charset="0"/>
                          </a:rPr>
                          <m:t> </m:t>
                        </m:r>
                        <m:r>
                          <a:rPr lang="en-US" sz="1200" i="1">
                            <a:latin typeface="Cambria Math" panose="02040503050406030204" pitchFamily="18" charset="0"/>
                          </a:rPr>
                          <m:t>𝑝𝑎𝑐𝑘𝑒𝑡𝑠</m:t>
                        </m:r>
                        <m:r>
                          <a:rPr lang="en-US" sz="1200" i="1">
                            <a:latin typeface="Cambria Math" panose="02040503050406030204" pitchFamily="18" charset="0"/>
                          </a:rPr>
                          <m:t> </m:t>
                        </m:r>
                        <m:r>
                          <a:rPr lang="en-US" sz="1200" i="1">
                            <a:latin typeface="Cambria Math" panose="02040503050406030204" pitchFamily="18" charset="0"/>
                          </a:rPr>
                          <m:t>𝑟𝑒𝑐𝑒𝑖𝑣𝑒𝑑</m:t>
                        </m:r>
                      </m:num>
                      <m:den>
                        <m:r>
                          <a:rPr lang="en-US" sz="1200" i="1">
                            <a:latin typeface="Cambria Math" panose="02040503050406030204" pitchFamily="18" charset="0"/>
                          </a:rPr>
                          <m:t># </m:t>
                        </m:r>
                        <m:r>
                          <a:rPr lang="en-US" sz="1200" i="1">
                            <a:latin typeface="Cambria Math" panose="02040503050406030204" pitchFamily="18" charset="0"/>
                          </a:rPr>
                          <m:t>𝑜𝑓</m:t>
                        </m:r>
                        <m:r>
                          <a:rPr lang="en-US" sz="1200" i="1">
                            <a:latin typeface="Cambria Math" panose="02040503050406030204" pitchFamily="18" charset="0"/>
                          </a:rPr>
                          <m:t> </m:t>
                        </m:r>
                        <m:r>
                          <a:rPr lang="en-US" sz="1200" i="1">
                            <a:latin typeface="Cambria Math" panose="02040503050406030204" pitchFamily="18" charset="0"/>
                          </a:rPr>
                          <m:t>𝑝𝑎𝑐𝑘𝑒𝑡𝑠</m:t>
                        </m:r>
                        <m:r>
                          <a:rPr lang="en-US" sz="1200" i="1">
                            <a:latin typeface="Cambria Math" panose="02040503050406030204" pitchFamily="18" charset="0"/>
                          </a:rPr>
                          <m:t> </m:t>
                        </m:r>
                        <m:r>
                          <a:rPr lang="en-US" sz="1200" i="1">
                            <a:latin typeface="Cambria Math" panose="02040503050406030204" pitchFamily="18" charset="0"/>
                          </a:rPr>
                          <m:t>𝑡𝑟𝑎𝑛𝑠𝑚𝑖𝑡𝑡𝑒𝑑</m:t>
                        </m:r>
                      </m:den>
                    </m:f>
                  </m:oMath>
                </a14:m>
                <a:endParaRPr lang="en-US" sz="1200" dirty="0" smtClean="0"/>
              </a:p>
              <a:p>
                <a:pPr>
                  <a:spcBef>
                    <a:spcPts val="0"/>
                  </a:spcBef>
                </a:pPr>
                <a:r>
                  <a:rPr lang="en-US" sz="1600" dirty="0" smtClean="0"/>
                  <a:t>Data packet latency</a:t>
                </a:r>
              </a:p>
              <a:p>
                <a:pPr lvl="1">
                  <a:spcBef>
                    <a:spcPts val="0"/>
                  </a:spcBef>
                </a:pPr>
                <a:r>
                  <a:rPr lang="en-US" sz="1200" dirty="0">
                    <a:cs typeface="Calibri" panose="020F0502020204030204" pitchFamily="34" charset="0"/>
                  </a:rPr>
                  <a:t>Start timer when CSMA/CA is started, stop timer when ACK is received. </a:t>
                </a:r>
              </a:p>
              <a:p>
                <a:pPr lvl="1">
                  <a:spcBef>
                    <a:spcPts val="0"/>
                  </a:spcBef>
                </a:pPr>
                <a14:m>
                  <m:oMath xmlns:m="http://schemas.openxmlformats.org/officeDocument/2006/math">
                    <m:r>
                      <a:rPr lang="en-US" sz="1200" i="1">
                        <a:latin typeface="Cambria Math" panose="02040503050406030204" pitchFamily="18" charset="0"/>
                      </a:rPr>
                      <m:t> </m:t>
                    </m:r>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𝑏𝑎𝑐𝑘𝑜𝑓𝑓</m:t>
                        </m:r>
                      </m:sub>
                    </m:sSub>
                    <m:r>
                      <a:rPr lang="en-US" sz="1200" i="1">
                        <a:latin typeface="Cambria Math" panose="02040503050406030204" pitchFamily="18" charset="0"/>
                      </a:rPr>
                      <m:t>+</m:t>
                    </m:r>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𝐷𝑎𝑡𝑎𝑇𝑋</m:t>
                        </m:r>
                      </m:sub>
                    </m:sSub>
                    <m:r>
                      <a:rPr lang="en-US" sz="1200" i="1">
                        <a:latin typeface="Cambria Math" panose="02040503050406030204" pitchFamily="18" charset="0"/>
                      </a:rPr>
                      <m:t>+</m:t>
                    </m:r>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𝐴𝑐𝑘𝑊𝑎𝑖𝑡</m:t>
                        </m:r>
                      </m:sub>
                    </m:sSub>
                    <m:r>
                      <a:rPr lang="en-US" sz="1200" i="1">
                        <a:latin typeface="Cambria Math" panose="02040503050406030204" pitchFamily="18" charset="0"/>
                      </a:rPr>
                      <m:t>+</m:t>
                    </m:r>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𝐴𝑐𝑘𝑅𝑋</m:t>
                        </m:r>
                      </m:sub>
                    </m:sSub>
                  </m:oMath>
                </a14:m>
                <a:endParaRPr lang="en-US" sz="1200" dirty="0" smtClean="0"/>
              </a:p>
              <a:p>
                <a:pPr>
                  <a:spcBef>
                    <a:spcPts val="0"/>
                  </a:spcBef>
                </a:pPr>
                <a:r>
                  <a:rPr lang="en-US" sz="1600" dirty="0" smtClean="0"/>
                  <a:t>Propagation Model</a:t>
                </a:r>
              </a:p>
              <a:p>
                <a:pPr lvl="1">
                  <a:spcBef>
                    <a:spcPts val="0"/>
                  </a:spcBef>
                </a:pPr>
                <a:r>
                  <a:rPr lang="en-US" sz="1200" dirty="0" smtClean="0">
                    <a:solidFill>
                      <a:srgbClr val="FF0000"/>
                    </a:solidFill>
                  </a:rPr>
                  <a:t>SEAMCAT </a:t>
                </a:r>
                <a:r>
                  <a:rPr lang="en-US" sz="1200" dirty="0">
                    <a:solidFill>
                      <a:srgbClr val="FF0000"/>
                    </a:solidFill>
                  </a:rPr>
                  <a:t>Extended </a:t>
                </a:r>
                <a:r>
                  <a:rPr lang="en-US" sz="1200" dirty="0" err="1">
                    <a:solidFill>
                      <a:srgbClr val="FF0000"/>
                    </a:solidFill>
                  </a:rPr>
                  <a:t>Hata</a:t>
                </a:r>
                <a:r>
                  <a:rPr lang="en-US" sz="1200" dirty="0">
                    <a:solidFill>
                      <a:srgbClr val="FF0000"/>
                    </a:solidFill>
                  </a:rPr>
                  <a:t> Model (Suburban</a:t>
                </a:r>
                <a:r>
                  <a:rPr lang="en-US" sz="1200" dirty="0" smtClean="0">
                    <a:solidFill>
                      <a:srgbClr val="FF0000"/>
                    </a:solidFill>
                  </a:rPr>
                  <a:t>) </a:t>
                </a:r>
                <a:r>
                  <a:rPr lang="en-US" sz="1200" dirty="0" smtClean="0">
                    <a:solidFill>
                      <a:schemeClr val="accent1">
                        <a:lumMod val="75000"/>
                      </a:schemeClr>
                    </a:solidFill>
                  </a:rPr>
                  <a:t>– based on use case comments at March meeting</a:t>
                </a:r>
                <a:endParaRPr lang="en-US" sz="1200" dirty="0">
                  <a:solidFill>
                    <a:schemeClr val="accent1">
                      <a:lumMod val="75000"/>
                    </a:schemeClr>
                  </a:solidFill>
                </a:endParaRPr>
              </a:p>
              <a:p>
                <a:pPr lvl="2">
                  <a:spcBef>
                    <a:spcPts val="0"/>
                  </a:spcBef>
                </a:pPr>
                <a:r>
                  <a:rPr lang="en-US" sz="1100" dirty="0" smtClean="0"/>
                  <a:t>802.15.4: Utility pole height to node location level</a:t>
                </a:r>
              </a:p>
              <a:p>
                <a:pPr lvl="2">
                  <a:spcBef>
                    <a:spcPts val="0"/>
                  </a:spcBef>
                </a:pPr>
                <a:r>
                  <a:rPr lang="en-US" sz="1100" dirty="0" smtClean="0"/>
                  <a:t>802.11ah: AP/STA location level</a:t>
                </a:r>
              </a:p>
              <a:p>
                <a:pPr lvl="1">
                  <a:spcBef>
                    <a:spcPts val="300"/>
                  </a:spcBef>
                </a:pPr>
                <a:r>
                  <a:rPr lang="en-US" sz="1300" dirty="0" smtClean="0"/>
                  <a:t>ITU-R P.1411 </a:t>
                </a:r>
                <a:r>
                  <a:rPr lang="en-US" sz="1300" dirty="0" err="1" smtClean="0"/>
                  <a:t>NLoS</a:t>
                </a:r>
                <a:r>
                  <a:rPr lang="en-US" sz="1300" dirty="0" smtClean="0"/>
                  <a:t> (between terminals located from below roof-top height to near street level)</a:t>
                </a:r>
              </a:p>
              <a:p>
                <a:pPr lvl="2">
                  <a:spcBef>
                    <a:spcPts val="300"/>
                  </a:spcBef>
                </a:pPr>
                <a:endParaRPr lang="en-US" sz="11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56320" y="1497361"/>
                <a:ext cx="8640960" cy="5292587"/>
              </a:xfrm>
              <a:blipFill>
                <a:blip r:embed="rId2"/>
                <a:stretch>
                  <a:fillRect l="-353" t="-346"/>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da-DK" smtClean="0"/>
              <a:t>Yuki Nagai et al, MERL</a:t>
            </a:r>
            <a:endParaRPr lang="en-GB" dirty="0"/>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2038837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3200" dirty="0"/>
              <a:t>Node Deployment : 15 </a:t>
            </a:r>
            <a:r>
              <a:rPr lang="en-US" sz="3200" dirty="0" smtClean="0"/>
              <a:t>nodes (500 nodes/km2)</a:t>
            </a:r>
            <a:endParaRPr lang="en-US" sz="3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da-DK" smtClean="0"/>
              <a:t>Yuki Nagai et al, MERL</a:t>
            </a:r>
            <a:endParaRPr lang="en-GB" dirty="0"/>
          </a:p>
        </p:txBody>
      </p:sp>
      <p:sp>
        <p:nvSpPr>
          <p:cNvPr id="6" name="Date Placeholder 5"/>
          <p:cNvSpPr>
            <a:spLocks noGrp="1"/>
          </p:cNvSpPr>
          <p:nvPr>
            <p:ph type="dt" idx="15"/>
          </p:nvPr>
        </p:nvSpPr>
        <p:spPr/>
        <p:txBody>
          <a:bodyPr/>
          <a:lstStyle/>
          <a:p>
            <a:r>
              <a:rPr lang="en-US" dirty="0"/>
              <a:t>April 2019</a:t>
            </a:r>
            <a:endParaRPr lang="en-GB" dirty="0"/>
          </a:p>
        </p:txBody>
      </p:sp>
      <p:pic>
        <p:nvPicPr>
          <p:cNvPr id="7" name="図 7"/>
          <p:cNvPicPr>
            <a:picLocks noChangeAspect="1"/>
          </p:cNvPicPr>
          <p:nvPr/>
        </p:nvPicPr>
        <p:blipFill>
          <a:blip r:embed="rId2"/>
          <a:stretch>
            <a:fillRect/>
          </a:stretch>
        </p:blipFill>
        <p:spPr>
          <a:xfrm>
            <a:off x="1528428" y="1493243"/>
            <a:ext cx="5538344" cy="5260701"/>
          </a:xfrm>
          <a:prstGeom prst="rect">
            <a:avLst/>
          </a:prstGeom>
        </p:spPr>
      </p:pic>
      <p:sp>
        <p:nvSpPr>
          <p:cNvPr id="8" name="Oval 7"/>
          <p:cNvSpPr/>
          <p:nvPr/>
        </p:nvSpPr>
        <p:spPr bwMode="auto">
          <a:xfrm>
            <a:off x="7402322" y="2529531"/>
            <a:ext cx="108012" cy="108012"/>
          </a:xfrm>
          <a:prstGeom prst="ellipse">
            <a:avLst/>
          </a:prstGeom>
          <a:solidFill>
            <a:schemeClr val="accent1">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TextBox 8"/>
          <p:cNvSpPr txBox="1"/>
          <p:nvPr/>
        </p:nvSpPr>
        <p:spPr>
          <a:xfrm>
            <a:off x="7356715" y="3060560"/>
            <a:ext cx="1677062" cy="338554"/>
          </a:xfrm>
          <a:prstGeom prst="rect">
            <a:avLst/>
          </a:prstGeom>
          <a:noFill/>
        </p:spPr>
        <p:txBody>
          <a:bodyPr wrap="none" rtlCol="0">
            <a:spAutoFit/>
          </a:bodyPr>
          <a:lstStyle/>
          <a:p>
            <a:r>
              <a:rPr lang="en-US" sz="1600" dirty="0" smtClean="0">
                <a:solidFill>
                  <a:schemeClr val="tx1"/>
                </a:solidFill>
                <a:latin typeface="Calibri" panose="020F0502020204030204" pitchFamily="34" charset="0"/>
                <a:cs typeface="Calibri" panose="020F0502020204030204" pitchFamily="34" charset="0"/>
              </a:rPr>
              <a:t>802.15.4g (NODE)</a:t>
            </a:r>
          </a:p>
        </p:txBody>
      </p:sp>
      <p:sp>
        <p:nvSpPr>
          <p:cNvPr id="10" name="Rectangle 9"/>
          <p:cNvSpPr/>
          <p:nvPr/>
        </p:nvSpPr>
        <p:spPr bwMode="auto">
          <a:xfrm rot="2700000">
            <a:off x="7201876" y="2519535"/>
            <a:ext cx="108000" cy="108000"/>
          </a:xfrm>
          <a:prstGeom prst="rect">
            <a:avLst/>
          </a:prstGeom>
          <a:noFill/>
          <a:ln w="9525" cap="flat" cmpd="sng" algn="ctr">
            <a:solidFill>
              <a:schemeClr val="accent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TextBox 10"/>
          <p:cNvSpPr txBox="1"/>
          <p:nvPr/>
        </p:nvSpPr>
        <p:spPr>
          <a:xfrm>
            <a:off x="7115025" y="3045756"/>
            <a:ext cx="346570" cy="482761"/>
          </a:xfrm>
          <a:prstGeom prst="rect">
            <a:avLst/>
          </a:prstGeom>
          <a:noFill/>
        </p:spPr>
        <p:txBody>
          <a:bodyPr wrap="none" rtlCol="0">
            <a:spAutoFit/>
          </a:bodyPr>
          <a:lstStyle/>
          <a:p>
            <a:r>
              <a:rPr lang="en-US" dirty="0">
                <a:solidFill>
                  <a:schemeClr val="tx1"/>
                </a:solidFill>
                <a:latin typeface="Calibri" panose="020F0502020204030204" pitchFamily="34" charset="0"/>
                <a:cs typeface="Calibri" panose="020F0502020204030204" pitchFamily="34" charset="0"/>
              </a:rPr>
              <a:t>*</a:t>
            </a:r>
            <a:endParaRPr lang="en-US" dirty="0" smtClean="0">
              <a:solidFill>
                <a:schemeClr val="tx1"/>
              </a:solidFill>
              <a:latin typeface="Calibri" panose="020F0502020204030204" pitchFamily="34" charset="0"/>
              <a:cs typeface="Calibri" panose="020F0502020204030204" pitchFamily="34" charset="0"/>
            </a:endParaRPr>
          </a:p>
        </p:txBody>
      </p:sp>
      <p:sp>
        <p:nvSpPr>
          <p:cNvPr id="12" name="Rectangle 11"/>
          <p:cNvSpPr/>
          <p:nvPr/>
        </p:nvSpPr>
        <p:spPr bwMode="auto">
          <a:xfrm>
            <a:off x="7234304" y="2935189"/>
            <a:ext cx="90010" cy="10801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TextBox 12"/>
          <p:cNvSpPr txBox="1"/>
          <p:nvPr/>
        </p:nvSpPr>
        <p:spPr>
          <a:xfrm>
            <a:off x="7359989" y="2819918"/>
            <a:ext cx="1631472" cy="338554"/>
          </a:xfrm>
          <a:prstGeom prst="rect">
            <a:avLst/>
          </a:prstGeom>
          <a:noFill/>
        </p:spPr>
        <p:txBody>
          <a:bodyPr wrap="none" rtlCol="0">
            <a:spAutoFit/>
          </a:bodyPr>
          <a:lstStyle/>
          <a:p>
            <a:r>
              <a:rPr lang="en-US" sz="1600" dirty="0" smtClean="0">
                <a:solidFill>
                  <a:schemeClr val="tx1"/>
                </a:solidFill>
                <a:latin typeface="Calibri" panose="020F0502020204030204" pitchFamily="34" charset="0"/>
                <a:cs typeface="Calibri" panose="020F0502020204030204" pitchFamily="34" charset="0"/>
              </a:rPr>
              <a:t>802.15.4g (PANC)</a:t>
            </a:r>
          </a:p>
        </p:txBody>
      </p:sp>
      <p:sp>
        <p:nvSpPr>
          <p:cNvPr id="14" name="Oval 13"/>
          <p:cNvSpPr/>
          <p:nvPr/>
        </p:nvSpPr>
        <p:spPr bwMode="auto">
          <a:xfrm>
            <a:off x="7405323" y="1962187"/>
            <a:ext cx="108012" cy="108012"/>
          </a:xfrm>
          <a:prstGeom prst="ellipse">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Rectangle 14"/>
          <p:cNvSpPr/>
          <p:nvPr/>
        </p:nvSpPr>
        <p:spPr bwMode="auto">
          <a:xfrm rot="2700000">
            <a:off x="7204877" y="1952191"/>
            <a:ext cx="108000" cy="108000"/>
          </a:xfrm>
          <a:prstGeom prst="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Oval 15"/>
          <p:cNvSpPr/>
          <p:nvPr/>
        </p:nvSpPr>
        <p:spPr bwMode="auto">
          <a:xfrm>
            <a:off x="7405323" y="2241499"/>
            <a:ext cx="108012" cy="108012"/>
          </a:xfrm>
          <a:prstGeom prst="ellipse">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Rectangle 16"/>
          <p:cNvSpPr/>
          <p:nvPr/>
        </p:nvSpPr>
        <p:spPr bwMode="auto">
          <a:xfrm rot="2700000">
            <a:off x="7204877" y="2231503"/>
            <a:ext cx="108000" cy="108000"/>
          </a:xfrm>
          <a:prstGeom prst="rect">
            <a:avLst/>
          </a:prstGeom>
          <a:noFill/>
          <a:ln w="9525" cap="flat" cmpd="sng" algn="ctr">
            <a:solidFill>
              <a:schemeClr val="accent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TextBox 17"/>
          <p:cNvSpPr txBox="1"/>
          <p:nvPr/>
        </p:nvSpPr>
        <p:spPr>
          <a:xfrm>
            <a:off x="7511117" y="2469883"/>
            <a:ext cx="1974195" cy="338554"/>
          </a:xfrm>
          <a:prstGeom prst="rect">
            <a:avLst/>
          </a:prstGeom>
          <a:noFill/>
        </p:spPr>
        <p:txBody>
          <a:bodyPr wrap="none" rtlCol="0">
            <a:spAutoFit/>
          </a:bodyPr>
          <a:lstStyle/>
          <a:p>
            <a:r>
              <a:rPr lang="en-US" sz="1600" dirty="0" smtClean="0">
                <a:solidFill>
                  <a:schemeClr val="tx1"/>
                </a:solidFill>
                <a:latin typeface="Calibri" panose="020F0502020204030204" pitchFamily="34" charset="0"/>
                <a:cs typeface="Calibri" panose="020F0502020204030204" pitchFamily="34" charset="0"/>
              </a:rPr>
              <a:t>802.11ah (AP/STA) #3</a:t>
            </a:r>
          </a:p>
        </p:txBody>
      </p:sp>
      <p:sp>
        <p:nvSpPr>
          <p:cNvPr id="19" name="TextBox 18"/>
          <p:cNvSpPr txBox="1"/>
          <p:nvPr/>
        </p:nvSpPr>
        <p:spPr>
          <a:xfrm>
            <a:off x="7511117" y="2181851"/>
            <a:ext cx="1974195" cy="338554"/>
          </a:xfrm>
          <a:prstGeom prst="rect">
            <a:avLst/>
          </a:prstGeom>
          <a:noFill/>
        </p:spPr>
        <p:txBody>
          <a:bodyPr wrap="none" rtlCol="0">
            <a:spAutoFit/>
          </a:bodyPr>
          <a:lstStyle/>
          <a:p>
            <a:r>
              <a:rPr lang="en-US" sz="1600" dirty="0" smtClean="0">
                <a:solidFill>
                  <a:schemeClr val="tx1"/>
                </a:solidFill>
                <a:latin typeface="Calibri" panose="020F0502020204030204" pitchFamily="34" charset="0"/>
                <a:cs typeface="Calibri" panose="020F0502020204030204" pitchFamily="34" charset="0"/>
              </a:rPr>
              <a:t>802.11ah (AP/STA) #2</a:t>
            </a:r>
          </a:p>
        </p:txBody>
      </p:sp>
      <p:sp>
        <p:nvSpPr>
          <p:cNvPr id="20" name="TextBox 19"/>
          <p:cNvSpPr txBox="1"/>
          <p:nvPr/>
        </p:nvSpPr>
        <p:spPr>
          <a:xfrm>
            <a:off x="7511117" y="1912663"/>
            <a:ext cx="1974195" cy="338554"/>
          </a:xfrm>
          <a:prstGeom prst="rect">
            <a:avLst/>
          </a:prstGeom>
          <a:noFill/>
        </p:spPr>
        <p:txBody>
          <a:bodyPr wrap="none" rtlCol="0">
            <a:spAutoFit/>
          </a:bodyPr>
          <a:lstStyle/>
          <a:p>
            <a:r>
              <a:rPr lang="en-US" sz="1600" dirty="0" smtClean="0">
                <a:solidFill>
                  <a:schemeClr val="tx1"/>
                </a:solidFill>
                <a:latin typeface="Calibri" panose="020F0502020204030204" pitchFamily="34" charset="0"/>
                <a:cs typeface="Calibri" panose="020F0502020204030204" pitchFamily="34" charset="0"/>
              </a:rPr>
              <a:t>802.11ah (AP/STA) #1</a:t>
            </a:r>
          </a:p>
        </p:txBody>
      </p:sp>
      <p:sp>
        <p:nvSpPr>
          <p:cNvPr id="21" name="Oval 20"/>
          <p:cNvSpPr/>
          <p:nvPr/>
        </p:nvSpPr>
        <p:spPr bwMode="auto">
          <a:xfrm>
            <a:off x="3629082" y="2297010"/>
            <a:ext cx="3142800" cy="3121200"/>
          </a:xfrm>
          <a:prstGeom prst="ellipse">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Oval 21"/>
          <p:cNvSpPr/>
          <p:nvPr/>
        </p:nvSpPr>
        <p:spPr bwMode="auto">
          <a:xfrm>
            <a:off x="2733092" y="2839939"/>
            <a:ext cx="3141244" cy="3119699"/>
          </a:xfrm>
          <a:prstGeom prst="ellipse">
            <a:avLst/>
          </a:prstGeom>
          <a:noFill/>
          <a:ln w="12700" cap="flat" cmpd="sng" algn="ctr">
            <a:solidFill>
              <a:schemeClr val="accent5">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3" name="Oval 22"/>
          <p:cNvSpPr/>
          <p:nvPr/>
        </p:nvSpPr>
        <p:spPr bwMode="auto">
          <a:xfrm>
            <a:off x="2738555" y="1736996"/>
            <a:ext cx="3142800" cy="3121200"/>
          </a:xfrm>
          <a:prstGeom prst="ellipse">
            <a:avLst/>
          </a:prstGeom>
          <a:noFill/>
          <a:ln w="1270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 name="Oval 23"/>
          <p:cNvSpPr>
            <a:spLocks noChangeAspect="1"/>
          </p:cNvSpPr>
          <p:nvPr/>
        </p:nvSpPr>
        <p:spPr bwMode="auto">
          <a:xfrm>
            <a:off x="2363072" y="1656309"/>
            <a:ext cx="4422194" cy="4356483"/>
          </a:xfrm>
          <a:prstGeom prst="ellipse">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973043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800" dirty="0" smtClean="0"/>
              <a:t>Propagation Model</a:t>
            </a:r>
            <a:endParaRPr lang="en-US" sz="2800" dirty="0"/>
          </a:p>
        </p:txBody>
      </p:sp>
      <p:sp>
        <p:nvSpPr>
          <p:cNvPr id="3" name="Content Placeholder 2"/>
          <p:cNvSpPr>
            <a:spLocks noGrp="1"/>
          </p:cNvSpPr>
          <p:nvPr>
            <p:ph idx="1"/>
          </p:nvPr>
        </p:nvSpPr>
        <p:spPr>
          <a:xfrm>
            <a:off x="556320" y="1497361"/>
            <a:ext cx="8640960" cy="1404155"/>
          </a:xfrm>
        </p:spPr>
        <p:txBody>
          <a:bodyPr/>
          <a:lstStyle/>
          <a:p>
            <a:pPr>
              <a:spcBef>
                <a:spcPts val="300"/>
              </a:spcBef>
            </a:pPr>
            <a:r>
              <a:rPr lang="en-US" sz="1800" dirty="0" smtClean="0"/>
              <a:t>In consideration of device location, </a:t>
            </a:r>
            <a:r>
              <a:rPr lang="en-US" sz="1800" dirty="0" smtClean="0">
                <a:solidFill>
                  <a:srgbClr val="FF0000"/>
                </a:solidFill>
              </a:rPr>
              <a:t>SEAMCAT </a:t>
            </a:r>
            <a:r>
              <a:rPr lang="en-US" sz="1800" dirty="0">
                <a:solidFill>
                  <a:srgbClr val="FF0000"/>
                </a:solidFill>
              </a:rPr>
              <a:t>Extended </a:t>
            </a:r>
            <a:r>
              <a:rPr lang="en-US" sz="1800" dirty="0" err="1">
                <a:solidFill>
                  <a:srgbClr val="FF0000"/>
                </a:solidFill>
              </a:rPr>
              <a:t>Hata</a:t>
            </a:r>
            <a:r>
              <a:rPr lang="en-US" sz="1800" dirty="0">
                <a:solidFill>
                  <a:srgbClr val="FF0000"/>
                </a:solidFill>
              </a:rPr>
              <a:t> Model (Suburban</a:t>
            </a:r>
            <a:r>
              <a:rPr lang="en-US" sz="1800" dirty="0" smtClean="0">
                <a:solidFill>
                  <a:srgbClr val="FF0000"/>
                </a:solidFill>
              </a:rPr>
              <a:t>) was also added for simulation.</a:t>
            </a:r>
          </a:p>
          <a:p>
            <a:pPr>
              <a:spcBef>
                <a:spcPts val="300"/>
              </a:spcBef>
            </a:pPr>
            <a:r>
              <a:rPr lang="en-US" sz="1800" dirty="0" smtClean="0">
                <a:solidFill>
                  <a:schemeClr val="tx1"/>
                </a:solidFill>
              </a:rPr>
              <a:t>Device location</a:t>
            </a:r>
            <a:endParaRPr lang="en-US" sz="1800" dirty="0">
              <a:solidFill>
                <a:schemeClr val="tx1"/>
              </a:solidFill>
            </a:endParaRPr>
          </a:p>
          <a:p>
            <a:pPr lvl="1">
              <a:spcBef>
                <a:spcPts val="300"/>
              </a:spcBef>
            </a:pPr>
            <a:r>
              <a:rPr lang="en-US" sz="1400" dirty="0"/>
              <a:t>802.15.4: Utility pole height to node location </a:t>
            </a:r>
            <a:r>
              <a:rPr lang="en-US" sz="1400" dirty="0" smtClean="0"/>
              <a:t>level </a:t>
            </a:r>
          </a:p>
          <a:p>
            <a:pPr lvl="1">
              <a:spcBef>
                <a:spcPts val="300"/>
              </a:spcBef>
            </a:pPr>
            <a:r>
              <a:rPr lang="en-US" sz="1400" dirty="0" smtClean="0"/>
              <a:t>802.11ah</a:t>
            </a:r>
            <a:r>
              <a:rPr lang="en-US" sz="1400" dirty="0"/>
              <a:t>: AP/STA location </a:t>
            </a:r>
            <a:r>
              <a:rPr lang="en-US" sz="1400" dirty="0" smtClean="0"/>
              <a:t>level </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da-DK" smtClean="0"/>
              <a:t>Yuki Nagai et al, MERL</a:t>
            </a:r>
            <a:endParaRPr lang="en-GB" dirty="0"/>
          </a:p>
        </p:txBody>
      </p:sp>
      <p:sp>
        <p:nvSpPr>
          <p:cNvPr id="6" name="Date Placeholder 5"/>
          <p:cNvSpPr>
            <a:spLocks noGrp="1"/>
          </p:cNvSpPr>
          <p:nvPr>
            <p:ph type="dt" idx="15"/>
          </p:nvPr>
        </p:nvSpPr>
        <p:spPr/>
        <p:txBody>
          <a:bodyPr/>
          <a:lstStyle/>
          <a:p>
            <a:r>
              <a:rPr lang="en-US" dirty="0"/>
              <a:t>April 2019</a:t>
            </a:r>
            <a:endParaRPr lang="en-GB" dirty="0"/>
          </a:p>
        </p:txBody>
      </p:sp>
      <p:sp>
        <p:nvSpPr>
          <p:cNvPr id="8" name="TextBox 7"/>
          <p:cNvSpPr txBox="1"/>
          <p:nvPr/>
        </p:nvSpPr>
        <p:spPr>
          <a:xfrm>
            <a:off x="1655674" y="6178750"/>
            <a:ext cx="2175019" cy="276999"/>
          </a:xfrm>
          <a:prstGeom prst="rect">
            <a:avLst/>
          </a:prstGeom>
          <a:noFill/>
        </p:spPr>
        <p:txBody>
          <a:bodyPr wrap="none" rtlCol="0">
            <a:spAutoFit/>
          </a:bodyPr>
          <a:lstStyle/>
          <a:p>
            <a:r>
              <a:rPr lang="en-US" sz="1200" dirty="0" smtClean="0">
                <a:solidFill>
                  <a:schemeClr val="tx1"/>
                </a:solidFill>
                <a:latin typeface="Calibri" panose="020F0502020204030204" pitchFamily="34" charset="0"/>
                <a:cs typeface="Calibri" panose="020F0502020204030204" pitchFamily="34" charset="0"/>
              </a:rPr>
              <a:t>SEAMCAT Extended </a:t>
            </a:r>
            <a:r>
              <a:rPr lang="en-US" sz="1200" dirty="0" err="1" smtClean="0">
                <a:solidFill>
                  <a:schemeClr val="tx1"/>
                </a:solidFill>
                <a:latin typeface="Calibri" panose="020F0502020204030204" pitchFamily="34" charset="0"/>
                <a:cs typeface="Calibri" panose="020F0502020204030204" pitchFamily="34" charset="0"/>
              </a:rPr>
              <a:t>Hata</a:t>
            </a:r>
            <a:r>
              <a:rPr lang="en-US" sz="1200" dirty="0" smtClean="0">
                <a:solidFill>
                  <a:schemeClr val="tx1"/>
                </a:solidFill>
                <a:latin typeface="Calibri" panose="020F0502020204030204" pitchFamily="34" charset="0"/>
                <a:cs typeface="Calibri" panose="020F0502020204030204" pitchFamily="34" charset="0"/>
              </a:rPr>
              <a:t> Model</a:t>
            </a:r>
          </a:p>
        </p:txBody>
      </p:sp>
      <p:pic>
        <p:nvPicPr>
          <p:cNvPr id="9" name="Picture 8"/>
          <p:cNvPicPr>
            <a:picLocks noChangeAspect="1"/>
          </p:cNvPicPr>
          <p:nvPr/>
        </p:nvPicPr>
        <p:blipFill>
          <a:blip r:embed="rId2"/>
          <a:stretch>
            <a:fillRect/>
          </a:stretch>
        </p:blipFill>
        <p:spPr>
          <a:xfrm>
            <a:off x="5272843" y="3981636"/>
            <a:ext cx="3674777" cy="432048"/>
          </a:xfrm>
          <a:prstGeom prst="rect">
            <a:avLst/>
          </a:prstGeom>
        </p:spPr>
      </p:pic>
      <p:pic>
        <p:nvPicPr>
          <p:cNvPr id="10" name="Picture 9"/>
          <p:cNvPicPr>
            <a:picLocks noChangeAspect="1"/>
          </p:cNvPicPr>
          <p:nvPr/>
        </p:nvPicPr>
        <p:blipFill>
          <a:blip r:embed="rId3"/>
          <a:stretch>
            <a:fillRect/>
          </a:stretch>
        </p:blipFill>
        <p:spPr>
          <a:xfrm>
            <a:off x="5083935" y="4557700"/>
            <a:ext cx="4124902" cy="288032"/>
          </a:xfrm>
          <a:prstGeom prst="rect">
            <a:avLst/>
          </a:prstGeom>
        </p:spPr>
      </p:pic>
      <p:sp>
        <p:nvSpPr>
          <p:cNvPr id="11" name="TextBox 10"/>
          <p:cNvSpPr txBox="1"/>
          <p:nvPr/>
        </p:nvSpPr>
        <p:spPr>
          <a:xfrm>
            <a:off x="5272843" y="6178750"/>
            <a:ext cx="3998746" cy="646331"/>
          </a:xfrm>
          <a:prstGeom prst="rect">
            <a:avLst/>
          </a:prstGeom>
          <a:noFill/>
        </p:spPr>
        <p:txBody>
          <a:bodyPr wrap="square" rtlCol="0">
            <a:spAutoFit/>
          </a:bodyPr>
          <a:lstStyle/>
          <a:p>
            <a:r>
              <a:rPr lang="en-US" sz="1200" dirty="0" smtClean="0">
                <a:solidFill>
                  <a:schemeClr val="tx1"/>
                </a:solidFill>
                <a:latin typeface="Calibri" panose="020F0502020204030204" pitchFamily="34" charset="0"/>
                <a:cs typeface="Calibri" panose="020F0502020204030204" pitchFamily="34" charset="0"/>
              </a:rPr>
              <a:t>ITU-R P.1411</a:t>
            </a:r>
          </a:p>
          <a:p>
            <a:r>
              <a:rPr lang="en-US" sz="1200" dirty="0" smtClean="0">
                <a:solidFill>
                  <a:schemeClr val="tx1"/>
                </a:solidFill>
                <a:latin typeface="Calibri" panose="020F0502020204030204" pitchFamily="34" charset="0"/>
                <a:cs typeface="Calibri" panose="020F0502020204030204" pitchFamily="34" charset="0"/>
              </a:rPr>
              <a:t>Models for propagation between terminals located from below roof-top height to near street level</a:t>
            </a:r>
          </a:p>
        </p:txBody>
      </p:sp>
      <p:pic>
        <p:nvPicPr>
          <p:cNvPr id="12" name="Picture 11"/>
          <p:cNvPicPr>
            <a:picLocks noChangeAspect="1"/>
          </p:cNvPicPr>
          <p:nvPr/>
        </p:nvPicPr>
        <p:blipFill>
          <a:blip r:embed="rId4"/>
          <a:stretch>
            <a:fillRect/>
          </a:stretch>
        </p:blipFill>
        <p:spPr>
          <a:xfrm>
            <a:off x="302283" y="3212560"/>
            <a:ext cx="4565575" cy="2690280"/>
          </a:xfrm>
          <a:prstGeom prst="rect">
            <a:avLst/>
          </a:prstGeom>
        </p:spPr>
      </p:pic>
    </p:spTree>
    <p:extLst>
      <p:ext uri="{BB962C8B-B14F-4D97-AF65-F5344CB8AC3E}">
        <p14:creationId xmlns:p14="http://schemas.microsoft.com/office/powerpoint/2010/main" val="2528264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dirty="0" smtClean="0"/>
              <a:t>Propagation Model</a:t>
            </a:r>
            <a:endParaRPr lang="en-US" dirty="0"/>
          </a:p>
        </p:txBody>
      </p:sp>
      <p:sp>
        <p:nvSpPr>
          <p:cNvPr id="3" name="Content Placeholder 2"/>
          <p:cNvSpPr>
            <a:spLocks noGrp="1"/>
          </p:cNvSpPr>
          <p:nvPr>
            <p:ph idx="1"/>
          </p:nvPr>
        </p:nvSpPr>
        <p:spPr>
          <a:xfrm>
            <a:off x="731520" y="1497362"/>
            <a:ext cx="8288868" cy="468050"/>
          </a:xfrm>
        </p:spPr>
        <p:txBody>
          <a:bodyPr/>
          <a:lstStyle/>
          <a:p>
            <a:r>
              <a:rPr lang="en-US" dirty="0" smtClean="0"/>
              <a:t>SEAMCAT Extended </a:t>
            </a:r>
            <a:r>
              <a:rPr lang="en-US" dirty="0" err="1" smtClean="0"/>
              <a:t>Hata</a:t>
            </a:r>
            <a:r>
              <a:rPr lang="en-US" dirty="0" smtClean="0"/>
              <a:t> Model (Suburban)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da-DK" smtClean="0"/>
              <a:t>Yuki Nagai et al, MERL</a:t>
            </a:r>
            <a:endParaRPr lang="en-GB" dirty="0"/>
          </a:p>
        </p:txBody>
      </p:sp>
      <p:sp>
        <p:nvSpPr>
          <p:cNvPr id="6" name="Date Placeholder 5"/>
          <p:cNvSpPr>
            <a:spLocks noGrp="1"/>
          </p:cNvSpPr>
          <p:nvPr>
            <p:ph type="dt" idx="15"/>
          </p:nvPr>
        </p:nvSpPr>
        <p:spPr/>
        <p:txBody>
          <a:bodyPr/>
          <a:lstStyle/>
          <a:p>
            <a:r>
              <a:rPr lang="en-US" dirty="0"/>
              <a:t>April 2019</a:t>
            </a:r>
            <a:endParaRPr lang="en-GB" dirty="0"/>
          </a:p>
        </p:txBody>
      </p:sp>
      <p:pic>
        <p:nvPicPr>
          <p:cNvPr id="7" name="Picture 6"/>
          <p:cNvPicPr>
            <a:picLocks noChangeAspect="1"/>
          </p:cNvPicPr>
          <p:nvPr/>
        </p:nvPicPr>
        <p:blipFill>
          <a:blip r:embed="rId2"/>
          <a:stretch>
            <a:fillRect/>
          </a:stretch>
        </p:blipFill>
        <p:spPr>
          <a:xfrm>
            <a:off x="1743278" y="2052651"/>
            <a:ext cx="6007614" cy="4767219"/>
          </a:xfrm>
          <a:prstGeom prst="rect">
            <a:avLst/>
          </a:prstGeom>
        </p:spPr>
      </p:pic>
      <p:sp>
        <p:nvSpPr>
          <p:cNvPr id="8" name="TextBox 7"/>
          <p:cNvSpPr txBox="1"/>
          <p:nvPr/>
        </p:nvSpPr>
        <p:spPr>
          <a:xfrm>
            <a:off x="1743476" y="2109428"/>
            <a:ext cx="805029" cy="276999"/>
          </a:xfrm>
          <a:prstGeom prst="rect">
            <a:avLst/>
          </a:prstGeom>
          <a:noFill/>
        </p:spPr>
        <p:txBody>
          <a:bodyPr wrap="none" rtlCol="0">
            <a:spAutoFit/>
          </a:bodyPr>
          <a:lstStyle/>
          <a:p>
            <a:r>
              <a:rPr lang="en-US" sz="1200" dirty="0" smtClean="0">
                <a:solidFill>
                  <a:schemeClr val="bg1">
                    <a:lumMod val="50000"/>
                  </a:schemeClr>
                </a:solidFill>
                <a:latin typeface="Calibri" panose="020F0502020204030204" pitchFamily="34" charset="0"/>
                <a:cs typeface="Calibri" panose="020F0502020204030204" pitchFamily="34" charset="0"/>
              </a:rPr>
              <a:t>802.15.4g</a:t>
            </a:r>
          </a:p>
        </p:txBody>
      </p:sp>
      <p:sp>
        <p:nvSpPr>
          <p:cNvPr id="9" name="Rounded Rectangle 8"/>
          <p:cNvSpPr/>
          <p:nvPr/>
        </p:nvSpPr>
        <p:spPr bwMode="auto">
          <a:xfrm>
            <a:off x="5956920" y="2109428"/>
            <a:ext cx="1404156" cy="276999"/>
          </a:xfrm>
          <a:prstGeom prst="roundRect">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4101921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000" dirty="0">
                <a:cs typeface="Calibri" panose="020F0502020204030204" pitchFamily="34" charset="0"/>
              </a:rPr>
              <a:t>Case </a:t>
            </a:r>
            <a:r>
              <a:rPr lang="en-US" sz="2000" dirty="0" smtClean="0">
                <a:cs typeface="Calibri" panose="020F0502020204030204" pitchFamily="34" charset="0"/>
              </a:rPr>
              <a:t>11</a:t>
            </a:r>
            <a:r>
              <a:rPr lang="en-US" sz="2000" dirty="0">
                <a:cs typeface="Calibri" panose="020F0502020204030204" pitchFamily="34" charset="0"/>
              </a:rPr>
              <a:t>: 15 Nodes, 10 kbps for 802.11ah and 10 kbps for 802.15.4g</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da-DK" smtClean="0"/>
              <a:t>Yuki Nagai et al, MERL</a:t>
            </a:r>
            <a:endParaRPr lang="en-GB" dirty="0"/>
          </a:p>
        </p:txBody>
      </p:sp>
      <p:sp>
        <p:nvSpPr>
          <p:cNvPr id="6" name="Date Placeholder 5"/>
          <p:cNvSpPr>
            <a:spLocks noGrp="1"/>
          </p:cNvSpPr>
          <p:nvPr>
            <p:ph type="dt" idx="15"/>
          </p:nvPr>
        </p:nvSpPr>
        <p:spPr/>
        <p:txBody>
          <a:bodyPr/>
          <a:lstStyle/>
          <a:p>
            <a:r>
              <a:rPr lang="en-US" dirty="0"/>
              <a:t>April 2019</a:t>
            </a:r>
            <a:endParaRPr lang="en-GB" dirty="0"/>
          </a:p>
        </p:txBody>
      </p:sp>
      <p:sp>
        <p:nvSpPr>
          <p:cNvPr id="7" name="TextBox 6"/>
          <p:cNvSpPr txBox="1"/>
          <p:nvPr/>
        </p:nvSpPr>
        <p:spPr>
          <a:xfrm>
            <a:off x="7793124" y="5078596"/>
            <a:ext cx="147829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15.4g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8" name="Straight Connector 7"/>
          <p:cNvCxnSpPr>
            <a:endCxn id="7" idx="1"/>
          </p:cNvCxnSpPr>
          <p:nvPr/>
        </p:nvCxnSpPr>
        <p:spPr bwMode="auto">
          <a:xfrm>
            <a:off x="7433084" y="5209401"/>
            <a:ext cx="360040" cy="0"/>
          </a:xfrm>
          <a:prstGeom prst="line">
            <a:avLst/>
          </a:prstGeom>
          <a:solidFill>
            <a:srgbClr val="00B8FF"/>
          </a:solidFill>
          <a:ln w="28575" cap="flat" cmpd="sng" algn="ctr">
            <a:solidFill>
              <a:schemeClr val="accent1">
                <a:lumMod val="75000"/>
              </a:schemeClr>
            </a:solidFill>
            <a:prstDash val="solid"/>
            <a:round/>
            <a:headEnd type="none" w="med" len="med"/>
            <a:tailEnd type="none" w="med" len="med"/>
          </a:ln>
          <a:effectLst/>
        </p:spPr>
      </p:cxnSp>
      <p:sp>
        <p:nvSpPr>
          <p:cNvPr id="9" name="TextBox 8"/>
          <p:cNvSpPr txBox="1"/>
          <p:nvPr/>
        </p:nvSpPr>
        <p:spPr>
          <a:xfrm>
            <a:off x="7793124" y="5340206"/>
            <a:ext cx="144623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11ah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0" name="Straight Connector 9"/>
          <p:cNvCxnSpPr>
            <a:endCxn id="9" idx="1"/>
          </p:cNvCxnSpPr>
          <p:nvPr/>
        </p:nvCxnSpPr>
        <p:spPr bwMode="auto">
          <a:xfrm>
            <a:off x="7433084" y="5471011"/>
            <a:ext cx="360040" cy="0"/>
          </a:xfrm>
          <a:prstGeom prst="line">
            <a:avLst/>
          </a:prstGeom>
          <a:solidFill>
            <a:srgbClr val="00B8FF"/>
          </a:solidFill>
          <a:ln w="28575" cap="flat" cmpd="sng" algn="ctr">
            <a:solidFill>
              <a:srgbClr val="FF0000"/>
            </a:solidFill>
            <a:prstDash val="solid"/>
            <a:round/>
            <a:headEnd type="none" w="med" len="med"/>
            <a:tailEnd type="none" w="med" len="med"/>
          </a:ln>
          <a:effectLst/>
        </p:spPr>
      </p:cxnSp>
      <p:pic>
        <p:nvPicPr>
          <p:cNvPr id="15" name="Picture 14"/>
          <p:cNvPicPr>
            <a:picLocks noChangeAspect="1"/>
          </p:cNvPicPr>
          <p:nvPr/>
        </p:nvPicPr>
        <p:blipFill>
          <a:blip r:embed="rId2"/>
          <a:stretch>
            <a:fillRect/>
          </a:stretch>
        </p:blipFill>
        <p:spPr>
          <a:xfrm>
            <a:off x="700336" y="1497760"/>
            <a:ext cx="8372350" cy="3600000"/>
          </a:xfrm>
          <a:prstGeom prst="rect">
            <a:avLst/>
          </a:prstGeom>
        </p:spPr>
      </p:pic>
      <p:sp>
        <p:nvSpPr>
          <p:cNvPr id="16" name="Rectangle 2"/>
          <p:cNvSpPr txBox="1">
            <a:spLocks noChangeArrowheads="1"/>
          </p:cNvSpPr>
          <p:nvPr/>
        </p:nvSpPr>
        <p:spPr bwMode="auto">
          <a:xfrm>
            <a:off x="731520" y="1295400"/>
            <a:ext cx="8290560" cy="56117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200" kern="0" dirty="0" smtClean="0">
              <a:cs typeface="Calibri" panose="020F0502020204030204" pitchFamily="34" charset="0"/>
            </a:endParaRPr>
          </a:p>
          <a:p>
            <a:r>
              <a:rPr lang="en-US" sz="1800" kern="0" dirty="0" smtClean="0">
                <a:cs typeface="Calibri" panose="020F0502020204030204" pitchFamily="34" charset="0"/>
              </a:rPr>
              <a:t>Packet delivery rate</a:t>
            </a:r>
          </a:p>
          <a:p>
            <a:pPr lvl="1"/>
            <a:r>
              <a:rPr lang="en-US" sz="1400" kern="0" dirty="0" smtClean="0">
                <a:cs typeface="Calibri" panose="020F0502020204030204" pitchFamily="34" charset="0"/>
              </a:rPr>
              <a:t>802.11ah delivers </a:t>
            </a:r>
            <a:r>
              <a:rPr lang="en-US" sz="1400" b="1" kern="0" dirty="0" smtClean="0">
                <a:solidFill>
                  <a:srgbClr val="FF0000"/>
                </a:solidFill>
                <a:cs typeface="Calibri" panose="020F0502020204030204" pitchFamily="34" charset="0"/>
              </a:rPr>
              <a:t>100% </a:t>
            </a:r>
            <a:r>
              <a:rPr lang="en-US" sz="1400" kern="0" dirty="0" smtClean="0">
                <a:cs typeface="Calibri" panose="020F0502020204030204" pitchFamily="34" charset="0"/>
              </a:rPr>
              <a:t>of packets</a:t>
            </a:r>
          </a:p>
          <a:p>
            <a:pPr lvl="1"/>
            <a:r>
              <a:rPr lang="en-US" sz="1400" kern="0" dirty="0" smtClean="0">
                <a:cs typeface="Calibri" panose="020F0502020204030204" pitchFamily="34" charset="0"/>
              </a:rPr>
              <a:t>802.15.4g delivers </a:t>
            </a:r>
            <a:r>
              <a:rPr lang="en-US" sz="1400" b="1" kern="0" dirty="0" smtClean="0">
                <a:solidFill>
                  <a:srgbClr val="FF0000"/>
                </a:solidFill>
                <a:cs typeface="Calibri" panose="020F0502020204030204" pitchFamily="34" charset="0"/>
              </a:rPr>
              <a:t>96.4%</a:t>
            </a:r>
            <a:r>
              <a:rPr lang="en-US" sz="1400" kern="0" dirty="0" smtClean="0">
                <a:cs typeface="Calibri" panose="020F0502020204030204" pitchFamily="34" charset="0"/>
              </a:rPr>
              <a:t> of packet</a:t>
            </a:r>
          </a:p>
          <a:p>
            <a:r>
              <a:rPr lang="en-US" sz="1800" kern="0" dirty="0" smtClean="0">
                <a:cs typeface="Calibri" panose="020F0502020204030204" pitchFamily="34" charset="0"/>
              </a:rPr>
              <a:t>Packet latency</a:t>
            </a:r>
          </a:p>
          <a:p>
            <a:pPr lvl="1"/>
            <a:r>
              <a:rPr lang="en-US" sz="1400" kern="0" dirty="0" smtClean="0">
                <a:cs typeface="Calibri" panose="020F0502020204030204" pitchFamily="34" charset="0"/>
              </a:rPr>
              <a:t>In general, 802.11ah achieves shorter packet latency than 802.15.4g</a:t>
            </a:r>
          </a:p>
          <a:p>
            <a:pPr lvl="1"/>
            <a:r>
              <a:rPr lang="en-US" sz="1400" kern="0" dirty="0" smtClean="0">
                <a:cs typeface="Calibri" panose="020F0502020204030204" pitchFamily="34" charset="0"/>
              </a:rPr>
              <a:t>802.11ah delay in </a:t>
            </a:r>
            <a:r>
              <a:rPr lang="en-US" sz="1400" b="1" kern="0" dirty="0" smtClean="0">
                <a:solidFill>
                  <a:srgbClr val="FF0000"/>
                </a:solidFill>
                <a:cs typeface="Calibri" panose="020F0502020204030204" pitchFamily="34" charset="0"/>
              </a:rPr>
              <a:t>[4.9ms, 189.1ms]</a:t>
            </a:r>
            <a:r>
              <a:rPr lang="en-US" sz="1400" kern="0" dirty="0" smtClean="0">
                <a:cs typeface="Calibri" panose="020F0502020204030204" pitchFamily="34" charset="0"/>
              </a:rPr>
              <a:t>, 802.15.4g delay in </a:t>
            </a:r>
            <a:r>
              <a:rPr lang="en-US" sz="1400" b="1" kern="0" dirty="0" smtClean="0">
                <a:solidFill>
                  <a:srgbClr val="FF0000"/>
                </a:solidFill>
                <a:cs typeface="Calibri" panose="020F0502020204030204" pitchFamily="34" charset="0"/>
              </a:rPr>
              <a:t>[12.7ms, 206.3ms] </a:t>
            </a:r>
          </a:p>
        </p:txBody>
      </p:sp>
    </p:spTree>
    <p:extLst>
      <p:ext uri="{BB962C8B-B14F-4D97-AF65-F5344CB8AC3E}">
        <p14:creationId xmlns:p14="http://schemas.microsoft.com/office/powerpoint/2010/main" val="3680140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000" dirty="0">
                <a:cs typeface="Calibri" panose="020F0502020204030204" pitchFamily="34" charset="0"/>
              </a:rPr>
              <a:t>Case </a:t>
            </a:r>
            <a:r>
              <a:rPr lang="en-US" sz="2000" dirty="0" smtClean="0">
                <a:cs typeface="Calibri" panose="020F0502020204030204" pitchFamily="34" charset="0"/>
              </a:rPr>
              <a:t>12</a:t>
            </a:r>
            <a:r>
              <a:rPr lang="en-US" sz="2000" dirty="0">
                <a:cs typeface="Calibri" panose="020F0502020204030204" pitchFamily="34" charset="0"/>
              </a:rPr>
              <a:t>: 15 Nodes, 20 kbps for 802.11ah and 10 kbps for 802.15.4g</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da-DK" smtClean="0"/>
              <a:t>Yuki Nagai et al, MERL</a:t>
            </a:r>
            <a:endParaRPr lang="en-GB" dirty="0"/>
          </a:p>
        </p:txBody>
      </p:sp>
      <p:sp>
        <p:nvSpPr>
          <p:cNvPr id="6" name="Date Placeholder 5"/>
          <p:cNvSpPr>
            <a:spLocks noGrp="1"/>
          </p:cNvSpPr>
          <p:nvPr>
            <p:ph type="dt" idx="15"/>
          </p:nvPr>
        </p:nvSpPr>
        <p:spPr/>
        <p:txBody>
          <a:bodyPr/>
          <a:lstStyle/>
          <a:p>
            <a:r>
              <a:rPr lang="en-US" dirty="0"/>
              <a:t>April 2019</a:t>
            </a:r>
            <a:endParaRPr lang="en-GB" dirty="0"/>
          </a:p>
        </p:txBody>
      </p:sp>
      <p:sp>
        <p:nvSpPr>
          <p:cNvPr id="7" name="TextBox 6"/>
          <p:cNvSpPr txBox="1"/>
          <p:nvPr/>
        </p:nvSpPr>
        <p:spPr>
          <a:xfrm>
            <a:off x="7793124" y="5078596"/>
            <a:ext cx="147829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15.4g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8" name="Straight Connector 7"/>
          <p:cNvCxnSpPr>
            <a:endCxn id="7" idx="1"/>
          </p:cNvCxnSpPr>
          <p:nvPr/>
        </p:nvCxnSpPr>
        <p:spPr bwMode="auto">
          <a:xfrm>
            <a:off x="7433084" y="5209401"/>
            <a:ext cx="360040" cy="0"/>
          </a:xfrm>
          <a:prstGeom prst="line">
            <a:avLst/>
          </a:prstGeom>
          <a:solidFill>
            <a:srgbClr val="00B8FF"/>
          </a:solidFill>
          <a:ln w="28575" cap="flat" cmpd="sng" algn="ctr">
            <a:solidFill>
              <a:schemeClr val="accent1">
                <a:lumMod val="75000"/>
              </a:schemeClr>
            </a:solidFill>
            <a:prstDash val="solid"/>
            <a:round/>
            <a:headEnd type="none" w="med" len="med"/>
            <a:tailEnd type="none" w="med" len="med"/>
          </a:ln>
          <a:effectLst/>
        </p:spPr>
      </p:cxnSp>
      <p:sp>
        <p:nvSpPr>
          <p:cNvPr id="9" name="TextBox 8"/>
          <p:cNvSpPr txBox="1"/>
          <p:nvPr/>
        </p:nvSpPr>
        <p:spPr>
          <a:xfrm>
            <a:off x="7793124" y="5340206"/>
            <a:ext cx="144623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11ah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0" name="Straight Connector 9"/>
          <p:cNvCxnSpPr>
            <a:endCxn id="9" idx="1"/>
          </p:cNvCxnSpPr>
          <p:nvPr/>
        </p:nvCxnSpPr>
        <p:spPr bwMode="auto">
          <a:xfrm>
            <a:off x="7433084" y="5471011"/>
            <a:ext cx="360040" cy="0"/>
          </a:xfrm>
          <a:prstGeom prst="line">
            <a:avLst/>
          </a:prstGeom>
          <a:solidFill>
            <a:srgbClr val="00B8FF"/>
          </a:solidFill>
          <a:ln w="28575" cap="flat" cmpd="sng" algn="ctr">
            <a:solidFill>
              <a:srgbClr val="FF0000"/>
            </a:solidFill>
            <a:prstDash val="solid"/>
            <a:round/>
            <a:headEnd type="none" w="med" len="med"/>
            <a:tailEnd type="none" w="med" len="med"/>
          </a:ln>
          <a:effectLst/>
        </p:spPr>
      </p:cxnSp>
      <p:pic>
        <p:nvPicPr>
          <p:cNvPr id="15" name="Picture 14"/>
          <p:cNvPicPr>
            <a:picLocks noChangeAspect="1"/>
          </p:cNvPicPr>
          <p:nvPr/>
        </p:nvPicPr>
        <p:blipFill>
          <a:blip r:embed="rId2"/>
          <a:stretch>
            <a:fillRect/>
          </a:stretch>
        </p:blipFill>
        <p:spPr>
          <a:xfrm>
            <a:off x="700336" y="1500437"/>
            <a:ext cx="8372350" cy="3600000"/>
          </a:xfrm>
          <a:prstGeom prst="rect">
            <a:avLst/>
          </a:prstGeom>
        </p:spPr>
      </p:pic>
      <p:sp>
        <p:nvSpPr>
          <p:cNvPr id="16" name="Rectangle 2"/>
          <p:cNvSpPr txBox="1">
            <a:spLocks noChangeArrowheads="1"/>
          </p:cNvSpPr>
          <p:nvPr/>
        </p:nvSpPr>
        <p:spPr bwMode="auto">
          <a:xfrm>
            <a:off x="731520" y="1295400"/>
            <a:ext cx="8290560" cy="56117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200" kern="0" dirty="0" smtClean="0">
              <a:cs typeface="Calibri" panose="020F0502020204030204" pitchFamily="34" charset="0"/>
            </a:endParaRPr>
          </a:p>
          <a:p>
            <a:r>
              <a:rPr lang="en-US" sz="1800" kern="0" dirty="0" smtClean="0">
                <a:cs typeface="Calibri" panose="020F0502020204030204" pitchFamily="34" charset="0"/>
              </a:rPr>
              <a:t>Packet delivery rate</a:t>
            </a:r>
          </a:p>
          <a:p>
            <a:pPr lvl="1"/>
            <a:r>
              <a:rPr lang="en-US" sz="1400" kern="0" dirty="0" smtClean="0">
                <a:cs typeface="Calibri" panose="020F0502020204030204" pitchFamily="34" charset="0"/>
              </a:rPr>
              <a:t>802.11ah delivers </a:t>
            </a:r>
            <a:r>
              <a:rPr lang="en-US" sz="1400" b="1" kern="0" dirty="0" smtClean="0">
                <a:solidFill>
                  <a:srgbClr val="FF0000"/>
                </a:solidFill>
                <a:cs typeface="Calibri" panose="020F0502020204030204" pitchFamily="34" charset="0"/>
              </a:rPr>
              <a:t>100% </a:t>
            </a:r>
            <a:r>
              <a:rPr lang="en-US" sz="1400" kern="0" dirty="0" smtClean="0">
                <a:cs typeface="Calibri" panose="020F0502020204030204" pitchFamily="34" charset="0"/>
              </a:rPr>
              <a:t>of packets</a:t>
            </a:r>
          </a:p>
          <a:p>
            <a:pPr lvl="1"/>
            <a:r>
              <a:rPr lang="en-US" sz="1400" kern="0" dirty="0" smtClean="0">
                <a:cs typeface="Calibri" panose="020F0502020204030204" pitchFamily="34" charset="0"/>
              </a:rPr>
              <a:t>802.15.4g delivers </a:t>
            </a:r>
            <a:r>
              <a:rPr lang="en-US" sz="1400" b="1" kern="0" dirty="0" smtClean="0">
                <a:solidFill>
                  <a:srgbClr val="FF0000"/>
                </a:solidFill>
                <a:cs typeface="Calibri" panose="020F0502020204030204" pitchFamily="34" charset="0"/>
              </a:rPr>
              <a:t>91.9%</a:t>
            </a:r>
            <a:r>
              <a:rPr lang="en-US" sz="1400" kern="0" dirty="0" smtClean="0">
                <a:cs typeface="Calibri" panose="020F0502020204030204" pitchFamily="34" charset="0"/>
              </a:rPr>
              <a:t> of packet</a:t>
            </a:r>
          </a:p>
          <a:p>
            <a:r>
              <a:rPr lang="en-US" sz="1800" kern="0" dirty="0">
                <a:cs typeface="Calibri" panose="020F0502020204030204" pitchFamily="34" charset="0"/>
              </a:rPr>
              <a:t>Packet latency</a:t>
            </a:r>
          </a:p>
          <a:p>
            <a:pPr lvl="1"/>
            <a:r>
              <a:rPr lang="en-US" sz="1400" kern="0" dirty="0">
                <a:cs typeface="Calibri" panose="020F0502020204030204" pitchFamily="34" charset="0"/>
              </a:rPr>
              <a:t>In general, 802.11ah achieves shorter packet latency than 802.15.4g</a:t>
            </a:r>
          </a:p>
          <a:p>
            <a:pPr lvl="1"/>
            <a:r>
              <a:rPr lang="en-US" sz="1400" kern="0" dirty="0">
                <a:cs typeface="Calibri" panose="020F0502020204030204" pitchFamily="34" charset="0"/>
              </a:rPr>
              <a:t>802.11ah delay </a:t>
            </a:r>
            <a:r>
              <a:rPr lang="en-US" sz="1400" kern="0" dirty="0" smtClean="0">
                <a:cs typeface="Calibri" panose="020F0502020204030204" pitchFamily="34" charset="0"/>
              </a:rPr>
              <a:t>in </a:t>
            </a:r>
            <a:r>
              <a:rPr lang="en-US" sz="1400" b="1" kern="0" dirty="0" smtClean="0">
                <a:solidFill>
                  <a:srgbClr val="FF0000"/>
                </a:solidFill>
                <a:cs typeface="Calibri" panose="020F0502020204030204" pitchFamily="34" charset="0"/>
              </a:rPr>
              <a:t>[4.9ms, 378.4ms]</a:t>
            </a:r>
            <a:r>
              <a:rPr lang="en-US" sz="1400" kern="0" dirty="0" smtClean="0">
                <a:cs typeface="Calibri" panose="020F0502020204030204" pitchFamily="34" charset="0"/>
              </a:rPr>
              <a:t>, 802.15.4g delay in </a:t>
            </a:r>
            <a:r>
              <a:rPr lang="en-US" sz="1400" b="1" kern="0" dirty="0" smtClean="0">
                <a:solidFill>
                  <a:srgbClr val="FF0000"/>
                </a:solidFill>
                <a:cs typeface="Calibri" panose="020F0502020204030204" pitchFamily="34" charset="0"/>
              </a:rPr>
              <a:t>[12.8ms, 198.1ms]</a:t>
            </a:r>
            <a:endParaRPr lang="en-US" sz="1400" b="1" kern="0" dirty="0">
              <a:solidFill>
                <a:srgbClr val="FF0000"/>
              </a:solidFill>
              <a:cs typeface="Calibri" panose="020F0502020204030204" pitchFamily="34" charset="0"/>
            </a:endParaRPr>
          </a:p>
          <a:p>
            <a:endParaRPr lang="en-US" sz="1200" kern="0" dirty="0" smtClean="0">
              <a:cs typeface="Calibri" panose="020F0502020204030204" pitchFamily="34" charset="0"/>
            </a:endParaRPr>
          </a:p>
        </p:txBody>
      </p:sp>
    </p:spTree>
    <p:extLst>
      <p:ext uri="{BB962C8B-B14F-4D97-AF65-F5344CB8AC3E}">
        <p14:creationId xmlns:p14="http://schemas.microsoft.com/office/powerpoint/2010/main" val="3441420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000" dirty="0">
                <a:cs typeface="Calibri" panose="020F0502020204030204" pitchFamily="34" charset="0"/>
              </a:rPr>
              <a:t>Case </a:t>
            </a:r>
            <a:r>
              <a:rPr lang="en-US" sz="2000" dirty="0" smtClean="0">
                <a:cs typeface="Calibri" panose="020F0502020204030204" pitchFamily="34" charset="0"/>
              </a:rPr>
              <a:t>13</a:t>
            </a:r>
            <a:r>
              <a:rPr lang="en-US" sz="2000" dirty="0">
                <a:cs typeface="Calibri" panose="020F0502020204030204" pitchFamily="34" charset="0"/>
              </a:rPr>
              <a:t>: 15 Nodes, 40 kbps for 802.11ah and 10 kbps for 802.15.4g</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da-DK" smtClean="0"/>
              <a:t>Yuki Nagai et al, MERL</a:t>
            </a:r>
            <a:endParaRPr lang="en-GB" dirty="0"/>
          </a:p>
        </p:txBody>
      </p:sp>
      <p:sp>
        <p:nvSpPr>
          <p:cNvPr id="6" name="Date Placeholder 5"/>
          <p:cNvSpPr>
            <a:spLocks noGrp="1"/>
          </p:cNvSpPr>
          <p:nvPr>
            <p:ph type="dt" idx="15"/>
          </p:nvPr>
        </p:nvSpPr>
        <p:spPr/>
        <p:txBody>
          <a:bodyPr/>
          <a:lstStyle/>
          <a:p>
            <a:r>
              <a:rPr lang="en-US" dirty="0"/>
              <a:t>April 2019</a:t>
            </a:r>
            <a:endParaRPr lang="en-GB" dirty="0"/>
          </a:p>
        </p:txBody>
      </p:sp>
      <p:sp>
        <p:nvSpPr>
          <p:cNvPr id="7" name="TextBox 6"/>
          <p:cNvSpPr txBox="1"/>
          <p:nvPr/>
        </p:nvSpPr>
        <p:spPr>
          <a:xfrm>
            <a:off x="7793124" y="5078596"/>
            <a:ext cx="147829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15.4g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8" name="Straight Connector 7"/>
          <p:cNvCxnSpPr>
            <a:endCxn id="7" idx="1"/>
          </p:cNvCxnSpPr>
          <p:nvPr/>
        </p:nvCxnSpPr>
        <p:spPr bwMode="auto">
          <a:xfrm>
            <a:off x="7433084" y="5209401"/>
            <a:ext cx="360040" cy="0"/>
          </a:xfrm>
          <a:prstGeom prst="line">
            <a:avLst/>
          </a:prstGeom>
          <a:solidFill>
            <a:srgbClr val="00B8FF"/>
          </a:solidFill>
          <a:ln w="28575" cap="flat" cmpd="sng" algn="ctr">
            <a:solidFill>
              <a:schemeClr val="accent1">
                <a:lumMod val="75000"/>
              </a:schemeClr>
            </a:solidFill>
            <a:prstDash val="solid"/>
            <a:round/>
            <a:headEnd type="none" w="med" len="med"/>
            <a:tailEnd type="none" w="med" len="med"/>
          </a:ln>
          <a:effectLst/>
        </p:spPr>
      </p:cxnSp>
      <p:sp>
        <p:nvSpPr>
          <p:cNvPr id="9" name="TextBox 8"/>
          <p:cNvSpPr txBox="1"/>
          <p:nvPr/>
        </p:nvSpPr>
        <p:spPr>
          <a:xfrm>
            <a:off x="7793124" y="5340206"/>
            <a:ext cx="1446230" cy="261610"/>
          </a:xfrm>
          <a:prstGeom prst="rect">
            <a:avLst/>
          </a:prstGeom>
          <a:noFill/>
        </p:spPr>
        <p:txBody>
          <a:bodyPr wrap="none" rtlCol="0">
            <a:spAutoFit/>
          </a:bodyPr>
          <a:lstStyle/>
          <a:p>
            <a:r>
              <a:rPr lang="en-US" sz="1100" dirty="0" smtClean="0">
                <a:solidFill>
                  <a:schemeClr val="tx1"/>
                </a:solidFill>
                <a:latin typeface="Calibri" panose="020F0502020204030204" pitchFamily="34" charset="0"/>
                <a:cs typeface="Calibri" panose="020F0502020204030204" pitchFamily="34" charset="0"/>
              </a:rPr>
              <a:t>11ah CSMA </a:t>
            </a:r>
            <a:r>
              <a:rPr lang="en-US" sz="1100" dirty="0" smtClean="0">
                <a:solidFill>
                  <a:schemeClr val="tx1"/>
                </a:solidFill>
                <a:latin typeface="Calibri" panose="020F0502020204030204" pitchFamily="34" charset="0"/>
                <a:cs typeface="Calibri" panose="020F0502020204030204" pitchFamily="34" charset="0"/>
                <a:sym typeface="Wingdings" panose="05000000000000000000" pitchFamily="2" charset="2"/>
              </a:rPr>
              <a:t> ACK Rx</a:t>
            </a:r>
            <a:endParaRPr lang="en-US" sz="1100" dirty="0" smtClean="0">
              <a:solidFill>
                <a:schemeClr val="tx1"/>
              </a:solidFill>
              <a:latin typeface="Calibri" panose="020F0502020204030204" pitchFamily="34" charset="0"/>
              <a:cs typeface="Calibri" panose="020F0502020204030204" pitchFamily="34" charset="0"/>
            </a:endParaRPr>
          </a:p>
        </p:txBody>
      </p:sp>
      <p:cxnSp>
        <p:nvCxnSpPr>
          <p:cNvPr id="10" name="Straight Connector 9"/>
          <p:cNvCxnSpPr>
            <a:endCxn id="9" idx="1"/>
          </p:cNvCxnSpPr>
          <p:nvPr/>
        </p:nvCxnSpPr>
        <p:spPr bwMode="auto">
          <a:xfrm>
            <a:off x="7433084" y="5471011"/>
            <a:ext cx="360040" cy="0"/>
          </a:xfrm>
          <a:prstGeom prst="line">
            <a:avLst/>
          </a:prstGeom>
          <a:solidFill>
            <a:srgbClr val="00B8FF"/>
          </a:solidFill>
          <a:ln w="28575" cap="flat" cmpd="sng" algn="ctr">
            <a:solidFill>
              <a:srgbClr val="FF0000"/>
            </a:solidFill>
            <a:prstDash val="solid"/>
            <a:round/>
            <a:headEnd type="none" w="med" len="med"/>
            <a:tailEnd type="none" w="med" len="med"/>
          </a:ln>
          <a:effectLst/>
        </p:spPr>
      </p:cxnSp>
      <p:pic>
        <p:nvPicPr>
          <p:cNvPr id="3" name="Picture 2"/>
          <p:cNvPicPr>
            <a:picLocks noChangeAspect="1"/>
          </p:cNvPicPr>
          <p:nvPr/>
        </p:nvPicPr>
        <p:blipFill>
          <a:blip r:embed="rId2"/>
          <a:stretch>
            <a:fillRect/>
          </a:stretch>
        </p:blipFill>
        <p:spPr>
          <a:xfrm>
            <a:off x="700336" y="1497360"/>
            <a:ext cx="8372350" cy="3600000"/>
          </a:xfrm>
          <a:prstGeom prst="rect">
            <a:avLst/>
          </a:prstGeom>
        </p:spPr>
      </p:pic>
      <p:sp>
        <p:nvSpPr>
          <p:cNvPr id="14" name="Rectangle 2"/>
          <p:cNvSpPr txBox="1">
            <a:spLocks noChangeArrowheads="1"/>
          </p:cNvSpPr>
          <p:nvPr/>
        </p:nvSpPr>
        <p:spPr bwMode="auto">
          <a:xfrm>
            <a:off x="731520" y="1295400"/>
            <a:ext cx="8290560" cy="56117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800" kern="0" dirty="0" smtClean="0">
              <a:cs typeface="Calibri" panose="020F0502020204030204" pitchFamily="34" charset="0"/>
            </a:endParaRPr>
          </a:p>
          <a:p>
            <a:endParaRPr lang="en-US" sz="1200" kern="0" dirty="0" smtClean="0">
              <a:cs typeface="Calibri" panose="020F0502020204030204" pitchFamily="34" charset="0"/>
            </a:endParaRPr>
          </a:p>
          <a:p>
            <a:r>
              <a:rPr lang="en-US" sz="1800" kern="0" dirty="0" smtClean="0">
                <a:cs typeface="Calibri" panose="020F0502020204030204" pitchFamily="34" charset="0"/>
              </a:rPr>
              <a:t>Packet delivery rate</a:t>
            </a:r>
          </a:p>
          <a:p>
            <a:pPr lvl="1"/>
            <a:r>
              <a:rPr lang="en-US" sz="1400" kern="0" dirty="0" smtClean="0">
                <a:cs typeface="Calibri" panose="020F0502020204030204" pitchFamily="34" charset="0"/>
              </a:rPr>
              <a:t>802.11ah delivers </a:t>
            </a:r>
            <a:r>
              <a:rPr lang="en-US" sz="1400" b="1" kern="0" dirty="0" smtClean="0">
                <a:solidFill>
                  <a:srgbClr val="FF0000"/>
                </a:solidFill>
                <a:cs typeface="Calibri" panose="020F0502020204030204" pitchFamily="34" charset="0"/>
              </a:rPr>
              <a:t>100% </a:t>
            </a:r>
            <a:r>
              <a:rPr lang="en-US" sz="1400" kern="0" dirty="0" smtClean="0">
                <a:cs typeface="Calibri" panose="020F0502020204030204" pitchFamily="34" charset="0"/>
              </a:rPr>
              <a:t>of packets</a:t>
            </a:r>
          </a:p>
          <a:p>
            <a:pPr lvl="1"/>
            <a:r>
              <a:rPr lang="en-US" sz="1400" kern="0" dirty="0" smtClean="0">
                <a:cs typeface="Calibri" panose="020F0502020204030204" pitchFamily="34" charset="0"/>
              </a:rPr>
              <a:t>802.15.4g delivers </a:t>
            </a:r>
            <a:r>
              <a:rPr lang="en-US" sz="1400" b="1" kern="0" dirty="0" smtClean="0">
                <a:solidFill>
                  <a:srgbClr val="FF0000"/>
                </a:solidFill>
                <a:cs typeface="Calibri" panose="020F0502020204030204" pitchFamily="34" charset="0"/>
              </a:rPr>
              <a:t>75.9%</a:t>
            </a:r>
            <a:r>
              <a:rPr lang="en-US" sz="1400" kern="0" dirty="0" smtClean="0">
                <a:cs typeface="Calibri" panose="020F0502020204030204" pitchFamily="34" charset="0"/>
              </a:rPr>
              <a:t> of packet</a:t>
            </a:r>
          </a:p>
          <a:p>
            <a:r>
              <a:rPr lang="en-US" sz="1800" kern="0" dirty="0">
                <a:cs typeface="Calibri" panose="020F0502020204030204" pitchFamily="34" charset="0"/>
              </a:rPr>
              <a:t>Packet latency</a:t>
            </a:r>
          </a:p>
          <a:p>
            <a:pPr lvl="1"/>
            <a:r>
              <a:rPr lang="en-US" sz="1400" kern="0" dirty="0">
                <a:cs typeface="Calibri" panose="020F0502020204030204" pitchFamily="34" charset="0"/>
              </a:rPr>
              <a:t>In general, 802.11ah achieves shorter packet latency than 802.15.4g</a:t>
            </a:r>
          </a:p>
          <a:p>
            <a:pPr lvl="1"/>
            <a:r>
              <a:rPr lang="en-US" sz="1400" kern="0" dirty="0">
                <a:cs typeface="Calibri" panose="020F0502020204030204" pitchFamily="34" charset="0"/>
              </a:rPr>
              <a:t>802.11ah delay in </a:t>
            </a:r>
            <a:r>
              <a:rPr lang="en-US" sz="1400" b="1" kern="0" dirty="0">
                <a:solidFill>
                  <a:srgbClr val="FF0000"/>
                </a:solidFill>
                <a:cs typeface="Calibri" panose="020F0502020204030204" pitchFamily="34" charset="0"/>
              </a:rPr>
              <a:t>[4.9ms, </a:t>
            </a:r>
            <a:r>
              <a:rPr lang="en-US" sz="1400" b="1" kern="0" dirty="0" smtClean="0">
                <a:solidFill>
                  <a:srgbClr val="FF0000"/>
                </a:solidFill>
                <a:cs typeface="Calibri" panose="020F0502020204030204" pitchFamily="34" charset="0"/>
              </a:rPr>
              <a:t>414.4ms</a:t>
            </a:r>
            <a:r>
              <a:rPr lang="en-US" sz="1400" b="1" kern="0" dirty="0">
                <a:solidFill>
                  <a:srgbClr val="FF0000"/>
                </a:solidFill>
                <a:cs typeface="Calibri" panose="020F0502020204030204" pitchFamily="34" charset="0"/>
              </a:rPr>
              <a:t>]</a:t>
            </a:r>
            <a:r>
              <a:rPr lang="en-US" sz="1400" kern="0" dirty="0">
                <a:cs typeface="Calibri" panose="020F0502020204030204" pitchFamily="34" charset="0"/>
              </a:rPr>
              <a:t>, 802.15.4g delay in </a:t>
            </a:r>
            <a:r>
              <a:rPr lang="en-US" sz="1400" b="1" kern="0" dirty="0">
                <a:solidFill>
                  <a:srgbClr val="FF0000"/>
                </a:solidFill>
                <a:cs typeface="Calibri" panose="020F0502020204030204" pitchFamily="34" charset="0"/>
              </a:rPr>
              <a:t>[12.8ms, </a:t>
            </a:r>
            <a:r>
              <a:rPr lang="en-US" sz="1400" b="1" kern="0" dirty="0" smtClean="0">
                <a:solidFill>
                  <a:srgbClr val="FF0000"/>
                </a:solidFill>
                <a:cs typeface="Calibri" panose="020F0502020204030204" pitchFamily="34" charset="0"/>
              </a:rPr>
              <a:t>224.6ms</a:t>
            </a:r>
            <a:r>
              <a:rPr lang="en-US" sz="1400" b="1" kern="0" dirty="0">
                <a:solidFill>
                  <a:srgbClr val="FF0000"/>
                </a:solidFill>
                <a:cs typeface="Calibri" panose="020F0502020204030204" pitchFamily="34" charset="0"/>
              </a:rPr>
              <a:t>]</a:t>
            </a:r>
          </a:p>
          <a:p>
            <a:pPr lvl="1"/>
            <a:endParaRPr lang="en-US" sz="800" kern="0" dirty="0" smtClean="0">
              <a:cs typeface="Calibri" panose="020F0502020204030204" pitchFamily="34" charset="0"/>
            </a:endParaRPr>
          </a:p>
        </p:txBody>
      </p:sp>
    </p:spTree>
    <p:extLst>
      <p:ext uri="{BB962C8B-B14F-4D97-AF65-F5344CB8AC3E}">
        <p14:creationId xmlns:p14="http://schemas.microsoft.com/office/powerpoint/2010/main" val="38103485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3504</TotalTime>
  <Words>1042</Words>
  <Application>Microsoft Office PowerPoint</Application>
  <PresentationFormat>Custom</PresentationFormat>
  <Paragraphs>262</Paragraphs>
  <Slides>13</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3" baseType="lpstr">
      <vt:lpstr>Arial Unicode MS</vt:lpstr>
      <vt:lpstr>MS Gothic</vt:lpstr>
      <vt:lpstr>Arial</vt:lpstr>
      <vt:lpstr>Calibri</vt:lpstr>
      <vt:lpstr>Cambria Math</vt:lpstr>
      <vt:lpstr>Courier New</vt:lpstr>
      <vt:lpstr>Times New Roman</vt:lpstr>
      <vt:lpstr>Wingdings</vt:lpstr>
      <vt:lpstr>Office Theme</vt:lpstr>
      <vt:lpstr>Document</vt:lpstr>
      <vt:lpstr>S1G Coexistence Simulation Update</vt:lpstr>
      <vt:lpstr>Summary</vt:lpstr>
      <vt:lpstr>Simulation Parameters and Performance Metrics</vt:lpstr>
      <vt:lpstr>Node Deployment : 15 nodes (500 nodes/km2)</vt:lpstr>
      <vt:lpstr>Propagation Model</vt:lpstr>
      <vt:lpstr>Propagation Model</vt:lpstr>
      <vt:lpstr>Case 11: 15 Nodes, 10 kbps for 802.11ah and 10 kbps for 802.15.4g</vt:lpstr>
      <vt:lpstr>Case 12: 15 Nodes, 20 kbps for 802.11ah and 10 kbps for 802.15.4g</vt:lpstr>
      <vt:lpstr>Case 13: 15 Nodes, 40 kbps for 802.11ah and 10 kbps for 802.15.4g</vt:lpstr>
      <vt:lpstr>Case 14: 15 Nodes, 20 kbps for 802.11ah and 20 kbps for 802.15.4g</vt:lpstr>
      <vt:lpstr>Case 15: 15 Nodes, 40 kbps for 802.11ah and 20 kbps for 802.15.4g</vt:lpstr>
      <vt:lpstr>Simulation Results Summary</vt:lpstr>
      <vt:lpstr>Summary</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Yukimasa Nagai</cp:lastModifiedBy>
  <cp:revision>196</cp:revision>
  <cp:lastPrinted>2014-11-08T20:15:38Z</cp:lastPrinted>
  <dcterms:created xsi:type="dcterms:W3CDTF">2014-10-30T17:06:39Z</dcterms:created>
  <dcterms:modified xsi:type="dcterms:W3CDTF">2019-05-14T23:14:51Z</dcterms:modified>
</cp:coreProperties>
</file>