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347" r:id="rId4"/>
    <p:sldId id="350" r:id="rId5"/>
    <p:sldId id="344" r:id="rId6"/>
    <p:sldId id="349"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98" autoAdjust="0"/>
    <p:restoredTop sz="95721" autoAdjust="0"/>
  </p:normalViewPr>
  <p:slideViewPr>
    <p:cSldViewPr>
      <p:cViewPr varScale="1">
        <p:scale>
          <a:sx n="71" d="100"/>
          <a:sy n="71" d="100"/>
        </p:scale>
        <p:origin x="1915" y="48"/>
      </p:cViewPr>
      <p:guideLst>
        <p:guide orient="horz" pos="2304"/>
        <p:guide pos="3072"/>
      </p:guideLst>
    </p:cSldViewPr>
  </p:slideViewPr>
  <p:outlineViewPr>
    <p:cViewPr varScale="1">
      <p:scale>
        <a:sx n="170" d="200"/>
        <a:sy n="170" d="200"/>
      </p:scale>
      <p:origin x="0" y="-170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3283"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802.15.4-17/xxxxr0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Jianlin Guo, Mitsubishi Electric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Header Placeholder 1"/>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en-US"/>
          </a:p>
        </p:txBody>
      </p:sp>
      <p:sp>
        <p:nvSpPr>
          <p:cNvPr id="3" name="Slide Image Placeholder 2"/>
          <p:cNvSpPr>
            <a:spLocks noGrp="1" noRot="1" noChangeAspect="1"/>
          </p:cNvSpPr>
          <p:nvPr>
            <p:ph type="sldImg" idx="2"/>
          </p:nvPr>
        </p:nvSpPr>
        <p:spPr>
          <a:xfrm>
            <a:off x="1379538" y="1160463"/>
            <a:ext cx="4175125" cy="3132137"/>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dt="0"/>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53261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73120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85867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1082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fr-FR" smtClean="0"/>
              <a:t>Guo et al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fr-FR" dirty="0" smtClean="0"/>
              <a:t>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802.19-19/0007r0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7"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
        <p:nvSpPr>
          <p:cNvPr id="8" name="Slide Number Placeholder 5"/>
          <p:cNvSpPr>
            <a:spLocks noGrp="1"/>
          </p:cNvSpPr>
          <p:nvPr>
            <p:ph type="sldNum" idx="12"/>
          </p:nvPr>
        </p:nvSpPr>
        <p:spPr/>
        <p:txBody>
          <a:bodyPr/>
          <a:lstStyle/>
          <a:p>
            <a:r>
              <a:rPr lang="en-GB" dirty="0">
                <a:latin typeface="+mn-lt"/>
              </a:rPr>
              <a:t>Slide </a:t>
            </a:r>
            <a:fld id="{93823DB3-BAA4-4F4A-B4B3-ED9ABE70E976}" type="slidenum">
              <a:rPr lang="en-GB">
                <a:latin typeface="+mn-lt"/>
              </a:rPr>
              <a:pPr/>
              <a:t>1</a:t>
            </a:fld>
            <a:endParaRPr lang="en-GB" dirty="0">
              <a:latin typeface="+mn-lt"/>
            </a:endParaRPr>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600" dirty="0" smtClean="0">
                <a:latin typeface="+mn-lt"/>
              </a:rPr>
              <a:t>802.11ah CSMA/CA and 802.15.4g CSMA/CA</a:t>
            </a:r>
            <a:endParaRPr lang="en-GB" sz="2600" dirty="0">
              <a:latin typeface="+mj-lt"/>
            </a:endParaRPr>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latin typeface="+mn-lt"/>
              </a:rPr>
              <a:t>Date:</a:t>
            </a:r>
            <a:r>
              <a:rPr lang="en-GB" sz="2133" b="0" dirty="0">
                <a:latin typeface="+mn-lt"/>
              </a:rPr>
              <a:t> </a:t>
            </a:r>
            <a:r>
              <a:rPr lang="en-GB" sz="2133" b="0" dirty="0" smtClean="0">
                <a:latin typeface="+mn-lt"/>
              </a:rPr>
              <a:t>2019-01-17</a:t>
            </a:r>
            <a:endParaRPr lang="en-GB" sz="2133" b="0" dirty="0">
              <a:latin typeface="+mn-lt"/>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1854834396"/>
              </p:ext>
            </p:extLst>
          </p:nvPr>
        </p:nvGraphicFramePr>
        <p:xfrm>
          <a:off x="666750" y="2205038"/>
          <a:ext cx="8488363" cy="4486275"/>
        </p:xfrm>
        <a:graphic>
          <a:graphicData uri="http://schemas.openxmlformats.org/presentationml/2006/ole">
            <mc:AlternateContent xmlns:mc="http://schemas.openxmlformats.org/markup-compatibility/2006">
              <mc:Choice xmlns:v="urn:schemas-microsoft-com:vml" Requires="v">
                <p:oleObj spid="_x0000_s3635" name="Document" r:id="rId4" imgW="8855058" imgH="4679161" progId="Word.Document.8">
                  <p:embed/>
                </p:oleObj>
              </mc:Choice>
              <mc:Fallback>
                <p:oleObj name="Document" r:id="rId4" imgW="8855058" imgH="4679161" progId="Word.Document.8">
                  <p:embed/>
                  <p:pic>
                    <p:nvPicPr>
                      <p:cNvPr id="0" name="Picture 3"/>
                      <p:cNvPicPr>
                        <a:picLocks noChangeAspect="1" noChangeArrowheads="1"/>
                      </p:cNvPicPr>
                      <p:nvPr/>
                    </p:nvPicPr>
                    <p:blipFill>
                      <a:blip r:embed="rId5"/>
                      <a:srcRect/>
                      <a:stretch>
                        <a:fillRect/>
                      </a:stretch>
                    </p:blipFill>
                    <p:spPr bwMode="auto">
                      <a:xfrm>
                        <a:off x="666750" y="2205038"/>
                        <a:ext cx="8488363" cy="44862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1828800"/>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mn-lt"/>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mn-lt"/>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latin typeface="+mn-lt"/>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2</a:t>
            </a:fld>
            <a:endParaRPr lang="en-GB">
              <a:latin typeface="+mn-lt"/>
            </a:endParaRPr>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latin typeface="+mn-lt"/>
              </a:rPr>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smtClean="0">
                <a:latin typeface="+mn-lt"/>
              </a:rPr>
              <a:t>This Document </a:t>
            </a:r>
            <a:r>
              <a:rPr lang="en-US" dirty="0">
                <a:latin typeface="+mn-lt"/>
              </a:rPr>
              <a:t>O</a:t>
            </a:r>
            <a:r>
              <a:rPr lang="en-US" dirty="0" smtClean="0">
                <a:latin typeface="+mn-lt"/>
              </a:rPr>
              <a:t>verviews the CSMA/CA Mechanism </a:t>
            </a:r>
            <a:r>
              <a:rPr lang="en-US" dirty="0">
                <a:latin typeface="+mn-lt"/>
              </a:rPr>
              <a:t>of IEEE 802.11ah and IEEE </a:t>
            </a:r>
            <a:r>
              <a:rPr lang="en-US" dirty="0" smtClean="0">
                <a:latin typeface="+mn-lt"/>
              </a:rPr>
              <a:t>802.15.4g.</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dirty="0" smtClean="0">
              <a:latin typeface="+mn-lt"/>
            </a:endParaRP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dirty="0">
              <a:latin typeface="+mn-lt"/>
            </a:endParaRPr>
          </a:p>
        </p:txBody>
      </p:sp>
      <p:sp>
        <p:nvSpPr>
          <p:cNvPr id="7"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8"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3</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smtClean="0">
                <a:latin typeface="+mn-lt"/>
              </a:rPr>
              <a:t>802.11 CSMA/CA Overview</a:t>
            </a:r>
            <a:endParaRPr lang="en-GB" sz="2800" dirty="0">
              <a:latin typeface="+mn-lt"/>
            </a:endParaRPr>
          </a:p>
        </p:txBody>
      </p:sp>
      <p:sp>
        <p:nvSpPr>
          <p:cNvPr id="79" name="Rectangle 2"/>
          <p:cNvSpPr txBox="1">
            <a:spLocks noChangeArrowheads="1"/>
          </p:cNvSpPr>
          <p:nvPr/>
        </p:nvSpPr>
        <p:spPr bwMode="auto">
          <a:xfrm>
            <a:off x="689187" y="5160734"/>
            <a:ext cx="8290560" cy="17463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1800" kern="0" dirty="0" smtClean="0">
                <a:latin typeface="+mj-lt"/>
              </a:rPr>
              <a:t>Allow transmission without random </a:t>
            </a:r>
            <a:r>
              <a:rPr lang="en-US" sz="1800" kern="0" dirty="0" err="1" smtClean="0">
                <a:latin typeface="+mj-lt"/>
              </a:rPr>
              <a:t>backoff</a:t>
            </a:r>
            <a:endParaRPr lang="en-US" sz="1800" kern="0" dirty="0" smtClean="0">
              <a:latin typeface="+mj-lt"/>
            </a:endParaRPr>
          </a:p>
          <a:p>
            <a:r>
              <a:rPr lang="en-US" sz="1800" kern="0" dirty="0" smtClean="0">
                <a:latin typeface="+mj-lt"/>
              </a:rPr>
              <a:t>Suspend random </a:t>
            </a:r>
            <a:r>
              <a:rPr lang="en-US" sz="1800" kern="0" dirty="0" err="1" smtClean="0">
                <a:latin typeface="+mj-lt"/>
              </a:rPr>
              <a:t>backoff</a:t>
            </a:r>
            <a:r>
              <a:rPr lang="en-US" sz="1800" kern="0" dirty="0" smtClean="0">
                <a:latin typeface="+mj-lt"/>
              </a:rPr>
              <a:t> when channel is determined to be busy</a:t>
            </a:r>
          </a:p>
          <a:p>
            <a:r>
              <a:rPr lang="en-US" sz="1800" kern="0" dirty="0" smtClean="0">
                <a:latin typeface="+mj-lt"/>
              </a:rPr>
              <a:t>Resume random </a:t>
            </a:r>
            <a:r>
              <a:rPr lang="en-US" sz="1800" kern="0" dirty="0" err="1" smtClean="0">
                <a:latin typeface="+mj-lt"/>
              </a:rPr>
              <a:t>backoff</a:t>
            </a:r>
            <a:r>
              <a:rPr lang="en-US" sz="1800" kern="0" dirty="0" smtClean="0">
                <a:latin typeface="+mj-lt"/>
              </a:rPr>
              <a:t> after channel is idle for duration of DIFS period</a:t>
            </a:r>
          </a:p>
          <a:p>
            <a:r>
              <a:rPr lang="en-US" sz="1800" kern="0" dirty="0" smtClean="0">
                <a:latin typeface="+mj-lt"/>
              </a:rPr>
              <a:t>Perform CCA in each </a:t>
            </a:r>
            <a:r>
              <a:rPr lang="en-US" sz="1800" kern="0" dirty="0" err="1" smtClean="0">
                <a:latin typeface="+mj-lt"/>
              </a:rPr>
              <a:t>backoff</a:t>
            </a:r>
            <a:r>
              <a:rPr lang="en-US" sz="1800" kern="0" dirty="0" smtClean="0">
                <a:latin typeface="+mj-lt"/>
              </a:rPr>
              <a:t> time slot</a:t>
            </a:r>
          </a:p>
          <a:p>
            <a:r>
              <a:rPr lang="en-US" sz="1800" kern="0" dirty="0" smtClean="0">
                <a:latin typeface="+mj-lt"/>
              </a:rPr>
              <a:t>Decrement </a:t>
            </a:r>
            <a:r>
              <a:rPr lang="en-US" sz="1800" kern="0" dirty="0" err="1" smtClean="0">
                <a:latin typeface="+mj-lt"/>
              </a:rPr>
              <a:t>backoff</a:t>
            </a:r>
            <a:r>
              <a:rPr lang="en-US" sz="1800" kern="0" dirty="0" smtClean="0">
                <a:latin typeface="+mj-lt"/>
              </a:rPr>
              <a:t> time if channel is idle for duration of a </a:t>
            </a:r>
            <a:r>
              <a:rPr lang="en-US" sz="1800" kern="0" dirty="0" err="1" smtClean="0">
                <a:latin typeface="+mj-lt"/>
              </a:rPr>
              <a:t>backoff</a:t>
            </a:r>
            <a:r>
              <a:rPr lang="en-US" sz="1800" kern="0" dirty="0" smtClean="0">
                <a:latin typeface="+mj-lt"/>
              </a:rPr>
              <a:t> time slot</a:t>
            </a:r>
          </a:p>
        </p:txBody>
      </p:sp>
      <p:sp>
        <p:nvSpPr>
          <p:cNvPr id="35"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36"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pic>
        <p:nvPicPr>
          <p:cNvPr id="2" name="Picture 1"/>
          <p:cNvPicPr>
            <a:picLocks noChangeAspect="1"/>
          </p:cNvPicPr>
          <p:nvPr/>
        </p:nvPicPr>
        <p:blipFill>
          <a:blip r:embed="rId3"/>
          <a:stretch>
            <a:fillRect/>
          </a:stretch>
        </p:blipFill>
        <p:spPr>
          <a:xfrm>
            <a:off x="85872" y="1442720"/>
            <a:ext cx="9581855" cy="3712934"/>
          </a:xfrm>
          <a:prstGeom prst="rect">
            <a:avLst/>
          </a:prstGeom>
        </p:spPr>
      </p:pic>
    </p:spTree>
    <p:extLst>
      <p:ext uri="{BB962C8B-B14F-4D97-AF65-F5344CB8AC3E}">
        <p14:creationId xmlns:p14="http://schemas.microsoft.com/office/powerpoint/2010/main" val="8052865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4</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smtClean="0">
                <a:latin typeface="+mn-lt"/>
              </a:rPr>
              <a:t>802.11 </a:t>
            </a:r>
            <a:r>
              <a:rPr lang="en-US" sz="2800" dirty="0" err="1" smtClean="0">
                <a:latin typeface="+mn-lt"/>
              </a:rPr>
              <a:t>Backoff</a:t>
            </a:r>
            <a:r>
              <a:rPr lang="en-US" sz="2800" dirty="0" smtClean="0">
                <a:latin typeface="+mn-lt"/>
              </a:rPr>
              <a:t> Illustration</a:t>
            </a:r>
            <a:endParaRPr lang="en-GB" sz="2800" dirty="0">
              <a:latin typeface="+mn-lt"/>
            </a:endParaRPr>
          </a:p>
        </p:txBody>
      </p:sp>
      <p:sp>
        <p:nvSpPr>
          <p:cNvPr id="35"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36"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pic>
        <p:nvPicPr>
          <p:cNvPr id="3" name="Picture 2"/>
          <p:cNvPicPr>
            <a:picLocks noChangeAspect="1"/>
          </p:cNvPicPr>
          <p:nvPr/>
        </p:nvPicPr>
        <p:blipFill>
          <a:blip r:embed="rId3"/>
          <a:stretch>
            <a:fillRect/>
          </a:stretch>
        </p:blipFill>
        <p:spPr>
          <a:xfrm>
            <a:off x="731520" y="2514600"/>
            <a:ext cx="8569167" cy="3271968"/>
          </a:xfrm>
          <a:prstGeom prst="rect">
            <a:avLst/>
          </a:prstGeom>
        </p:spPr>
      </p:pic>
    </p:spTree>
    <p:extLst>
      <p:ext uri="{BB962C8B-B14F-4D97-AF65-F5344CB8AC3E}">
        <p14:creationId xmlns:p14="http://schemas.microsoft.com/office/powerpoint/2010/main" val="54899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986746" y="1591610"/>
            <a:ext cx="4450676" cy="5171687"/>
          </a:xfrm>
          <a:prstGeom prst="rect">
            <a:avLst/>
          </a:prstGeom>
        </p:spPr>
      </p:pic>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5</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smtClean="0">
                <a:latin typeface="+mn-lt"/>
              </a:rPr>
              <a:t>802.15.4g CSMA/CA Overview</a:t>
            </a:r>
            <a:endParaRPr lang="en-GB" sz="2800" dirty="0">
              <a:latin typeface="+mn-lt"/>
            </a:endParaRPr>
          </a:p>
        </p:txBody>
      </p:sp>
      <p:sp>
        <p:nvSpPr>
          <p:cNvPr id="4098" name="Rectangle 2"/>
          <p:cNvSpPr>
            <a:spLocks noGrp="1" noChangeArrowheads="1"/>
          </p:cNvSpPr>
          <p:nvPr>
            <p:ph type="body" idx="1"/>
          </p:nvPr>
        </p:nvSpPr>
        <p:spPr>
          <a:xfrm>
            <a:off x="842911" y="3685081"/>
            <a:ext cx="4154920" cy="2293079"/>
          </a:xfrm>
          <a:ln/>
        </p:spPr>
        <p:txBody>
          <a:bodyPr/>
          <a:lstStyle/>
          <a:p>
            <a:r>
              <a:rPr lang="en-US" sz="2000" dirty="0" smtClean="0">
                <a:latin typeface="+mn-lt"/>
              </a:rPr>
              <a:t>Perform random </a:t>
            </a:r>
            <a:r>
              <a:rPr lang="en-US" sz="2000" dirty="0" err="1" smtClean="0">
                <a:latin typeface="+mn-lt"/>
              </a:rPr>
              <a:t>backoff</a:t>
            </a:r>
            <a:r>
              <a:rPr lang="en-US" sz="2000" dirty="0" smtClean="0">
                <a:latin typeface="+mn-lt"/>
              </a:rPr>
              <a:t> first</a:t>
            </a:r>
            <a:endParaRPr lang="en-US" sz="2000" dirty="0">
              <a:latin typeface="+mn-lt"/>
            </a:endParaRPr>
          </a:p>
          <a:p>
            <a:r>
              <a:rPr lang="en-US" sz="2000" dirty="0" smtClean="0">
                <a:latin typeface="+mn-lt"/>
              </a:rPr>
              <a:t>Do not suspend random </a:t>
            </a:r>
            <a:r>
              <a:rPr lang="en-US" sz="2000" dirty="0" err="1" smtClean="0">
                <a:latin typeface="+mn-lt"/>
              </a:rPr>
              <a:t>backoff</a:t>
            </a:r>
            <a:endParaRPr lang="en-US" sz="2000" dirty="0">
              <a:latin typeface="+mn-lt"/>
            </a:endParaRPr>
          </a:p>
          <a:p>
            <a:r>
              <a:rPr lang="en-US" sz="2000" dirty="0" smtClean="0">
                <a:latin typeface="+mn-lt"/>
              </a:rPr>
              <a:t>Do not perform CCA during random </a:t>
            </a:r>
            <a:r>
              <a:rPr lang="en-US" sz="2000" dirty="0" err="1" smtClean="0">
                <a:latin typeface="+mn-lt"/>
              </a:rPr>
              <a:t>backoff</a:t>
            </a:r>
            <a:endParaRPr lang="en-US" sz="2000" dirty="0" smtClean="0">
              <a:latin typeface="+mn-lt"/>
            </a:endParaRPr>
          </a:p>
          <a:p>
            <a:r>
              <a:rPr lang="en-US" sz="2000" dirty="0" smtClean="0">
                <a:latin typeface="+mn-lt"/>
              </a:rPr>
              <a:t>Perform CCA after random </a:t>
            </a:r>
            <a:r>
              <a:rPr lang="en-US" sz="2000" dirty="0" err="1" smtClean="0">
                <a:latin typeface="+mn-lt"/>
              </a:rPr>
              <a:t>backoff</a:t>
            </a:r>
            <a:endParaRPr lang="en-US" sz="2000" dirty="0">
              <a:latin typeface="+mj-lt"/>
            </a:endParaRPr>
          </a:p>
          <a:p>
            <a:endParaRPr lang="en-US" sz="2000" dirty="0" smtClean="0">
              <a:latin typeface="+mj-lt"/>
            </a:endParaRPr>
          </a:p>
          <a:p>
            <a:endParaRPr lang="en-US" sz="2000" dirty="0">
              <a:latin typeface="+mj-lt"/>
            </a:endParaRPr>
          </a:p>
          <a:p>
            <a:endParaRPr lang="en-US" sz="2000" dirty="0" smtClean="0">
              <a:latin typeface="+mj-lt"/>
            </a:endParaRPr>
          </a:p>
          <a:p>
            <a:endParaRPr lang="en-US" sz="2000" dirty="0">
              <a:latin typeface="+mj-lt"/>
            </a:endParaRPr>
          </a:p>
        </p:txBody>
      </p:sp>
      <p:sp>
        <p:nvSpPr>
          <p:cNvPr id="8"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7"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
        <p:nvSpPr>
          <p:cNvPr id="3" name="Oval 2"/>
          <p:cNvSpPr/>
          <p:nvPr/>
        </p:nvSpPr>
        <p:spPr bwMode="auto">
          <a:xfrm>
            <a:off x="7407701" y="5638800"/>
            <a:ext cx="1143000" cy="304800"/>
          </a:xfrm>
          <a:prstGeom prst="ellipse">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9" name="Straight Arrow Connector 8"/>
          <p:cNvCxnSpPr/>
          <p:nvPr/>
        </p:nvCxnSpPr>
        <p:spPr bwMode="auto">
          <a:xfrm flipV="1">
            <a:off x="6356142" y="3552802"/>
            <a:ext cx="2194559" cy="22331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p:cNvSpPr txBox="1"/>
          <p:nvPr/>
        </p:nvSpPr>
        <p:spPr>
          <a:xfrm>
            <a:off x="7848600" y="3091137"/>
            <a:ext cx="1588822" cy="461665"/>
          </a:xfrm>
          <a:prstGeom prst="rect">
            <a:avLst/>
          </a:prstGeom>
          <a:noFill/>
        </p:spPr>
        <p:txBody>
          <a:bodyPr wrap="square" rtlCol="0">
            <a:spAutoFit/>
          </a:bodyPr>
          <a:lstStyle/>
          <a:p>
            <a:pPr algn="ctr"/>
            <a:r>
              <a:rPr lang="en-US" sz="1200" b="1" dirty="0" smtClean="0">
                <a:solidFill>
                  <a:schemeClr val="tx1"/>
                </a:solidFill>
              </a:rPr>
              <a:t>Corrected in 802.15.4-2016</a:t>
            </a:r>
            <a:endParaRPr lang="en-US" sz="1200" b="1" dirty="0">
              <a:solidFill>
                <a:schemeClr val="tx1"/>
              </a:solidFill>
            </a:endParaRPr>
          </a:p>
        </p:txBody>
      </p:sp>
      <p:sp>
        <p:nvSpPr>
          <p:cNvPr id="13" name="Oval 12"/>
          <p:cNvSpPr/>
          <p:nvPr/>
        </p:nvSpPr>
        <p:spPr bwMode="auto">
          <a:xfrm>
            <a:off x="5213142" y="5638800"/>
            <a:ext cx="1143000" cy="304800"/>
          </a:xfrm>
          <a:prstGeom prst="ellipse">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4" name="Straight Arrow Connector 13"/>
          <p:cNvCxnSpPr>
            <a:endCxn id="10" idx="2"/>
          </p:cNvCxnSpPr>
          <p:nvPr/>
        </p:nvCxnSpPr>
        <p:spPr bwMode="auto">
          <a:xfrm flipV="1">
            <a:off x="8550701" y="3552802"/>
            <a:ext cx="92310" cy="228456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TextBox 19"/>
          <p:cNvSpPr txBox="1"/>
          <p:nvPr/>
        </p:nvSpPr>
        <p:spPr>
          <a:xfrm>
            <a:off x="6008429" y="1636422"/>
            <a:ext cx="2209800" cy="369332"/>
          </a:xfrm>
          <a:prstGeom prst="rect">
            <a:avLst/>
          </a:prstGeom>
          <a:noFill/>
        </p:spPr>
        <p:txBody>
          <a:bodyPr wrap="square" rtlCol="0">
            <a:spAutoFit/>
          </a:bodyPr>
          <a:lstStyle/>
          <a:p>
            <a:pPr algn="ctr"/>
            <a:r>
              <a:rPr lang="en-US" sz="1800" b="1" dirty="0" smtClean="0">
                <a:solidFill>
                  <a:schemeClr val="tx1"/>
                </a:solidFill>
              </a:rPr>
              <a:t>802.15.4-2011</a:t>
            </a:r>
            <a:endParaRPr lang="en-US" sz="1800" b="1" dirty="0">
              <a:solidFill>
                <a:schemeClr val="tx1"/>
              </a:solidFill>
            </a:endParaRPr>
          </a:p>
        </p:txBody>
      </p:sp>
      <p:cxnSp>
        <p:nvCxnSpPr>
          <p:cNvPr id="5" name="Straight Connector 4"/>
          <p:cNvCxnSpPr/>
          <p:nvPr/>
        </p:nvCxnSpPr>
        <p:spPr bwMode="auto">
          <a:xfrm>
            <a:off x="743373" y="2375133"/>
            <a:ext cx="2380827" cy="0"/>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a:off x="990600" y="1994133"/>
            <a:ext cx="0" cy="381000"/>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a:off x="2438400" y="1994133"/>
            <a:ext cx="0" cy="38100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23" name="TextBox 22"/>
          <p:cNvSpPr txBox="1"/>
          <p:nvPr/>
        </p:nvSpPr>
        <p:spPr>
          <a:xfrm>
            <a:off x="868346" y="2001486"/>
            <a:ext cx="1752600" cy="369332"/>
          </a:xfrm>
          <a:prstGeom prst="rect">
            <a:avLst/>
          </a:prstGeom>
          <a:noFill/>
        </p:spPr>
        <p:txBody>
          <a:bodyPr wrap="square" rtlCol="0">
            <a:spAutoFit/>
          </a:bodyPr>
          <a:lstStyle/>
          <a:p>
            <a:pPr algn="ctr"/>
            <a:r>
              <a:rPr lang="en-US" sz="1800" b="1" dirty="0" err="1" smtClean="0">
                <a:solidFill>
                  <a:schemeClr val="tx1"/>
                </a:solidFill>
              </a:rPr>
              <a:t>Backoff</a:t>
            </a:r>
            <a:endParaRPr lang="en-US" sz="1800" b="1" dirty="0">
              <a:solidFill>
                <a:schemeClr val="tx1"/>
              </a:solidFill>
            </a:endParaRPr>
          </a:p>
        </p:txBody>
      </p:sp>
      <p:sp>
        <p:nvSpPr>
          <p:cNvPr id="24" name="TextBox 23"/>
          <p:cNvSpPr txBox="1"/>
          <p:nvPr/>
        </p:nvSpPr>
        <p:spPr>
          <a:xfrm>
            <a:off x="2207149" y="1994132"/>
            <a:ext cx="1203662" cy="369332"/>
          </a:xfrm>
          <a:prstGeom prst="rect">
            <a:avLst/>
          </a:prstGeom>
          <a:noFill/>
        </p:spPr>
        <p:txBody>
          <a:bodyPr wrap="square" rtlCol="0">
            <a:spAutoFit/>
          </a:bodyPr>
          <a:lstStyle/>
          <a:p>
            <a:pPr algn="ctr"/>
            <a:r>
              <a:rPr lang="en-US" sz="1800" b="1" dirty="0" smtClean="0">
                <a:solidFill>
                  <a:schemeClr val="tx1"/>
                </a:solidFill>
              </a:rPr>
              <a:t>CCA</a:t>
            </a:r>
            <a:endParaRPr lang="en-US" sz="1800" b="1" dirty="0">
              <a:solidFill>
                <a:schemeClr val="tx1"/>
              </a:solidFill>
            </a:endParaRPr>
          </a:p>
        </p:txBody>
      </p:sp>
      <p:cxnSp>
        <p:nvCxnSpPr>
          <p:cNvPr id="25" name="Straight Connector 24"/>
          <p:cNvCxnSpPr/>
          <p:nvPr/>
        </p:nvCxnSpPr>
        <p:spPr bwMode="auto">
          <a:xfrm>
            <a:off x="3124200" y="1994133"/>
            <a:ext cx="0" cy="38100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18" name="Left Brace 17"/>
          <p:cNvSpPr/>
          <p:nvPr/>
        </p:nvSpPr>
        <p:spPr bwMode="auto">
          <a:xfrm rot="5400000">
            <a:off x="2933174" y="2066815"/>
            <a:ext cx="382053" cy="1023151"/>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TextBox 27"/>
          <p:cNvSpPr txBox="1"/>
          <p:nvPr/>
        </p:nvSpPr>
        <p:spPr>
          <a:xfrm>
            <a:off x="1584641" y="2778031"/>
            <a:ext cx="1752600" cy="369332"/>
          </a:xfrm>
          <a:prstGeom prst="rect">
            <a:avLst/>
          </a:prstGeom>
          <a:noFill/>
        </p:spPr>
        <p:txBody>
          <a:bodyPr wrap="square" rtlCol="0">
            <a:spAutoFit/>
          </a:bodyPr>
          <a:lstStyle/>
          <a:p>
            <a:pPr algn="ctr"/>
            <a:r>
              <a:rPr lang="en-US" sz="1800" b="1" dirty="0" smtClean="0">
                <a:solidFill>
                  <a:schemeClr val="tx1"/>
                </a:solidFill>
              </a:rPr>
              <a:t>TX if idle</a:t>
            </a:r>
            <a:endParaRPr lang="en-US" sz="1800" b="1" dirty="0">
              <a:solidFill>
                <a:schemeClr val="tx1"/>
              </a:solidFill>
            </a:endParaRPr>
          </a:p>
        </p:txBody>
      </p:sp>
      <p:sp>
        <p:nvSpPr>
          <p:cNvPr id="29" name="TextBox 28"/>
          <p:cNvSpPr txBox="1"/>
          <p:nvPr/>
        </p:nvSpPr>
        <p:spPr>
          <a:xfrm>
            <a:off x="3134803" y="2773900"/>
            <a:ext cx="2014946" cy="369332"/>
          </a:xfrm>
          <a:prstGeom prst="rect">
            <a:avLst/>
          </a:prstGeom>
          <a:noFill/>
        </p:spPr>
        <p:txBody>
          <a:bodyPr wrap="square" rtlCol="0">
            <a:spAutoFit/>
          </a:bodyPr>
          <a:lstStyle/>
          <a:p>
            <a:pPr algn="ctr"/>
            <a:r>
              <a:rPr lang="en-US" sz="1800" b="1" dirty="0" smtClean="0">
                <a:solidFill>
                  <a:schemeClr val="tx1"/>
                </a:solidFill>
              </a:rPr>
              <a:t>Re-</a:t>
            </a:r>
            <a:r>
              <a:rPr lang="en-US" sz="1800" b="1" dirty="0" err="1" smtClean="0">
                <a:solidFill>
                  <a:schemeClr val="tx1"/>
                </a:solidFill>
              </a:rPr>
              <a:t>backoff</a:t>
            </a:r>
            <a:r>
              <a:rPr lang="en-US" sz="1800" b="1" dirty="0" smtClean="0">
                <a:solidFill>
                  <a:schemeClr val="tx1"/>
                </a:solidFill>
              </a:rPr>
              <a:t> if busy</a:t>
            </a:r>
            <a:endParaRPr lang="en-US" sz="1800" b="1" dirty="0">
              <a:solidFill>
                <a:schemeClr val="tx1"/>
              </a:solidFill>
            </a:endParaRPr>
          </a:p>
        </p:txBody>
      </p:sp>
    </p:spTree>
    <p:extLst>
      <p:ext uri="{BB962C8B-B14F-4D97-AF65-F5344CB8AC3E}">
        <p14:creationId xmlns:p14="http://schemas.microsoft.com/office/powerpoint/2010/main" val="2117921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6</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800" dirty="0" smtClean="0">
                <a:latin typeface="+mn-lt"/>
              </a:rPr>
              <a:t>Summary</a:t>
            </a:r>
            <a:endParaRPr lang="en-GB" sz="2800" dirty="0">
              <a:latin typeface="+mn-lt"/>
            </a:endParaRPr>
          </a:p>
        </p:txBody>
      </p:sp>
      <p:sp>
        <p:nvSpPr>
          <p:cNvPr id="4098" name="Rectangle 2"/>
          <p:cNvSpPr>
            <a:spLocks noGrp="1" noChangeArrowheads="1"/>
          </p:cNvSpPr>
          <p:nvPr>
            <p:ph type="body" idx="1"/>
          </p:nvPr>
        </p:nvSpPr>
        <p:spPr>
          <a:xfrm>
            <a:off x="731520" y="1371600"/>
            <a:ext cx="8290560" cy="5535508"/>
          </a:xfrm>
          <a:ln/>
        </p:spPr>
        <p:txBody>
          <a:bodyPr/>
          <a:lstStyle/>
          <a:p>
            <a:r>
              <a:rPr lang="en-US" sz="2000" dirty="0">
                <a:solidFill>
                  <a:schemeClr val="tx1"/>
                </a:solidFill>
                <a:latin typeface="+mj-lt"/>
              </a:rPr>
              <a:t>Should </a:t>
            </a:r>
            <a:r>
              <a:rPr lang="en-US" sz="2000" dirty="0" smtClean="0">
                <a:solidFill>
                  <a:schemeClr val="tx1"/>
                </a:solidFill>
                <a:latin typeface="+mj-lt"/>
              </a:rPr>
              <a:t>802.19.3 TG </a:t>
            </a:r>
            <a:r>
              <a:rPr lang="en-US" sz="2000" dirty="0">
                <a:solidFill>
                  <a:schemeClr val="tx1"/>
                </a:solidFill>
                <a:latin typeface="+mj-lt"/>
              </a:rPr>
              <a:t>look into </a:t>
            </a:r>
            <a:r>
              <a:rPr lang="en-US" sz="2000" dirty="0" smtClean="0">
                <a:solidFill>
                  <a:schemeClr val="tx1"/>
                </a:solidFill>
                <a:latin typeface="+mj-lt"/>
              </a:rPr>
              <a:t>the impact of 802.11ah and 802.15.4g </a:t>
            </a:r>
            <a:r>
              <a:rPr lang="en-US" sz="2000" dirty="0" err="1" smtClean="0">
                <a:solidFill>
                  <a:schemeClr val="tx1"/>
                </a:solidFill>
                <a:latin typeface="+mj-lt"/>
              </a:rPr>
              <a:t>backoff</a:t>
            </a:r>
            <a:r>
              <a:rPr lang="en-US" sz="2000" dirty="0" smtClean="0">
                <a:solidFill>
                  <a:schemeClr val="tx1"/>
                </a:solidFill>
                <a:latin typeface="+mj-lt"/>
              </a:rPr>
              <a:t> </a:t>
            </a:r>
            <a:r>
              <a:rPr lang="en-US" sz="2000" dirty="0">
                <a:solidFill>
                  <a:schemeClr val="tx1"/>
                </a:solidFill>
                <a:latin typeface="+mj-lt"/>
              </a:rPr>
              <a:t>difference </a:t>
            </a:r>
            <a:r>
              <a:rPr lang="en-US" sz="2000" dirty="0" smtClean="0">
                <a:solidFill>
                  <a:schemeClr val="tx1"/>
                </a:solidFill>
                <a:latin typeface="+mj-lt"/>
              </a:rPr>
              <a:t>on </a:t>
            </a:r>
            <a:r>
              <a:rPr lang="en-US" sz="2000" dirty="0">
                <a:solidFill>
                  <a:schemeClr val="tx1"/>
                </a:solidFill>
                <a:latin typeface="+mj-lt"/>
              </a:rPr>
              <a:t>the coexistence</a:t>
            </a:r>
            <a:r>
              <a:rPr lang="en-US" sz="2000" dirty="0" smtClean="0">
                <a:solidFill>
                  <a:schemeClr val="tx1"/>
                </a:solidFill>
                <a:latin typeface="+mj-lt"/>
              </a:rPr>
              <a:t>? e.g.,</a:t>
            </a:r>
          </a:p>
          <a:p>
            <a:pPr lvl="1"/>
            <a:r>
              <a:rPr lang="en-US" sz="1600" dirty="0" smtClean="0">
                <a:solidFill>
                  <a:schemeClr val="tx1"/>
                </a:solidFill>
                <a:latin typeface="+mj-lt"/>
              </a:rPr>
              <a:t>Time slot length???</a:t>
            </a:r>
          </a:p>
          <a:p>
            <a:pPr lvl="1"/>
            <a:r>
              <a:rPr lang="en-US" sz="1600" dirty="0" smtClean="0">
                <a:solidFill>
                  <a:schemeClr val="tx1"/>
                </a:solidFill>
                <a:latin typeface="+mj-lt"/>
              </a:rPr>
              <a:t>Contention window parameter???</a:t>
            </a:r>
          </a:p>
          <a:p>
            <a:pPr lvl="1"/>
            <a:r>
              <a:rPr lang="en-US" sz="1600" dirty="0" smtClean="0">
                <a:solidFill>
                  <a:schemeClr val="tx1"/>
                </a:solidFill>
                <a:latin typeface="+mj-lt"/>
              </a:rPr>
              <a:t>Turnaround time???</a:t>
            </a:r>
          </a:p>
          <a:p>
            <a:pPr lvl="1"/>
            <a:r>
              <a:rPr lang="en-US" sz="1600" dirty="0" smtClean="0">
                <a:solidFill>
                  <a:schemeClr val="tx1"/>
                </a:solidFill>
                <a:latin typeface="+mj-lt"/>
              </a:rPr>
              <a:t>Usage of CCA???</a:t>
            </a:r>
          </a:p>
          <a:p>
            <a:pPr lvl="1"/>
            <a:r>
              <a:rPr lang="en-US" sz="1600" dirty="0" smtClean="0">
                <a:solidFill>
                  <a:schemeClr val="tx1"/>
                </a:solidFill>
                <a:latin typeface="+mj-lt"/>
              </a:rPr>
              <a:t>???</a:t>
            </a:r>
            <a:endParaRPr lang="en-US" sz="1600" dirty="0">
              <a:solidFill>
                <a:schemeClr val="tx1"/>
              </a:solidFill>
              <a:latin typeface="+mj-lt"/>
            </a:endParaRPr>
          </a:p>
        </p:txBody>
      </p:sp>
      <p:sp>
        <p:nvSpPr>
          <p:cNvPr id="8"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7"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extLst>
      <p:ext uri="{BB962C8B-B14F-4D97-AF65-F5344CB8AC3E}">
        <p14:creationId xmlns:p14="http://schemas.microsoft.com/office/powerpoint/2010/main" val="17960982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92879</TotalTime>
  <Words>342</Words>
  <Application>Microsoft Office PowerPoint</Application>
  <PresentationFormat>Custom</PresentationFormat>
  <Paragraphs>69</Paragraphs>
  <Slides>6</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MS Gothic</vt:lpstr>
      <vt:lpstr>Arial</vt:lpstr>
      <vt:lpstr>Arial Unicode MS</vt:lpstr>
      <vt:lpstr>Calibri</vt:lpstr>
      <vt:lpstr>Courier New</vt:lpstr>
      <vt:lpstr>Times New Roman</vt:lpstr>
      <vt:lpstr>Office Theme</vt:lpstr>
      <vt:lpstr>Document</vt:lpstr>
      <vt:lpstr>802.11ah CSMA/CA and 802.15.4g CSMA/CA</vt:lpstr>
      <vt:lpstr>Abstract</vt:lpstr>
      <vt:lpstr>802.11 CSMA/CA Overview</vt:lpstr>
      <vt:lpstr>802.11 Backoff Illustration</vt:lpstr>
      <vt:lpstr>802.15.4g CSMA/CA Overview</vt:lpstr>
      <vt:lpstr>Summary</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628</cp:revision>
  <cp:lastPrinted>2014-11-08T20:15:38Z</cp:lastPrinted>
  <dcterms:created xsi:type="dcterms:W3CDTF">2014-10-30T17:06:39Z</dcterms:created>
  <dcterms:modified xsi:type="dcterms:W3CDTF">2019-01-17T12:49:23Z</dcterms:modified>
</cp:coreProperties>
</file>