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347" r:id="rId4"/>
    <p:sldId id="350" r:id="rId5"/>
    <p:sldId id="294" r:id="rId6"/>
    <p:sldId id="345" r:id="rId7"/>
    <p:sldId id="348" r:id="rId8"/>
    <p:sldId id="346" r:id="rId9"/>
    <p:sldId id="344" r:id="rId10"/>
    <p:sldId id="293" r:id="rId11"/>
    <p:sldId id="351" r:id="rId1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98" autoAdjust="0"/>
    <p:restoredTop sz="95721" autoAdjust="0"/>
  </p:normalViewPr>
  <p:slideViewPr>
    <p:cSldViewPr>
      <p:cViewPr varScale="1">
        <p:scale>
          <a:sx n="71" d="100"/>
          <a:sy n="71" d="100"/>
        </p:scale>
        <p:origin x="1915" y="48"/>
      </p:cViewPr>
      <p:guideLst>
        <p:guide orient="horz" pos="2304"/>
        <p:guide pos="3072"/>
      </p:guideLst>
    </p:cSldViewPr>
  </p:slideViewPr>
  <p:outlineViewPr>
    <p:cViewPr varScale="1">
      <p:scale>
        <a:sx n="170" d="200"/>
        <a:sy n="170" d="200"/>
      </p:scale>
      <p:origin x="0" y="-170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9" d="100"/>
          <a:sy n="59" d="100"/>
        </p:scale>
        <p:origin x="3283"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802.15.4-17/xxxxr0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Month Year</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Jianlin Guo, Mitsubishi Electric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
        <p:nvSpPr>
          <p:cNvPr id="2" name="Header Placeholder 1"/>
          <p:cNvSpPr>
            <a:spLocks noGrp="1"/>
          </p:cNvSpPr>
          <p:nvPr>
            <p:ph type="hdr" sz="quarter"/>
          </p:nvPr>
        </p:nvSpPr>
        <p:spPr>
          <a:xfrm>
            <a:off x="0" y="0"/>
            <a:ext cx="3005138" cy="465138"/>
          </a:xfrm>
          <a:prstGeom prst="rect">
            <a:avLst/>
          </a:prstGeom>
        </p:spPr>
        <p:txBody>
          <a:bodyPr vert="horz" lIns="91440" tIns="45720" rIns="91440" bIns="45720" rtlCol="0"/>
          <a:lstStyle>
            <a:lvl1pPr algn="l">
              <a:defRPr sz="1200"/>
            </a:lvl1pPr>
          </a:lstStyle>
          <a:p>
            <a:endParaRPr lang="en-US"/>
          </a:p>
        </p:txBody>
      </p:sp>
      <p:sp>
        <p:nvSpPr>
          <p:cNvPr id="3" name="Slide Image Placeholder 2"/>
          <p:cNvSpPr>
            <a:spLocks noGrp="1" noRot="1" noChangeAspect="1"/>
          </p:cNvSpPr>
          <p:nvPr>
            <p:ph type="sldImg" idx="2"/>
          </p:nvPr>
        </p:nvSpPr>
        <p:spPr>
          <a:xfrm>
            <a:off x="1379538" y="1160463"/>
            <a:ext cx="4175125" cy="3132137"/>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dt="0"/>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407248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35327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532618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56591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44364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7068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011664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85867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fr-FR" smtClean="0"/>
              <a:t>Guo et al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fr-FR" smtClean="0"/>
              <a:t>Guo et al (Mitsubishi Electric)</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802.19-19/0006r1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7"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
        <p:nvSpPr>
          <p:cNvPr id="8" name="Slide Number Placeholder 5"/>
          <p:cNvSpPr>
            <a:spLocks noGrp="1"/>
          </p:cNvSpPr>
          <p:nvPr>
            <p:ph type="sldNum" idx="12"/>
          </p:nvPr>
        </p:nvSpPr>
        <p:spPr/>
        <p:txBody>
          <a:bodyPr/>
          <a:lstStyle/>
          <a:p>
            <a:r>
              <a:rPr lang="en-GB" dirty="0">
                <a:latin typeface="+mn-lt"/>
              </a:rPr>
              <a:t>Slide </a:t>
            </a:r>
            <a:fld id="{93823DB3-BAA4-4F4A-B4B3-ED9ABE70E976}" type="slidenum">
              <a:rPr lang="en-GB">
                <a:latin typeface="+mn-lt"/>
              </a:rPr>
              <a:pPr/>
              <a:t>1</a:t>
            </a:fld>
            <a:endParaRPr lang="en-GB" dirty="0">
              <a:latin typeface="+mn-lt"/>
            </a:endParaRPr>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2600" dirty="0" smtClean="0">
                <a:latin typeface="+mn-lt"/>
              </a:rPr>
              <a:t>802.11ah CCA and 802.15.4g CCA</a:t>
            </a:r>
            <a:endParaRPr lang="en-GB" sz="2600" dirty="0">
              <a:latin typeface="+mj-lt"/>
            </a:endParaRPr>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latin typeface="+mn-lt"/>
              </a:rPr>
              <a:t>Date:</a:t>
            </a:r>
            <a:r>
              <a:rPr lang="en-GB" sz="2133" b="0" dirty="0">
                <a:latin typeface="+mn-lt"/>
              </a:rPr>
              <a:t> </a:t>
            </a:r>
            <a:r>
              <a:rPr lang="en-GB" sz="2133" b="0" dirty="0" smtClean="0">
                <a:latin typeface="+mn-lt"/>
              </a:rPr>
              <a:t>2019-01-17</a:t>
            </a:r>
            <a:endParaRPr lang="en-GB" sz="2133" b="0" dirty="0">
              <a:latin typeface="+mn-lt"/>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1854834396"/>
              </p:ext>
            </p:extLst>
          </p:nvPr>
        </p:nvGraphicFramePr>
        <p:xfrm>
          <a:off x="666750" y="2205038"/>
          <a:ext cx="8488363" cy="4486275"/>
        </p:xfrm>
        <a:graphic>
          <a:graphicData uri="http://schemas.openxmlformats.org/presentationml/2006/ole">
            <mc:AlternateContent xmlns:mc="http://schemas.openxmlformats.org/markup-compatibility/2006">
              <mc:Choice xmlns:v="urn:schemas-microsoft-com:vml" Requires="v">
                <p:oleObj spid="_x0000_s3651" name="Document" r:id="rId4" imgW="8855058" imgH="4679161" progId="Word.Document.8">
                  <p:embed/>
                </p:oleObj>
              </mc:Choice>
              <mc:Fallback>
                <p:oleObj name="Document" r:id="rId4" imgW="8855058" imgH="4679161" progId="Word.Document.8">
                  <p:embed/>
                  <p:pic>
                    <p:nvPicPr>
                      <p:cNvPr id="0" name="Picture 3"/>
                      <p:cNvPicPr>
                        <a:picLocks noChangeAspect="1" noChangeArrowheads="1"/>
                      </p:cNvPicPr>
                      <p:nvPr/>
                    </p:nvPicPr>
                    <p:blipFill>
                      <a:blip r:embed="rId5"/>
                      <a:srcRect/>
                      <a:stretch>
                        <a:fillRect/>
                      </a:stretch>
                    </p:blipFill>
                    <p:spPr bwMode="auto">
                      <a:xfrm>
                        <a:off x="666750" y="2205038"/>
                        <a:ext cx="8488363" cy="4486275"/>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1828800"/>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mn-lt"/>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mn-lt"/>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latin typeface="+mn-lt"/>
              </a:endParaRP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10</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800" dirty="0" smtClean="0">
                <a:latin typeface="+mn-lt"/>
              </a:rPr>
              <a:t>802.15.4-2011 </a:t>
            </a:r>
            <a:r>
              <a:rPr lang="en-US" sz="2800" dirty="0">
                <a:latin typeface="+mn-lt"/>
              </a:rPr>
              <a:t>Clear Channel Assessment (CCA)</a:t>
            </a:r>
            <a:endParaRPr lang="en-GB" sz="2800" dirty="0">
              <a:latin typeface="+mn-lt"/>
            </a:endParaRPr>
          </a:p>
        </p:txBody>
      </p:sp>
      <p:sp>
        <p:nvSpPr>
          <p:cNvPr id="4098" name="Rectangle 2"/>
          <p:cNvSpPr>
            <a:spLocks noGrp="1" noChangeArrowheads="1"/>
          </p:cNvSpPr>
          <p:nvPr>
            <p:ph type="body" idx="1"/>
          </p:nvPr>
        </p:nvSpPr>
        <p:spPr>
          <a:xfrm>
            <a:off x="731520" y="1371600"/>
            <a:ext cx="8290560" cy="5535508"/>
          </a:xfrm>
          <a:ln/>
        </p:spPr>
        <p:txBody>
          <a:bodyPr/>
          <a:lstStyle/>
          <a:p>
            <a:pPr lvl="1"/>
            <a:r>
              <a:rPr lang="en-US" sz="1800" b="1" dirty="0">
                <a:latin typeface="+mj-lt"/>
              </a:rPr>
              <a:t>CCA Mode 4</a:t>
            </a:r>
          </a:p>
          <a:p>
            <a:pPr lvl="2">
              <a:buFont typeface="Wingdings" panose="05000000000000000000" pitchFamily="2" charset="2"/>
              <a:buChar char="§"/>
            </a:pPr>
            <a:r>
              <a:rPr lang="en-US" sz="1600" b="1" dirty="0">
                <a:latin typeface="+mj-lt"/>
              </a:rPr>
              <a:t>ALOHA</a:t>
            </a:r>
          </a:p>
          <a:p>
            <a:pPr lvl="2">
              <a:buFont typeface="Wingdings" panose="05000000000000000000" pitchFamily="2" charset="2"/>
              <a:buChar char="§"/>
            </a:pPr>
            <a:r>
              <a:rPr lang="en-US" sz="1600" b="1" dirty="0">
                <a:latin typeface="+mj-lt"/>
              </a:rPr>
              <a:t>CCA shall always report an idle medium</a:t>
            </a:r>
          </a:p>
          <a:p>
            <a:pPr lvl="1"/>
            <a:endParaRPr lang="en-US" sz="1800" b="1" dirty="0" smtClean="0">
              <a:latin typeface="+mj-lt"/>
            </a:endParaRPr>
          </a:p>
          <a:p>
            <a:pPr lvl="1"/>
            <a:r>
              <a:rPr lang="en-US" sz="1800" b="1" dirty="0" smtClean="0">
                <a:latin typeface="+mj-lt"/>
              </a:rPr>
              <a:t>CCA Mode 5</a:t>
            </a:r>
          </a:p>
          <a:p>
            <a:pPr lvl="2">
              <a:buFont typeface="Wingdings" panose="05000000000000000000" pitchFamily="2" charset="2"/>
              <a:buChar char="§"/>
            </a:pPr>
            <a:r>
              <a:rPr lang="en-US" sz="1600" dirty="0" smtClean="0">
                <a:latin typeface="+mj-lt"/>
              </a:rPr>
              <a:t>UWB preamble sense based on the SHR of a frame</a:t>
            </a:r>
          </a:p>
          <a:p>
            <a:pPr lvl="2">
              <a:buFont typeface="Wingdings" panose="05000000000000000000" pitchFamily="2" charset="2"/>
              <a:buChar char="§"/>
            </a:pPr>
            <a:r>
              <a:rPr lang="en-US" sz="1600" dirty="0" smtClean="0">
                <a:latin typeface="+mj-lt"/>
              </a:rPr>
              <a:t>CCA </a:t>
            </a:r>
            <a:r>
              <a:rPr lang="en-US" sz="1600" dirty="0">
                <a:latin typeface="+mj-lt"/>
              </a:rPr>
              <a:t>shall report a busy </a:t>
            </a:r>
            <a:r>
              <a:rPr lang="en-US" sz="1600" dirty="0" smtClean="0">
                <a:latin typeface="+mj-lt"/>
              </a:rPr>
              <a:t>medium upon </a:t>
            </a:r>
            <a:r>
              <a:rPr lang="en-US" sz="1600" dirty="0">
                <a:latin typeface="+mj-lt"/>
              </a:rPr>
              <a:t>detection of a preamble </a:t>
            </a:r>
            <a:r>
              <a:rPr lang="en-US" sz="1600" dirty="0" smtClean="0">
                <a:latin typeface="+mj-lt"/>
              </a:rPr>
              <a:t>symbol</a:t>
            </a:r>
          </a:p>
          <a:p>
            <a:pPr lvl="2">
              <a:buFont typeface="Wingdings" panose="05000000000000000000" pitchFamily="2" charset="2"/>
              <a:buChar char="§"/>
            </a:pPr>
            <a:r>
              <a:rPr lang="en-US" sz="1600" dirty="0" smtClean="0">
                <a:latin typeface="+mj-lt"/>
              </a:rPr>
              <a:t>An </a:t>
            </a:r>
            <a:r>
              <a:rPr lang="en-US" sz="1600" dirty="0">
                <a:latin typeface="+mj-lt"/>
              </a:rPr>
              <a:t>idle channel shall be reported if </a:t>
            </a:r>
            <a:r>
              <a:rPr lang="en-US" sz="1600" dirty="0" smtClean="0">
                <a:latin typeface="+mj-lt"/>
              </a:rPr>
              <a:t>no preamble </a:t>
            </a:r>
            <a:r>
              <a:rPr lang="en-US" sz="1600" dirty="0">
                <a:latin typeface="+mj-lt"/>
              </a:rPr>
              <a:t>symbol is detected up to a period not shorter than the maximum packet duration plus </a:t>
            </a:r>
            <a:r>
              <a:rPr lang="en-US" sz="1600" dirty="0" smtClean="0">
                <a:latin typeface="+mj-lt"/>
              </a:rPr>
              <a:t>the maximum </a:t>
            </a:r>
            <a:r>
              <a:rPr lang="en-US" sz="1600" dirty="0">
                <a:latin typeface="+mj-lt"/>
              </a:rPr>
              <a:t>period for acknowledgment.</a:t>
            </a:r>
            <a:endParaRPr lang="en-US" sz="1800" dirty="0">
              <a:latin typeface="+mj-lt"/>
            </a:endParaRPr>
          </a:p>
          <a:p>
            <a:endParaRPr lang="en-US" sz="2000" dirty="0">
              <a:latin typeface="+mj-lt"/>
            </a:endParaRPr>
          </a:p>
          <a:p>
            <a:r>
              <a:rPr lang="en-US" sz="2000" dirty="0">
                <a:solidFill>
                  <a:schemeClr val="tx1"/>
                </a:solidFill>
                <a:latin typeface="+mn-lt"/>
                <a:cs typeface="Arial" panose="020B0604020202020204" pitchFamily="34" charset="0"/>
              </a:rPr>
              <a:t>802.15.4g-2012 is an amendment to </a:t>
            </a:r>
            <a:r>
              <a:rPr lang="en-US" sz="2000" dirty="0" smtClean="0">
                <a:solidFill>
                  <a:schemeClr val="tx1"/>
                </a:solidFill>
                <a:latin typeface="+mn-lt"/>
                <a:cs typeface="Arial" panose="020B0604020202020204" pitchFamily="34" charset="0"/>
              </a:rPr>
              <a:t>802.15.4-2011</a:t>
            </a:r>
          </a:p>
          <a:p>
            <a:endParaRPr lang="en-US" sz="2000" dirty="0">
              <a:solidFill>
                <a:schemeClr val="tx1"/>
              </a:solidFill>
              <a:latin typeface="+mn-lt"/>
              <a:cs typeface="Arial" panose="020B0604020202020204" pitchFamily="34" charset="0"/>
            </a:endParaRPr>
          </a:p>
          <a:p>
            <a:r>
              <a:rPr lang="en-US" sz="2000" dirty="0" smtClean="0">
                <a:solidFill>
                  <a:schemeClr val="tx1"/>
                </a:solidFill>
                <a:latin typeface="+mn-lt"/>
                <a:cs typeface="Arial" panose="020B0604020202020204" pitchFamily="34" charset="0"/>
              </a:rPr>
              <a:t>802.15.4g added</a:t>
            </a:r>
          </a:p>
          <a:p>
            <a:pPr lvl="1"/>
            <a:r>
              <a:rPr lang="en-US" sz="1800" dirty="0" smtClean="0">
                <a:latin typeface="+mj-lt"/>
              </a:rPr>
              <a:t>CCA </a:t>
            </a:r>
            <a:r>
              <a:rPr lang="en-US" sz="1800" dirty="0">
                <a:latin typeface="+mj-lt"/>
              </a:rPr>
              <a:t>mode 4 would typically be used in low duty cycle </a:t>
            </a:r>
            <a:r>
              <a:rPr lang="en-US" sz="1800" dirty="0" smtClean="0">
                <a:latin typeface="+mj-lt"/>
              </a:rPr>
              <a:t>applications</a:t>
            </a:r>
            <a:endParaRPr lang="en-US" sz="1800" dirty="0">
              <a:latin typeface="+mj-lt"/>
            </a:endParaRPr>
          </a:p>
        </p:txBody>
      </p:sp>
      <p:sp>
        <p:nvSpPr>
          <p:cNvPr id="8"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7"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Tree>
    <p:extLst>
      <p:ext uri="{BB962C8B-B14F-4D97-AF65-F5344CB8AC3E}">
        <p14:creationId xmlns:p14="http://schemas.microsoft.com/office/powerpoint/2010/main" val="11826376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11</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800" dirty="0" smtClean="0">
                <a:latin typeface="+mn-lt"/>
              </a:rPr>
              <a:t>Summary</a:t>
            </a:r>
            <a:endParaRPr lang="en-GB" sz="2800" dirty="0">
              <a:latin typeface="+mn-lt"/>
            </a:endParaRPr>
          </a:p>
        </p:txBody>
      </p:sp>
      <p:sp>
        <p:nvSpPr>
          <p:cNvPr id="4098" name="Rectangle 2"/>
          <p:cNvSpPr>
            <a:spLocks noGrp="1" noChangeArrowheads="1"/>
          </p:cNvSpPr>
          <p:nvPr>
            <p:ph type="body" idx="1"/>
          </p:nvPr>
        </p:nvSpPr>
        <p:spPr>
          <a:xfrm>
            <a:off x="731520" y="1371600"/>
            <a:ext cx="8290560" cy="5535508"/>
          </a:xfrm>
          <a:ln/>
        </p:spPr>
        <p:txBody>
          <a:bodyPr/>
          <a:lstStyle/>
          <a:p>
            <a:r>
              <a:rPr lang="en-US" sz="2000" dirty="0" smtClean="0">
                <a:solidFill>
                  <a:schemeClr val="tx1"/>
                </a:solidFill>
                <a:latin typeface="+mj-lt"/>
              </a:rPr>
              <a:t>Should 802.19.3 TG look into the impact of 802.11ah and 802.15.4g CCA difference on the coexistence? e.g.,</a:t>
            </a:r>
            <a:endParaRPr lang="en-US" sz="800" dirty="0">
              <a:solidFill>
                <a:schemeClr val="tx1"/>
              </a:solidFill>
              <a:latin typeface="+mj-lt"/>
            </a:endParaRPr>
          </a:p>
          <a:p>
            <a:pPr lvl="1"/>
            <a:r>
              <a:rPr lang="en-US" sz="1800" dirty="0" smtClean="0">
                <a:solidFill>
                  <a:schemeClr val="tx1"/>
                </a:solidFill>
                <a:latin typeface="+mj-lt"/>
              </a:rPr>
              <a:t>ED threshold???</a:t>
            </a:r>
          </a:p>
          <a:p>
            <a:pPr lvl="1"/>
            <a:r>
              <a:rPr lang="en-US" sz="1800" dirty="0" smtClean="0">
                <a:solidFill>
                  <a:schemeClr val="tx1"/>
                </a:solidFill>
                <a:latin typeface="+mj-lt"/>
              </a:rPr>
              <a:t>CCA time???</a:t>
            </a:r>
          </a:p>
          <a:p>
            <a:pPr lvl="1"/>
            <a:r>
              <a:rPr lang="en-US" sz="1800" dirty="0" smtClean="0">
                <a:solidFill>
                  <a:schemeClr val="tx1"/>
                </a:solidFill>
                <a:latin typeface="+mj-lt"/>
              </a:rPr>
              <a:t>???</a:t>
            </a:r>
          </a:p>
        </p:txBody>
      </p:sp>
      <p:sp>
        <p:nvSpPr>
          <p:cNvPr id="8"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9"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Tree>
    <p:extLst>
      <p:ext uri="{BB962C8B-B14F-4D97-AF65-F5344CB8AC3E}">
        <p14:creationId xmlns:p14="http://schemas.microsoft.com/office/powerpoint/2010/main" val="7416655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2</a:t>
            </a:fld>
            <a:endParaRPr lang="en-GB">
              <a:latin typeface="+mn-lt"/>
            </a:endParaRPr>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latin typeface="+mn-lt"/>
              </a:rPr>
              <a:t>Abstract</a:t>
            </a:r>
          </a:p>
        </p:txBody>
      </p:sp>
      <p:sp>
        <p:nvSpPr>
          <p:cNvPr id="4098" name="Rectangle 2"/>
          <p:cNvSpPr>
            <a:spLocks noGrp="1" noChangeArrowheads="1"/>
          </p:cNvSpPr>
          <p:nvPr>
            <p:ph type="body" idx="1"/>
          </p:nvPr>
        </p:nvSpPr>
        <p:spPr>
          <a:xfrm>
            <a:off x="731520" y="2113280"/>
            <a:ext cx="8290560" cy="438912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dirty="0" smtClean="0">
                <a:latin typeface="+mn-lt"/>
              </a:rPr>
              <a:t>This Documents Overviews the CCA </a:t>
            </a:r>
            <a:r>
              <a:rPr lang="en-US" dirty="0">
                <a:latin typeface="+mn-lt"/>
              </a:rPr>
              <a:t>Mechanism of IEEE 802.11ah and IEEE </a:t>
            </a:r>
            <a:r>
              <a:rPr lang="en-US" dirty="0" smtClean="0">
                <a:latin typeface="+mn-lt"/>
              </a:rPr>
              <a:t>802.15.4g.</a:t>
            </a: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dirty="0" smtClean="0">
              <a:latin typeface="+mn-lt"/>
            </a:endParaRPr>
          </a:p>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US" dirty="0">
              <a:latin typeface="+mn-lt"/>
            </a:endParaRPr>
          </a:p>
        </p:txBody>
      </p:sp>
      <p:sp>
        <p:nvSpPr>
          <p:cNvPr id="7"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8"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3</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800" dirty="0" smtClean="0">
                <a:latin typeface="+mn-lt"/>
              </a:rPr>
              <a:t>802.11 Channel Sensing Overview</a:t>
            </a:r>
            <a:endParaRPr lang="en-GB" sz="2800" dirty="0">
              <a:latin typeface="+mn-lt"/>
            </a:endParaRPr>
          </a:p>
        </p:txBody>
      </p:sp>
      <p:sp>
        <p:nvSpPr>
          <p:cNvPr id="43" name="Flowchart: Process 42"/>
          <p:cNvSpPr/>
          <p:nvPr/>
        </p:nvSpPr>
        <p:spPr>
          <a:xfrm>
            <a:off x="3200400" y="1905000"/>
            <a:ext cx="2895600" cy="286815"/>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802.11 Channel Sensing</a:t>
            </a:r>
            <a:endParaRPr lang="en-US" sz="1600" b="1" baseline="-25000" dirty="0">
              <a:solidFill>
                <a:schemeClr val="tx1"/>
              </a:solidFill>
            </a:endParaRPr>
          </a:p>
        </p:txBody>
      </p:sp>
      <p:cxnSp>
        <p:nvCxnSpPr>
          <p:cNvPr id="44" name="Straight Arrow Connector 43"/>
          <p:cNvCxnSpPr/>
          <p:nvPr/>
        </p:nvCxnSpPr>
        <p:spPr>
          <a:xfrm>
            <a:off x="4648200" y="2200807"/>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45" name="Flowchart: Process 44"/>
          <p:cNvSpPr/>
          <p:nvPr/>
        </p:nvSpPr>
        <p:spPr>
          <a:xfrm>
            <a:off x="4648200" y="3420010"/>
            <a:ext cx="914400" cy="304799"/>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CS</a:t>
            </a:r>
            <a:endParaRPr lang="en-US" sz="1600" b="1" dirty="0">
              <a:solidFill>
                <a:schemeClr val="tx1"/>
              </a:solidFill>
            </a:endParaRPr>
          </a:p>
        </p:txBody>
      </p:sp>
      <p:cxnSp>
        <p:nvCxnSpPr>
          <p:cNvPr id="46" name="Straight Arrow Connector 45"/>
          <p:cNvCxnSpPr/>
          <p:nvPr/>
        </p:nvCxnSpPr>
        <p:spPr>
          <a:xfrm>
            <a:off x="5105400" y="3191410"/>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a:off x="5105400" y="3191410"/>
            <a:ext cx="2895600"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48" name="Flowchart: Process 47"/>
          <p:cNvSpPr/>
          <p:nvPr/>
        </p:nvSpPr>
        <p:spPr>
          <a:xfrm>
            <a:off x="6082607" y="3420011"/>
            <a:ext cx="914400" cy="30479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ED</a:t>
            </a:r>
            <a:endParaRPr lang="en-US" sz="1600" b="1" dirty="0">
              <a:solidFill>
                <a:schemeClr val="tx1"/>
              </a:solidFill>
            </a:endParaRPr>
          </a:p>
        </p:txBody>
      </p:sp>
      <p:cxnSp>
        <p:nvCxnSpPr>
          <p:cNvPr id="49" name="Straight Arrow Connector 48"/>
          <p:cNvCxnSpPr/>
          <p:nvPr/>
        </p:nvCxnSpPr>
        <p:spPr>
          <a:xfrm>
            <a:off x="6553200" y="3191410"/>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a:off x="8000993" y="3191410"/>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51" name="Flowchart: Process 50"/>
          <p:cNvSpPr/>
          <p:nvPr/>
        </p:nvSpPr>
        <p:spPr>
          <a:xfrm>
            <a:off x="7391400" y="3420011"/>
            <a:ext cx="1295393" cy="30479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CS and ED</a:t>
            </a:r>
            <a:endParaRPr lang="en-US" sz="1600" b="1" dirty="0">
              <a:solidFill>
                <a:schemeClr val="tx1"/>
              </a:solidFill>
            </a:endParaRPr>
          </a:p>
        </p:txBody>
      </p:sp>
      <p:cxnSp>
        <p:nvCxnSpPr>
          <p:cNvPr id="54" name="Straight Arrow Connector 53"/>
          <p:cNvCxnSpPr/>
          <p:nvPr/>
        </p:nvCxnSpPr>
        <p:spPr>
          <a:xfrm>
            <a:off x="2667000" y="2429407"/>
            <a:ext cx="3886200" cy="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59" name="Straight Arrow Connector 58"/>
          <p:cNvCxnSpPr/>
          <p:nvPr/>
        </p:nvCxnSpPr>
        <p:spPr>
          <a:xfrm>
            <a:off x="2667000" y="2429407"/>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60" name="Flowchart: Process 59"/>
          <p:cNvSpPr/>
          <p:nvPr/>
        </p:nvSpPr>
        <p:spPr>
          <a:xfrm>
            <a:off x="1219200" y="2658007"/>
            <a:ext cx="2895600" cy="29580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Virtual Carrier Sensing</a:t>
            </a:r>
            <a:endParaRPr lang="en-US" sz="1600" b="1" baseline="-25000" dirty="0">
              <a:solidFill>
                <a:schemeClr val="tx1"/>
              </a:solidFill>
            </a:endParaRPr>
          </a:p>
        </p:txBody>
      </p:sp>
      <p:sp>
        <p:nvSpPr>
          <p:cNvPr id="61" name="Flowchart: Process 60"/>
          <p:cNvSpPr/>
          <p:nvPr/>
        </p:nvSpPr>
        <p:spPr>
          <a:xfrm>
            <a:off x="5105400" y="2658006"/>
            <a:ext cx="2895600" cy="29580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Clear Channel Assessment</a:t>
            </a:r>
            <a:endParaRPr lang="en-US" sz="1600" b="1" baseline="-25000" dirty="0">
              <a:solidFill>
                <a:schemeClr val="tx1"/>
              </a:solidFill>
            </a:endParaRPr>
          </a:p>
        </p:txBody>
      </p:sp>
      <p:cxnSp>
        <p:nvCxnSpPr>
          <p:cNvPr id="62" name="Straight Arrow Connector 61"/>
          <p:cNvCxnSpPr/>
          <p:nvPr/>
        </p:nvCxnSpPr>
        <p:spPr>
          <a:xfrm>
            <a:off x="6553200" y="2429407"/>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63" name="Flowchart: Process 62"/>
          <p:cNvSpPr/>
          <p:nvPr/>
        </p:nvSpPr>
        <p:spPr>
          <a:xfrm>
            <a:off x="1219200" y="3420007"/>
            <a:ext cx="2895600" cy="304803"/>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Network Allocation Vector</a:t>
            </a:r>
            <a:endParaRPr lang="en-US" sz="1600" b="1" baseline="-25000" dirty="0">
              <a:solidFill>
                <a:schemeClr val="tx1"/>
              </a:solidFill>
            </a:endParaRPr>
          </a:p>
        </p:txBody>
      </p:sp>
      <p:cxnSp>
        <p:nvCxnSpPr>
          <p:cNvPr id="64" name="Straight Arrow Connector 63"/>
          <p:cNvCxnSpPr/>
          <p:nvPr/>
        </p:nvCxnSpPr>
        <p:spPr>
          <a:xfrm>
            <a:off x="6553200" y="2962810"/>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a:stCxn id="60" idx="2"/>
            <a:endCxn id="63" idx="0"/>
          </p:cNvCxnSpPr>
          <p:nvPr/>
        </p:nvCxnSpPr>
        <p:spPr>
          <a:xfrm>
            <a:off x="2667000" y="2953813"/>
            <a:ext cx="0" cy="466194"/>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79" name="Rectangle 2"/>
          <p:cNvSpPr txBox="1">
            <a:spLocks noChangeArrowheads="1"/>
          </p:cNvSpPr>
          <p:nvPr/>
        </p:nvSpPr>
        <p:spPr bwMode="auto">
          <a:xfrm>
            <a:off x="731520" y="4419599"/>
            <a:ext cx="8290560" cy="224990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1800" kern="0" dirty="0" smtClean="0">
                <a:latin typeface="+mj-lt"/>
              </a:rPr>
              <a:t>Network Allocation Vector (NAV)</a:t>
            </a:r>
          </a:p>
          <a:p>
            <a:pPr lvl="1"/>
            <a:r>
              <a:rPr lang="en-US" sz="1400" kern="0" dirty="0" smtClean="0">
                <a:latin typeface="+mj-lt"/>
              </a:rPr>
              <a:t>An </a:t>
            </a:r>
            <a:r>
              <a:rPr lang="en-US" sz="1400" kern="0" dirty="0">
                <a:latin typeface="+mj-lt"/>
              </a:rPr>
              <a:t>indicator, maintained by each station, of time periods </a:t>
            </a:r>
            <a:r>
              <a:rPr lang="en-US" sz="1400" kern="0" dirty="0" smtClean="0">
                <a:latin typeface="+mj-lt"/>
              </a:rPr>
              <a:t>when transmission </a:t>
            </a:r>
            <a:r>
              <a:rPr lang="en-US" sz="1400" kern="0" dirty="0">
                <a:latin typeface="+mj-lt"/>
              </a:rPr>
              <a:t>onto the wireless medium (WM) will not be initiated by the station whether or not the </a:t>
            </a:r>
            <a:r>
              <a:rPr lang="en-US" sz="1400" kern="0" dirty="0" smtClean="0">
                <a:latin typeface="+mj-lt"/>
              </a:rPr>
              <a:t>station’s CCA </a:t>
            </a:r>
            <a:r>
              <a:rPr lang="en-US" sz="1400" kern="0" dirty="0">
                <a:latin typeface="+mj-lt"/>
              </a:rPr>
              <a:t>function senses that the WM is busy</a:t>
            </a:r>
            <a:r>
              <a:rPr lang="en-US" sz="1400" kern="0" dirty="0" smtClean="0">
                <a:latin typeface="+mj-lt"/>
              </a:rPr>
              <a:t>.</a:t>
            </a:r>
          </a:p>
          <a:p>
            <a:pPr lvl="1"/>
            <a:r>
              <a:rPr lang="en-US" sz="1400" kern="0" dirty="0" smtClean="0">
                <a:latin typeface="+mj-lt"/>
              </a:rPr>
              <a:t>Updated according the Duration/ID field of 802.11 frame</a:t>
            </a:r>
          </a:p>
          <a:p>
            <a:r>
              <a:rPr lang="en-US" sz="1800" kern="0" dirty="0" smtClean="0">
                <a:latin typeface="+mj-lt"/>
              </a:rPr>
              <a:t>NAV has priority over CCA</a:t>
            </a:r>
          </a:p>
        </p:txBody>
      </p:sp>
      <p:sp>
        <p:nvSpPr>
          <p:cNvPr id="35"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36"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Tree>
    <p:extLst>
      <p:ext uri="{BB962C8B-B14F-4D97-AF65-F5344CB8AC3E}">
        <p14:creationId xmlns:p14="http://schemas.microsoft.com/office/powerpoint/2010/main" val="8052865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4</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800" dirty="0" smtClean="0">
                <a:latin typeface="+mn-lt"/>
              </a:rPr>
              <a:t>802.15.4 Channel Sensing Overview</a:t>
            </a:r>
            <a:endParaRPr lang="en-GB" sz="2800" dirty="0">
              <a:latin typeface="+mn-lt"/>
            </a:endParaRPr>
          </a:p>
        </p:txBody>
      </p:sp>
      <p:sp>
        <p:nvSpPr>
          <p:cNvPr id="7" name="Flowchart: Process 6"/>
          <p:cNvSpPr/>
          <p:nvPr/>
        </p:nvSpPr>
        <p:spPr>
          <a:xfrm>
            <a:off x="3200400" y="2277010"/>
            <a:ext cx="2895600" cy="295809"/>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Clear Channel Assessment</a:t>
            </a:r>
            <a:endParaRPr lang="en-US" sz="1600" b="1" baseline="-25000" dirty="0">
              <a:solidFill>
                <a:schemeClr val="tx1"/>
              </a:solidFill>
            </a:endParaRPr>
          </a:p>
        </p:txBody>
      </p:sp>
      <p:cxnSp>
        <p:nvCxnSpPr>
          <p:cNvPr id="8" name="Straight Arrow Connector 7"/>
          <p:cNvCxnSpPr/>
          <p:nvPr/>
        </p:nvCxnSpPr>
        <p:spPr>
          <a:xfrm>
            <a:off x="4648200" y="2581810"/>
            <a:ext cx="0" cy="228600"/>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9" name="Flowchart: Process 8"/>
          <p:cNvSpPr/>
          <p:nvPr/>
        </p:nvSpPr>
        <p:spPr>
          <a:xfrm>
            <a:off x="1447800" y="3039009"/>
            <a:ext cx="914400" cy="295807"/>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CS</a:t>
            </a:r>
            <a:endParaRPr lang="en-US" sz="1600" b="1" dirty="0">
              <a:solidFill>
                <a:schemeClr val="tx1"/>
              </a:solidFill>
            </a:endParaRPr>
          </a:p>
        </p:txBody>
      </p:sp>
      <p:cxnSp>
        <p:nvCxnSpPr>
          <p:cNvPr id="20" name="Straight Arrow Connector 19"/>
          <p:cNvCxnSpPr/>
          <p:nvPr/>
        </p:nvCxnSpPr>
        <p:spPr>
          <a:xfrm>
            <a:off x="3200400" y="2810410"/>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p:nvPr/>
        </p:nvCxnSpPr>
        <p:spPr>
          <a:xfrm>
            <a:off x="1905000" y="2810409"/>
            <a:ext cx="5584616" cy="1"/>
          </a:xfrm>
          <a:prstGeom prst="straightConnector1">
            <a:avLst/>
          </a:prstGeom>
          <a:ln w="19050">
            <a:solidFill>
              <a:schemeClr val="tx1"/>
            </a:solidFill>
            <a:prstDash val="solid"/>
            <a:headEnd type="none"/>
            <a:tailEnd type="none"/>
          </a:ln>
        </p:spPr>
        <p:style>
          <a:lnRef idx="2">
            <a:schemeClr val="accent1"/>
          </a:lnRef>
          <a:fillRef idx="0">
            <a:schemeClr val="accent1"/>
          </a:fillRef>
          <a:effectRef idx="1">
            <a:schemeClr val="accent1"/>
          </a:effectRef>
          <a:fontRef idx="minor">
            <a:schemeClr val="tx1"/>
          </a:fontRef>
        </p:style>
      </p:cxnSp>
      <p:sp>
        <p:nvSpPr>
          <p:cNvPr id="38" name="Flowchart: Process 37"/>
          <p:cNvSpPr/>
          <p:nvPr/>
        </p:nvSpPr>
        <p:spPr>
          <a:xfrm>
            <a:off x="2743200" y="3039010"/>
            <a:ext cx="914400" cy="313790"/>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ED</a:t>
            </a:r>
            <a:endParaRPr lang="en-US" sz="1600" b="1" dirty="0">
              <a:solidFill>
                <a:schemeClr val="tx1"/>
              </a:solidFill>
            </a:endParaRPr>
          </a:p>
        </p:txBody>
      </p:sp>
      <p:cxnSp>
        <p:nvCxnSpPr>
          <p:cNvPr id="40" name="Straight Arrow Connector 39"/>
          <p:cNvCxnSpPr/>
          <p:nvPr/>
        </p:nvCxnSpPr>
        <p:spPr>
          <a:xfrm>
            <a:off x="4648200" y="2810410"/>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p:nvPr/>
        </p:nvCxnSpPr>
        <p:spPr>
          <a:xfrm>
            <a:off x="6096000" y="2810410"/>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42" name="Flowchart: Process 41"/>
          <p:cNvSpPr/>
          <p:nvPr/>
        </p:nvSpPr>
        <p:spPr>
          <a:xfrm>
            <a:off x="4038607" y="3039010"/>
            <a:ext cx="1295393" cy="313790"/>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CS and ED</a:t>
            </a:r>
            <a:endParaRPr lang="en-US" sz="1600" b="1" dirty="0">
              <a:solidFill>
                <a:schemeClr val="tx1"/>
              </a:solidFill>
            </a:endParaRPr>
          </a:p>
        </p:txBody>
      </p:sp>
      <p:sp>
        <p:nvSpPr>
          <p:cNvPr id="52" name="Flowchart: Process 51"/>
          <p:cNvSpPr/>
          <p:nvPr/>
        </p:nvSpPr>
        <p:spPr>
          <a:xfrm>
            <a:off x="3200400" y="1694500"/>
            <a:ext cx="2895600" cy="326820"/>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802.15.4 Channel Sensing</a:t>
            </a:r>
            <a:endParaRPr lang="en-US" sz="1600" b="1" baseline="-25000" dirty="0">
              <a:solidFill>
                <a:schemeClr val="tx1"/>
              </a:solidFill>
            </a:endParaRPr>
          </a:p>
        </p:txBody>
      </p:sp>
      <p:cxnSp>
        <p:nvCxnSpPr>
          <p:cNvPr id="53" name="Straight Arrow Connector 52"/>
          <p:cNvCxnSpPr/>
          <p:nvPr/>
        </p:nvCxnSpPr>
        <p:spPr>
          <a:xfrm>
            <a:off x="4653280" y="2048410"/>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
        <p:nvSpPr>
          <p:cNvPr id="79" name="Rectangle 2"/>
          <p:cNvSpPr txBox="1">
            <a:spLocks noChangeArrowheads="1"/>
          </p:cNvSpPr>
          <p:nvPr/>
        </p:nvSpPr>
        <p:spPr bwMode="auto">
          <a:xfrm>
            <a:off x="731520" y="4495800"/>
            <a:ext cx="8290560" cy="13445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1800" kern="0" dirty="0" smtClean="0">
                <a:latin typeface="+mj-lt"/>
              </a:rPr>
              <a:t>No virtual carrier sensing</a:t>
            </a:r>
          </a:p>
          <a:p>
            <a:r>
              <a:rPr lang="en-US" sz="1800" kern="0" dirty="0" smtClean="0">
                <a:latin typeface="+mj-lt"/>
              </a:rPr>
              <a:t>But allowing non-sensing</a:t>
            </a:r>
          </a:p>
        </p:txBody>
      </p:sp>
      <p:sp>
        <p:nvSpPr>
          <p:cNvPr id="35"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36"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
        <p:nvSpPr>
          <p:cNvPr id="37" name="Flowchart: Process 36"/>
          <p:cNvSpPr/>
          <p:nvPr/>
        </p:nvSpPr>
        <p:spPr>
          <a:xfrm>
            <a:off x="5562603" y="3048002"/>
            <a:ext cx="1066793" cy="313790"/>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ALOHA</a:t>
            </a:r>
            <a:endParaRPr lang="en-US" sz="1600" b="1" dirty="0">
              <a:solidFill>
                <a:schemeClr val="tx1"/>
              </a:solidFill>
            </a:endParaRPr>
          </a:p>
        </p:txBody>
      </p:sp>
      <p:sp>
        <p:nvSpPr>
          <p:cNvPr id="39" name="Flowchart: Process 38"/>
          <p:cNvSpPr/>
          <p:nvPr/>
        </p:nvSpPr>
        <p:spPr>
          <a:xfrm>
            <a:off x="6956220" y="3048002"/>
            <a:ext cx="1066793" cy="313790"/>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rPr>
              <a:t>UWB PD</a:t>
            </a:r>
            <a:endParaRPr lang="en-US" sz="1600" b="1" dirty="0">
              <a:solidFill>
                <a:schemeClr val="tx1"/>
              </a:solidFill>
            </a:endParaRPr>
          </a:p>
        </p:txBody>
      </p:sp>
      <p:cxnSp>
        <p:nvCxnSpPr>
          <p:cNvPr id="55" name="Straight Arrow Connector 54"/>
          <p:cNvCxnSpPr/>
          <p:nvPr/>
        </p:nvCxnSpPr>
        <p:spPr>
          <a:xfrm>
            <a:off x="1908313" y="2819402"/>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a:off x="7479677" y="2810409"/>
            <a:ext cx="0" cy="228600"/>
          </a:xfrm>
          <a:prstGeom prst="straightConnector1">
            <a:avLst/>
          </a:prstGeom>
          <a:ln w="19050">
            <a:solidFill>
              <a:schemeClr val="tx1"/>
            </a:solidFill>
            <a:prstDash val="solid"/>
            <a:headEnd type="non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905436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5</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mj-lt"/>
              </a:rPr>
              <a:t>802.11-2016 Clear Channel Assessment (</a:t>
            </a:r>
            <a:r>
              <a:rPr lang="en-US" sz="2400" dirty="0" smtClean="0">
                <a:latin typeface="+mj-lt"/>
              </a:rPr>
              <a:t>CCA)</a:t>
            </a:r>
            <a:endParaRPr lang="en-US" sz="2400" dirty="0">
              <a:latin typeface="+mj-lt"/>
            </a:endParaRPr>
          </a:p>
        </p:txBody>
      </p:sp>
      <p:sp>
        <p:nvSpPr>
          <p:cNvPr id="10242" name="Rectangle 2"/>
          <p:cNvSpPr>
            <a:spLocks noGrp="1" noChangeArrowheads="1"/>
          </p:cNvSpPr>
          <p:nvPr>
            <p:ph type="body" idx="1"/>
          </p:nvPr>
        </p:nvSpPr>
        <p:spPr>
          <a:xfrm>
            <a:off x="731520" y="1371600"/>
            <a:ext cx="8290560" cy="5562599"/>
          </a:xfrm>
          <a:ln/>
        </p:spPr>
        <p:txBody>
          <a:bodyPr/>
          <a:lstStyle/>
          <a:p>
            <a:pPr marL="228600" lvl="0" indent="-228600" defTabSz="457200" eaLnBrk="0" hangingPunct="0">
              <a:spcBef>
                <a:spcPts val="0"/>
              </a:spcBef>
              <a:buClrTx/>
              <a:buSzTx/>
              <a:buFont typeface="Arial" charset="0"/>
              <a:buChar char="•"/>
            </a:pPr>
            <a:r>
              <a:rPr lang="en-US" sz="2000" kern="1200" dirty="0" smtClean="0">
                <a:solidFill>
                  <a:prstClr val="black"/>
                </a:solidFill>
                <a:latin typeface="+mj-lt"/>
                <a:ea typeface="ＭＳ Ｐゴシック" charset="0"/>
                <a:cs typeface="Arial"/>
              </a:rPr>
              <a:t>The </a:t>
            </a:r>
            <a:r>
              <a:rPr lang="en-US" sz="2000" kern="1200" dirty="0">
                <a:solidFill>
                  <a:prstClr val="black"/>
                </a:solidFill>
                <a:latin typeface="+mj-lt"/>
                <a:ea typeface="ＭＳ Ｐゴシック" charset="0"/>
                <a:cs typeface="Arial"/>
              </a:rPr>
              <a:t>Direct Sequence Spread Spectrum </a:t>
            </a:r>
            <a:r>
              <a:rPr lang="en-US" sz="2000" kern="1200" dirty="0" smtClean="0">
                <a:solidFill>
                  <a:prstClr val="black"/>
                </a:solidFill>
                <a:latin typeface="+mj-lt"/>
                <a:ea typeface="ＭＳ Ｐゴシック" charset="0"/>
                <a:cs typeface="Arial"/>
              </a:rPr>
              <a:t>(DSSS) </a:t>
            </a:r>
            <a:r>
              <a:rPr lang="en-US" sz="2000" kern="1200" dirty="0">
                <a:solidFill>
                  <a:prstClr val="black"/>
                </a:solidFill>
                <a:latin typeface="+mj-lt"/>
                <a:ea typeface="ＭＳ Ｐゴシック" charset="0"/>
                <a:cs typeface="Arial"/>
              </a:rPr>
              <a:t>PHY shall provide the capability to perform CCA according to both:</a:t>
            </a:r>
          </a:p>
          <a:p>
            <a:pPr marL="577850" lvl="1" indent="-285750" defTabSz="457200" eaLnBrk="0" hangingPunct="0">
              <a:spcBef>
                <a:spcPts val="0"/>
              </a:spcBef>
              <a:buClrTx/>
              <a:buSzTx/>
            </a:pPr>
            <a:r>
              <a:rPr lang="en-US" sz="1800" kern="1200" dirty="0">
                <a:solidFill>
                  <a:prstClr val="black"/>
                </a:solidFill>
                <a:latin typeface="+mj-lt"/>
                <a:ea typeface="ＭＳ Ｐゴシック" charset="0"/>
                <a:cs typeface="Arial"/>
              </a:rPr>
              <a:t>A — at least one of the following options:</a:t>
            </a:r>
          </a:p>
          <a:p>
            <a:pPr marL="858838" lvl="2" indent="-173038" defTabSz="457200" eaLnBrk="0" hangingPunct="0">
              <a:spcBef>
                <a:spcPts val="0"/>
              </a:spcBef>
              <a:buClrTx/>
              <a:buSzTx/>
              <a:buFont typeface="Arial" charset="0"/>
              <a:buChar char="•"/>
            </a:pPr>
            <a:r>
              <a:rPr lang="en-US" sz="1600" b="1" kern="1200" dirty="0">
                <a:solidFill>
                  <a:prstClr val="black"/>
                </a:solidFill>
                <a:latin typeface="+mj-lt"/>
                <a:ea typeface="ＭＳ Ｐゴシック" charset="0"/>
                <a:cs typeface="Arial"/>
              </a:rPr>
              <a:t>CCA Mode </a:t>
            </a:r>
            <a:r>
              <a:rPr lang="en-US" sz="1600" b="1" kern="1200" dirty="0" smtClean="0">
                <a:solidFill>
                  <a:prstClr val="black"/>
                </a:solidFill>
                <a:latin typeface="+mj-lt"/>
                <a:ea typeface="ＭＳ Ｐゴシック" charset="0"/>
                <a:cs typeface="Arial"/>
              </a:rPr>
              <a:t>1</a:t>
            </a:r>
            <a:r>
              <a:rPr lang="en-US" sz="1600" kern="1200" dirty="0" smtClean="0">
                <a:solidFill>
                  <a:prstClr val="black"/>
                </a:solidFill>
                <a:latin typeface="+mj-lt"/>
                <a:ea typeface="ＭＳ Ｐゴシック" charset="0"/>
                <a:cs typeface="Arial"/>
              </a:rPr>
              <a:t> </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Energy </a:t>
            </a:r>
            <a:r>
              <a:rPr lang="en-US" sz="1507" kern="1200" dirty="0">
                <a:solidFill>
                  <a:prstClr val="black"/>
                </a:solidFill>
                <a:latin typeface="+mj-lt"/>
                <a:ea typeface="ＭＳ Ｐゴシック" charset="0"/>
                <a:cs typeface="Arial"/>
              </a:rPr>
              <a:t>above </a:t>
            </a:r>
            <a:r>
              <a:rPr lang="en-US" sz="1507" kern="1200" dirty="0" smtClean="0">
                <a:solidFill>
                  <a:prstClr val="black"/>
                </a:solidFill>
                <a:latin typeface="+mj-lt"/>
                <a:ea typeface="ＭＳ Ｐゴシック" charset="0"/>
                <a:cs typeface="Arial"/>
              </a:rPr>
              <a:t>threshold</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CCA </a:t>
            </a:r>
            <a:r>
              <a:rPr lang="en-US" sz="1507" kern="1200" dirty="0">
                <a:solidFill>
                  <a:prstClr val="black"/>
                </a:solidFill>
                <a:latin typeface="+mj-lt"/>
                <a:ea typeface="ＭＳ Ｐゴシック" charset="0"/>
                <a:cs typeface="Arial"/>
              </a:rPr>
              <a:t>shall report a busy medium upon detection of any energy above the ED </a:t>
            </a:r>
            <a:r>
              <a:rPr lang="en-US" sz="1507" kern="1200" dirty="0" smtClean="0">
                <a:solidFill>
                  <a:prstClr val="black"/>
                </a:solidFill>
                <a:latin typeface="+mj-lt"/>
                <a:ea typeface="ＭＳ Ｐゴシック" charset="0"/>
                <a:cs typeface="Arial"/>
              </a:rPr>
              <a:t>threshold.</a:t>
            </a:r>
            <a:endParaRPr lang="en-US" sz="1507" kern="1200" dirty="0">
              <a:solidFill>
                <a:prstClr val="black"/>
              </a:solidFill>
              <a:latin typeface="+mj-lt"/>
              <a:ea typeface="ＭＳ Ｐゴシック" charset="0"/>
              <a:cs typeface="Arial"/>
            </a:endParaRPr>
          </a:p>
          <a:p>
            <a:pPr marL="858838" lvl="2" indent="-173038" defTabSz="457200" eaLnBrk="0" hangingPunct="0">
              <a:spcBef>
                <a:spcPts val="0"/>
              </a:spcBef>
              <a:buClrTx/>
              <a:buSzTx/>
              <a:buFont typeface="Arial" charset="0"/>
              <a:buChar char="•"/>
            </a:pPr>
            <a:r>
              <a:rPr lang="en-US" sz="1600" b="1" kern="1200" dirty="0">
                <a:solidFill>
                  <a:prstClr val="black"/>
                </a:solidFill>
                <a:latin typeface="+mj-lt"/>
                <a:ea typeface="ＭＳ Ｐゴシック" charset="0"/>
                <a:cs typeface="Arial"/>
              </a:rPr>
              <a:t>CCA Mode </a:t>
            </a:r>
            <a:r>
              <a:rPr lang="en-US" sz="1600" b="1" kern="1200" dirty="0" smtClean="0">
                <a:solidFill>
                  <a:prstClr val="black"/>
                </a:solidFill>
                <a:latin typeface="+mj-lt"/>
                <a:ea typeface="ＭＳ Ｐゴシック" charset="0"/>
                <a:cs typeface="Arial"/>
              </a:rPr>
              <a:t>2</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CS only</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CCA </a:t>
            </a:r>
            <a:r>
              <a:rPr lang="en-US" sz="1507" kern="1200" dirty="0">
                <a:solidFill>
                  <a:prstClr val="black"/>
                </a:solidFill>
                <a:latin typeface="+mj-lt"/>
                <a:ea typeface="ＭＳ Ｐゴシック" charset="0"/>
                <a:cs typeface="Arial"/>
              </a:rPr>
              <a:t>shall report a busy medium only upon detection of a DSSS signal. This signal may be above or below the ED threshold.</a:t>
            </a:r>
          </a:p>
          <a:p>
            <a:pPr marL="858838" lvl="2" indent="-173038" defTabSz="457200" eaLnBrk="0" hangingPunct="0">
              <a:spcBef>
                <a:spcPts val="0"/>
              </a:spcBef>
              <a:buClrTx/>
              <a:buSzTx/>
              <a:buFont typeface="Arial" charset="0"/>
              <a:buChar char="•"/>
            </a:pPr>
            <a:r>
              <a:rPr lang="en-US" sz="1600" b="1" kern="1200" dirty="0">
                <a:solidFill>
                  <a:prstClr val="black"/>
                </a:solidFill>
                <a:latin typeface="+mj-lt"/>
                <a:ea typeface="ＭＳ Ｐゴシック" charset="0"/>
                <a:cs typeface="Arial"/>
              </a:rPr>
              <a:t>CCA Mode </a:t>
            </a:r>
            <a:r>
              <a:rPr lang="en-US" sz="1600" b="1" kern="1200" dirty="0" smtClean="0">
                <a:solidFill>
                  <a:prstClr val="black"/>
                </a:solidFill>
                <a:latin typeface="+mj-lt"/>
                <a:ea typeface="ＭＳ Ｐゴシック" charset="0"/>
                <a:cs typeface="Arial"/>
              </a:rPr>
              <a:t>3</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CS </a:t>
            </a:r>
            <a:r>
              <a:rPr lang="en-US" sz="1507" kern="1200" dirty="0">
                <a:solidFill>
                  <a:prstClr val="black"/>
                </a:solidFill>
                <a:latin typeface="+mj-lt"/>
                <a:ea typeface="ＭＳ Ｐゴシック" charset="0"/>
                <a:cs typeface="Arial"/>
              </a:rPr>
              <a:t>with energy above </a:t>
            </a:r>
            <a:r>
              <a:rPr lang="en-US" sz="1507" kern="1200" dirty="0" smtClean="0">
                <a:solidFill>
                  <a:prstClr val="black"/>
                </a:solidFill>
                <a:latin typeface="+mj-lt"/>
                <a:ea typeface="ＭＳ Ｐゴシック" charset="0"/>
                <a:cs typeface="Arial"/>
              </a:rPr>
              <a:t>threshold</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CCA </a:t>
            </a:r>
            <a:r>
              <a:rPr lang="en-US" sz="1507" kern="1200" dirty="0">
                <a:solidFill>
                  <a:prstClr val="black"/>
                </a:solidFill>
                <a:latin typeface="+mj-lt"/>
                <a:ea typeface="ＭＳ Ｐゴシック" charset="0"/>
                <a:cs typeface="Arial"/>
              </a:rPr>
              <a:t>shall report a busy medium upon detection of a DSSS signal with energy above the ED </a:t>
            </a:r>
            <a:r>
              <a:rPr lang="en-US" sz="1507" kern="1200" dirty="0" smtClean="0">
                <a:solidFill>
                  <a:prstClr val="black"/>
                </a:solidFill>
                <a:latin typeface="+mj-lt"/>
                <a:ea typeface="ＭＳ Ｐゴシック" charset="0"/>
                <a:cs typeface="Arial"/>
              </a:rPr>
              <a:t>threshold.</a:t>
            </a:r>
            <a:endParaRPr lang="en-US" sz="1507" kern="1200" dirty="0">
              <a:solidFill>
                <a:prstClr val="black"/>
              </a:solidFill>
              <a:latin typeface="+mj-lt"/>
              <a:ea typeface="ＭＳ Ｐゴシック" charset="0"/>
              <a:cs typeface="Arial"/>
            </a:endParaRPr>
          </a:p>
          <a:p>
            <a:pPr marL="0" lvl="0" indent="0" defTabSz="457200" eaLnBrk="0" hangingPunct="0">
              <a:spcBef>
                <a:spcPts val="0"/>
              </a:spcBef>
              <a:buClrTx/>
              <a:buSzTx/>
              <a:buNone/>
            </a:pPr>
            <a:r>
              <a:rPr lang="en-US" sz="2000" kern="1200" dirty="0">
                <a:solidFill>
                  <a:prstClr val="black"/>
                </a:solidFill>
                <a:latin typeface="+mj-lt"/>
                <a:ea typeface="ＭＳ Ｐゴシック" charset="0"/>
                <a:cs typeface="Arial"/>
              </a:rPr>
              <a:t>and</a:t>
            </a:r>
          </a:p>
          <a:p>
            <a:pPr marL="577850" lvl="1" indent="-285750" defTabSz="457200" eaLnBrk="0" hangingPunct="0">
              <a:spcBef>
                <a:spcPts val="0"/>
              </a:spcBef>
              <a:buClrTx/>
              <a:buSzTx/>
            </a:pPr>
            <a:r>
              <a:rPr lang="en-US" sz="1800" kern="1200" dirty="0">
                <a:solidFill>
                  <a:prstClr val="black"/>
                </a:solidFill>
                <a:latin typeface="+mj-lt"/>
                <a:ea typeface="ＭＳ Ｐゴシック" charset="0"/>
                <a:cs typeface="Arial"/>
              </a:rPr>
              <a:t>B — </a:t>
            </a:r>
            <a:r>
              <a:rPr lang="en-US" sz="1800" b="1" kern="1200" dirty="0">
                <a:solidFill>
                  <a:prstClr val="black"/>
                </a:solidFill>
                <a:latin typeface="+mj-lt"/>
                <a:ea typeface="ＭＳ Ｐゴシック" charset="0"/>
                <a:cs typeface="Arial"/>
              </a:rPr>
              <a:t>CCA Mode 6</a:t>
            </a:r>
          </a:p>
          <a:p>
            <a:pPr marL="858838" lvl="2" indent="-173038" defTabSz="457200" eaLnBrk="0" hangingPunct="0">
              <a:spcBef>
                <a:spcPts val="0"/>
              </a:spcBef>
              <a:buClrTx/>
              <a:buSzTx/>
              <a:buFont typeface="Arial" charset="0"/>
              <a:buChar char="•"/>
            </a:pPr>
            <a:r>
              <a:rPr lang="en-US" sz="1600" kern="1200" dirty="0">
                <a:solidFill>
                  <a:prstClr val="black"/>
                </a:solidFill>
                <a:latin typeface="+mj-lt"/>
                <a:ea typeface="ＭＳ Ｐゴシック" charset="0"/>
                <a:cs typeface="Arial"/>
              </a:rPr>
              <a:t>CCA shall report a busy medium upon detection of any energy above </a:t>
            </a:r>
            <a:r>
              <a:rPr lang="en-US" sz="1600" kern="1200" dirty="0" smtClean="0">
                <a:solidFill>
                  <a:prstClr val="black"/>
                </a:solidFill>
                <a:latin typeface="+mj-lt"/>
                <a:ea typeface="ＭＳ Ｐゴシック" charset="0"/>
                <a:cs typeface="Arial"/>
              </a:rPr>
              <a:t>-62 </a:t>
            </a:r>
            <a:r>
              <a:rPr lang="en-US" sz="1600" kern="1200" dirty="0" err="1" smtClean="0">
                <a:solidFill>
                  <a:prstClr val="black"/>
                </a:solidFill>
                <a:latin typeface="+mj-lt"/>
                <a:ea typeface="ＭＳ Ｐゴシック" charset="0"/>
                <a:cs typeface="Arial"/>
              </a:rPr>
              <a:t>dBm</a:t>
            </a:r>
            <a:endParaRPr lang="en-US" sz="1600" kern="1200" dirty="0">
              <a:solidFill>
                <a:prstClr val="black"/>
              </a:solidFill>
              <a:latin typeface="+mj-lt"/>
              <a:ea typeface="ＭＳ Ｐゴシック" charset="0"/>
              <a:cs typeface="Arial"/>
            </a:endParaRPr>
          </a:p>
        </p:txBody>
      </p:sp>
      <p:sp>
        <p:nvSpPr>
          <p:cNvPr id="8"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7"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Tree>
    <p:extLst>
      <p:ext uri="{BB962C8B-B14F-4D97-AF65-F5344CB8AC3E}">
        <p14:creationId xmlns:p14="http://schemas.microsoft.com/office/powerpoint/2010/main" val="3498699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6</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mj-lt"/>
              </a:rPr>
              <a:t>802.11-2016 Clear Channel Assessment (</a:t>
            </a:r>
            <a:r>
              <a:rPr lang="en-US" sz="2400" dirty="0" smtClean="0">
                <a:latin typeface="+mj-lt"/>
              </a:rPr>
              <a:t>CCA)</a:t>
            </a:r>
            <a:endParaRPr lang="en-US" sz="2400" dirty="0">
              <a:latin typeface="+mj-lt"/>
            </a:endParaRPr>
          </a:p>
        </p:txBody>
      </p:sp>
      <p:sp>
        <p:nvSpPr>
          <p:cNvPr id="10242" name="Rectangle 2"/>
          <p:cNvSpPr>
            <a:spLocks noGrp="1" noChangeArrowheads="1"/>
          </p:cNvSpPr>
          <p:nvPr>
            <p:ph type="body" idx="1"/>
          </p:nvPr>
        </p:nvSpPr>
        <p:spPr>
          <a:xfrm>
            <a:off x="731520" y="1371600"/>
            <a:ext cx="8290560" cy="5562599"/>
          </a:xfrm>
          <a:ln/>
        </p:spPr>
        <p:txBody>
          <a:bodyPr/>
          <a:lstStyle/>
          <a:p>
            <a:pPr marL="228600" lvl="0" indent="-228600" defTabSz="457200" eaLnBrk="0" hangingPunct="0">
              <a:spcBef>
                <a:spcPts val="0"/>
              </a:spcBef>
              <a:buClrTx/>
              <a:buSzTx/>
              <a:buFont typeface="Arial" charset="0"/>
              <a:buChar char="•"/>
            </a:pPr>
            <a:r>
              <a:rPr lang="en-US" sz="2000" kern="1200" dirty="0">
                <a:solidFill>
                  <a:prstClr val="black"/>
                </a:solidFill>
                <a:latin typeface="+mj-lt"/>
                <a:ea typeface="ＭＳ Ｐゴシック" charset="0"/>
                <a:cs typeface="Arial"/>
              </a:rPr>
              <a:t>The </a:t>
            </a:r>
            <a:r>
              <a:rPr lang="en-US" sz="2000" kern="1200" dirty="0" smtClean="0">
                <a:solidFill>
                  <a:prstClr val="black"/>
                </a:solidFill>
                <a:latin typeface="+mj-lt"/>
                <a:ea typeface="ＭＳ Ｐゴシック" charset="0"/>
                <a:cs typeface="Arial"/>
              </a:rPr>
              <a:t>High Rate Direct Sequence Spread Spectrum (HR/DSSS) </a:t>
            </a:r>
            <a:r>
              <a:rPr lang="en-US" sz="2000" kern="1200" dirty="0">
                <a:solidFill>
                  <a:prstClr val="black"/>
                </a:solidFill>
                <a:latin typeface="+mj-lt"/>
                <a:ea typeface="ＭＳ Ｐゴシック" charset="0"/>
                <a:cs typeface="Arial"/>
              </a:rPr>
              <a:t>PHY shall provide the capability to perform CCA according to both:</a:t>
            </a:r>
          </a:p>
          <a:p>
            <a:pPr marL="577850" lvl="1" indent="-285750" defTabSz="457200" eaLnBrk="0" hangingPunct="0">
              <a:spcBef>
                <a:spcPts val="0"/>
              </a:spcBef>
              <a:buClrTx/>
              <a:buSzTx/>
            </a:pPr>
            <a:r>
              <a:rPr lang="en-US" sz="1800" kern="1200" dirty="0">
                <a:solidFill>
                  <a:prstClr val="black"/>
                </a:solidFill>
                <a:latin typeface="+mj-lt"/>
                <a:ea typeface="ＭＳ Ｐゴシック" charset="0"/>
                <a:cs typeface="Arial"/>
              </a:rPr>
              <a:t>A — At least one of the following options:</a:t>
            </a:r>
          </a:p>
          <a:p>
            <a:pPr marL="858838" lvl="2" indent="-173038" defTabSz="457200" eaLnBrk="0" hangingPunct="0">
              <a:spcBef>
                <a:spcPts val="0"/>
              </a:spcBef>
              <a:buClrTx/>
              <a:buSzTx/>
              <a:buFont typeface="Arial" charset="0"/>
              <a:buChar char="•"/>
            </a:pPr>
            <a:r>
              <a:rPr lang="en-US" sz="1600" b="1" kern="1200" dirty="0">
                <a:solidFill>
                  <a:prstClr val="black"/>
                </a:solidFill>
                <a:latin typeface="+mj-lt"/>
                <a:ea typeface="ＭＳ Ｐゴシック" charset="0"/>
                <a:cs typeface="Arial"/>
              </a:rPr>
              <a:t>CCA Mode </a:t>
            </a:r>
            <a:r>
              <a:rPr lang="en-US" sz="1600" b="1" kern="1200" dirty="0" smtClean="0">
                <a:solidFill>
                  <a:prstClr val="black"/>
                </a:solidFill>
                <a:latin typeface="+mj-lt"/>
                <a:ea typeface="ＭＳ Ｐゴシック" charset="0"/>
                <a:cs typeface="Arial"/>
              </a:rPr>
              <a:t>1</a:t>
            </a:r>
            <a:r>
              <a:rPr lang="en-US" sz="1600" kern="1200" dirty="0" smtClean="0">
                <a:solidFill>
                  <a:prstClr val="black"/>
                </a:solidFill>
                <a:latin typeface="+mj-lt"/>
                <a:ea typeface="ＭＳ Ｐゴシック" charset="0"/>
                <a:cs typeface="Arial"/>
              </a:rPr>
              <a:t> </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Energy </a:t>
            </a:r>
            <a:r>
              <a:rPr lang="en-US" sz="1507" kern="1200" dirty="0">
                <a:solidFill>
                  <a:prstClr val="black"/>
                </a:solidFill>
                <a:latin typeface="+mj-lt"/>
                <a:ea typeface="ＭＳ Ｐゴシック" charset="0"/>
                <a:cs typeface="Arial"/>
              </a:rPr>
              <a:t>above </a:t>
            </a:r>
            <a:r>
              <a:rPr lang="en-US" sz="1507" kern="1200" dirty="0" smtClean="0">
                <a:solidFill>
                  <a:prstClr val="black"/>
                </a:solidFill>
                <a:latin typeface="+mj-lt"/>
                <a:ea typeface="ＭＳ Ｐゴシック" charset="0"/>
                <a:cs typeface="Arial"/>
              </a:rPr>
              <a:t>threshold</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CCA </a:t>
            </a:r>
            <a:r>
              <a:rPr lang="en-US" sz="1507" kern="1200" dirty="0">
                <a:solidFill>
                  <a:prstClr val="black"/>
                </a:solidFill>
                <a:latin typeface="+mj-lt"/>
                <a:ea typeface="ＭＳ Ｐゴシック" charset="0"/>
                <a:cs typeface="Arial"/>
              </a:rPr>
              <a:t>shall report a busy medium upon detecting any energy above the ED </a:t>
            </a:r>
            <a:r>
              <a:rPr lang="en-US" sz="1507" kern="1200" dirty="0" smtClean="0">
                <a:solidFill>
                  <a:prstClr val="black"/>
                </a:solidFill>
                <a:latin typeface="+mj-lt"/>
                <a:ea typeface="ＭＳ Ｐゴシック" charset="0"/>
                <a:cs typeface="Arial"/>
              </a:rPr>
              <a:t>threshold.</a:t>
            </a:r>
            <a:endParaRPr lang="en-US" sz="1507" kern="1200" dirty="0">
              <a:solidFill>
                <a:prstClr val="black"/>
              </a:solidFill>
              <a:latin typeface="+mj-lt"/>
              <a:ea typeface="ＭＳ Ｐゴシック" charset="0"/>
              <a:cs typeface="Arial"/>
            </a:endParaRPr>
          </a:p>
          <a:p>
            <a:pPr marL="858838" lvl="2" indent="-173038" defTabSz="457200" eaLnBrk="0" hangingPunct="0">
              <a:spcBef>
                <a:spcPts val="0"/>
              </a:spcBef>
              <a:buClrTx/>
              <a:buSzTx/>
              <a:buFont typeface="Arial" charset="0"/>
              <a:buChar char="•"/>
            </a:pPr>
            <a:r>
              <a:rPr lang="en-US" sz="1600" b="1" kern="1200" dirty="0">
                <a:solidFill>
                  <a:prstClr val="black"/>
                </a:solidFill>
                <a:latin typeface="+mj-lt"/>
                <a:ea typeface="ＭＳ Ｐゴシック" charset="0"/>
                <a:cs typeface="Arial"/>
              </a:rPr>
              <a:t>CCA Mode </a:t>
            </a:r>
            <a:r>
              <a:rPr lang="en-US" sz="1600" b="1" kern="1200" dirty="0" smtClean="0">
                <a:solidFill>
                  <a:prstClr val="black"/>
                </a:solidFill>
                <a:latin typeface="+mj-lt"/>
                <a:ea typeface="ＭＳ Ｐゴシック" charset="0"/>
                <a:cs typeface="Arial"/>
              </a:rPr>
              <a:t>4</a:t>
            </a:r>
            <a:r>
              <a:rPr lang="en-US" sz="1600" kern="1200" dirty="0" smtClean="0">
                <a:solidFill>
                  <a:prstClr val="black"/>
                </a:solidFill>
                <a:latin typeface="+mj-lt"/>
                <a:ea typeface="ＭＳ Ｐゴシック" charset="0"/>
                <a:cs typeface="Arial"/>
              </a:rPr>
              <a:t> </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CS </a:t>
            </a:r>
            <a:r>
              <a:rPr lang="en-US" sz="1507" kern="1200" dirty="0">
                <a:solidFill>
                  <a:prstClr val="black"/>
                </a:solidFill>
                <a:latin typeface="+mj-lt"/>
                <a:ea typeface="ＭＳ Ｐゴシック" charset="0"/>
                <a:cs typeface="Arial"/>
              </a:rPr>
              <a:t>with </a:t>
            </a:r>
            <a:r>
              <a:rPr lang="en-US" sz="1507" kern="1200" dirty="0" smtClean="0">
                <a:solidFill>
                  <a:prstClr val="black"/>
                </a:solidFill>
                <a:latin typeface="+mj-lt"/>
                <a:ea typeface="ＭＳ Ｐゴシック" charset="0"/>
                <a:cs typeface="Arial"/>
              </a:rPr>
              <a:t>timer</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CCA </a:t>
            </a:r>
            <a:r>
              <a:rPr lang="en-US" sz="1507" kern="1200" dirty="0">
                <a:solidFill>
                  <a:prstClr val="black"/>
                </a:solidFill>
                <a:latin typeface="+mj-lt"/>
                <a:ea typeface="ＭＳ Ｐゴシック" charset="0"/>
                <a:cs typeface="Arial"/>
              </a:rPr>
              <a:t>shall start a timer whose duration is 3.65 </a:t>
            </a:r>
            <a:r>
              <a:rPr lang="en-US" sz="1507" kern="1200" dirty="0" err="1">
                <a:solidFill>
                  <a:prstClr val="black"/>
                </a:solidFill>
                <a:latin typeface="+mj-lt"/>
                <a:ea typeface="ＭＳ Ｐゴシック" charset="0"/>
                <a:cs typeface="Arial"/>
              </a:rPr>
              <a:t>ms</a:t>
            </a:r>
            <a:r>
              <a:rPr lang="en-US" sz="1507" kern="1200" dirty="0">
                <a:solidFill>
                  <a:prstClr val="black"/>
                </a:solidFill>
                <a:latin typeface="+mj-lt"/>
                <a:ea typeface="ＭＳ Ｐゴシック" charset="0"/>
                <a:cs typeface="Arial"/>
              </a:rPr>
              <a:t> and report a busy medium only upon the detection of a HR/DSSS PHY signal. </a:t>
            </a:r>
            <a:endParaRPr lang="en-US" sz="1507" kern="1200" dirty="0" smtClean="0">
              <a:solidFill>
                <a:prstClr val="black"/>
              </a:solidFill>
              <a:latin typeface="+mj-lt"/>
              <a:ea typeface="ＭＳ Ｐゴシック" charset="0"/>
              <a:cs typeface="Arial"/>
            </a:endParaRP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CCA </a:t>
            </a:r>
            <a:r>
              <a:rPr lang="en-US" sz="1507" kern="1200" dirty="0">
                <a:solidFill>
                  <a:prstClr val="black"/>
                </a:solidFill>
                <a:latin typeface="+mj-lt"/>
                <a:ea typeface="ＭＳ Ｐゴシック" charset="0"/>
                <a:cs typeface="Arial"/>
              </a:rPr>
              <a:t>shall report an IDLE medium after the timer expires and no HR/DSSS PHY signal is detected. </a:t>
            </a:r>
            <a:endParaRPr lang="en-US" sz="1507" kern="1200" dirty="0" smtClean="0">
              <a:solidFill>
                <a:prstClr val="black"/>
              </a:solidFill>
              <a:latin typeface="+mj-lt"/>
              <a:ea typeface="ＭＳ Ｐゴシック" charset="0"/>
              <a:cs typeface="Arial"/>
            </a:endParaRP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The </a:t>
            </a:r>
            <a:r>
              <a:rPr lang="en-US" sz="1507" kern="1200" dirty="0">
                <a:solidFill>
                  <a:prstClr val="black"/>
                </a:solidFill>
                <a:latin typeface="+mj-lt"/>
                <a:ea typeface="ＭＳ Ｐゴシック" charset="0"/>
                <a:cs typeface="Arial"/>
              </a:rPr>
              <a:t>3.65 </a:t>
            </a:r>
            <a:r>
              <a:rPr lang="en-US" sz="1507" kern="1200" dirty="0" err="1">
                <a:solidFill>
                  <a:prstClr val="black"/>
                </a:solidFill>
                <a:latin typeface="+mj-lt"/>
                <a:ea typeface="ＭＳ Ｐゴシック" charset="0"/>
                <a:cs typeface="Arial"/>
              </a:rPr>
              <a:t>ms</a:t>
            </a:r>
            <a:r>
              <a:rPr lang="en-US" sz="1507" kern="1200" dirty="0">
                <a:solidFill>
                  <a:prstClr val="black"/>
                </a:solidFill>
                <a:latin typeface="+mj-lt"/>
                <a:ea typeface="ＭＳ Ｐゴシック" charset="0"/>
                <a:cs typeface="Arial"/>
              </a:rPr>
              <a:t> timeout is the duration of the longest possible 5.5 Mb/s PSDU.</a:t>
            </a:r>
          </a:p>
          <a:p>
            <a:pPr marL="858838" lvl="2" indent="-173038" defTabSz="457200" eaLnBrk="0" hangingPunct="0">
              <a:spcBef>
                <a:spcPts val="0"/>
              </a:spcBef>
              <a:buClrTx/>
              <a:buSzTx/>
              <a:buFont typeface="Arial" charset="0"/>
              <a:buChar char="•"/>
            </a:pPr>
            <a:r>
              <a:rPr lang="en-US" sz="1600" b="1" kern="1200" dirty="0">
                <a:solidFill>
                  <a:prstClr val="black"/>
                </a:solidFill>
                <a:latin typeface="+mj-lt"/>
                <a:ea typeface="ＭＳ Ｐゴシック" charset="0"/>
                <a:cs typeface="Arial"/>
              </a:rPr>
              <a:t>CCA Mode </a:t>
            </a:r>
            <a:r>
              <a:rPr lang="en-US" sz="1600" b="1" kern="1200" dirty="0" smtClean="0">
                <a:solidFill>
                  <a:prstClr val="black"/>
                </a:solidFill>
                <a:latin typeface="+mj-lt"/>
                <a:ea typeface="ＭＳ Ｐゴシック" charset="0"/>
                <a:cs typeface="Arial"/>
              </a:rPr>
              <a:t>5</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A </a:t>
            </a:r>
            <a:r>
              <a:rPr lang="en-US" sz="1507" kern="1200" dirty="0">
                <a:solidFill>
                  <a:prstClr val="black"/>
                </a:solidFill>
                <a:latin typeface="+mj-lt"/>
                <a:ea typeface="ＭＳ Ｐゴシック" charset="0"/>
                <a:cs typeface="Arial"/>
              </a:rPr>
              <a:t>combination of CS and energy above </a:t>
            </a:r>
            <a:r>
              <a:rPr lang="en-US" sz="1507" kern="1200" dirty="0" smtClean="0">
                <a:solidFill>
                  <a:prstClr val="black"/>
                </a:solidFill>
                <a:latin typeface="+mj-lt"/>
                <a:ea typeface="ＭＳ Ｐゴシック" charset="0"/>
                <a:cs typeface="Arial"/>
              </a:rPr>
              <a:t>threshold</a:t>
            </a:r>
          </a:p>
          <a:p>
            <a:pPr marL="1459242" lvl="3" indent="-285750" defTabSz="457200" eaLnBrk="0" hangingPunct="0">
              <a:spcBef>
                <a:spcPts val="0"/>
              </a:spcBef>
              <a:buClrTx/>
              <a:buSzTx/>
              <a:buFont typeface="Wingdings" panose="05000000000000000000" pitchFamily="2" charset="2"/>
              <a:buChar char="§"/>
            </a:pPr>
            <a:r>
              <a:rPr lang="en-US" sz="1507" kern="1200" dirty="0" smtClean="0">
                <a:solidFill>
                  <a:prstClr val="black"/>
                </a:solidFill>
                <a:latin typeface="+mj-lt"/>
                <a:ea typeface="ＭＳ Ｐゴシック" charset="0"/>
                <a:cs typeface="Arial"/>
              </a:rPr>
              <a:t>CCA </a:t>
            </a:r>
            <a:r>
              <a:rPr lang="en-US" sz="1507" kern="1200" dirty="0">
                <a:solidFill>
                  <a:prstClr val="black"/>
                </a:solidFill>
                <a:latin typeface="+mj-lt"/>
                <a:ea typeface="ＭＳ Ｐゴシック" charset="0"/>
                <a:cs typeface="Arial"/>
              </a:rPr>
              <a:t>shall report busy at least while a HR/DSSS PPDU is being received with energy above the ED threshold at the antenna.</a:t>
            </a:r>
          </a:p>
          <a:p>
            <a:pPr marL="228600" lvl="0" indent="-228600" defTabSz="457200" eaLnBrk="0" hangingPunct="0">
              <a:spcBef>
                <a:spcPts val="0"/>
              </a:spcBef>
              <a:buClrTx/>
              <a:buSzTx/>
              <a:buFont typeface="Arial" charset="0"/>
              <a:buChar char="•"/>
            </a:pPr>
            <a:r>
              <a:rPr lang="en-US" sz="2000" kern="1200" dirty="0">
                <a:solidFill>
                  <a:prstClr val="black"/>
                </a:solidFill>
                <a:latin typeface="+mj-lt"/>
                <a:ea typeface="ＭＳ Ｐゴシック" charset="0"/>
                <a:cs typeface="Arial"/>
              </a:rPr>
              <a:t>and</a:t>
            </a:r>
          </a:p>
          <a:p>
            <a:pPr marL="577850" lvl="1" indent="-285750" defTabSz="457200" eaLnBrk="0" hangingPunct="0">
              <a:spcBef>
                <a:spcPts val="0"/>
              </a:spcBef>
              <a:buClrTx/>
              <a:buSzTx/>
            </a:pPr>
            <a:r>
              <a:rPr lang="en-US" sz="1800" kern="1200" dirty="0">
                <a:solidFill>
                  <a:prstClr val="black"/>
                </a:solidFill>
                <a:latin typeface="+mj-lt"/>
                <a:ea typeface="ＭＳ Ｐゴシック" charset="0"/>
                <a:cs typeface="Arial"/>
              </a:rPr>
              <a:t>B — </a:t>
            </a:r>
            <a:r>
              <a:rPr lang="en-US" sz="1800" b="1" kern="1200" dirty="0">
                <a:solidFill>
                  <a:prstClr val="black"/>
                </a:solidFill>
                <a:latin typeface="+mj-lt"/>
                <a:ea typeface="ＭＳ Ｐゴシック" charset="0"/>
                <a:cs typeface="Arial"/>
              </a:rPr>
              <a:t>CCA Mode 6</a:t>
            </a:r>
          </a:p>
          <a:p>
            <a:pPr marL="858838" lvl="2" indent="-173038" defTabSz="457200" eaLnBrk="0" hangingPunct="0">
              <a:spcBef>
                <a:spcPts val="0"/>
              </a:spcBef>
              <a:buClrTx/>
              <a:buSzTx/>
              <a:buFont typeface="Arial" charset="0"/>
              <a:buChar char="•"/>
            </a:pPr>
            <a:r>
              <a:rPr lang="en-US" sz="1600" kern="1200" dirty="0">
                <a:solidFill>
                  <a:prstClr val="black"/>
                </a:solidFill>
                <a:latin typeface="+mj-lt"/>
                <a:ea typeface="ＭＳ Ｐゴシック" charset="0"/>
                <a:cs typeface="Arial"/>
              </a:rPr>
              <a:t>CCA shall report a busy medium upon detection of any energy above –62 </a:t>
            </a:r>
            <a:r>
              <a:rPr lang="en-US" sz="1600" kern="1200" dirty="0" err="1">
                <a:solidFill>
                  <a:prstClr val="black"/>
                </a:solidFill>
                <a:latin typeface="+mj-lt"/>
                <a:ea typeface="ＭＳ Ｐゴシック" charset="0"/>
                <a:cs typeface="Arial"/>
              </a:rPr>
              <a:t>dBm</a:t>
            </a:r>
            <a:r>
              <a:rPr lang="en-US" sz="1600" kern="1200" dirty="0">
                <a:solidFill>
                  <a:prstClr val="black"/>
                </a:solidFill>
                <a:latin typeface="+mj-lt"/>
                <a:ea typeface="ＭＳ Ｐゴシック" charset="0"/>
                <a:cs typeface="Arial"/>
              </a:rPr>
              <a:t>.</a:t>
            </a:r>
          </a:p>
          <a:p>
            <a:pPr marL="0" indent="0">
              <a:buNone/>
            </a:pPr>
            <a:endParaRPr lang="en-US" sz="2000" dirty="0" smtClean="0">
              <a:latin typeface="+mj-lt"/>
            </a:endParaRPr>
          </a:p>
          <a:p>
            <a:pPr marL="0" indent="0">
              <a:buNone/>
            </a:pPr>
            <a:endParaRPr lang="en-US" sz="1200" dirty="0" smtClean="0">
              <a:latin typeface="+mn-lt"/>
            </a:endParaRPr>
          </a:p>
        </p:txBody>
      </p:sp>
      <p:sp>
        <p:nvSpPr>
          <p:cNvPr id="8"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7"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Tree>
    <p:extLst>
      <p:ext uri="{BB962C8B-B14F-4D97-AF65-F5344CB8AC3E}">
        <p14:creationId xmlns:p14="http://schemas.microsoft.com/office/powerpoint/2010/main" val="828318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7</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mj-lt"/>
              </a:rPr>
              <a:t>802.11ah Clear Channel Assessment (CCA)</a:t>
            </a:r>
          </a:p>
        </p:txBody>
      </p:sp>
      <p:sp>
        <p:nvSpPr>
          <p:cNvPr id="10242" name="Rectangle 2"/>
          <p:cNvSpPr>
            <a:spLocks noGrp="1" noChangeArrowheads="1"/>
          </p:cNvSpPr>
          <p:nvPr>
            <p:ph type="body" idx="1"/>
          </p:nvPr>
        </p:nvSpPr>
        <p:spPr>
          <a:xfrm>
            <a:off x="731520" y="1295400"/>
            <a:ext cx="8290560" cy="5611708"/>
          </a:xfrm>
          <a:ln/>
        </p:spPr>
        <p:txBody>
          <a:bodyPr/>
          <a:lstStyle/>
          <a:p>
            <a:r>
              <a:rPr lang="en-US" sz="2000" dirty="0" smtClean="0">
                <a:latin typeface="+mj-lt"/>
              </a:rPr>
              <a:t>802.11ah-2016 </a:t>
            </a:r>
            <a:r>
              <a:rPr lang="en-US" sz="2000" dirty="0">
                <a:latin typeface="+mj-lt"/>
              </a:rPr>
              <a:t>is an amendment to </a:t>
            </a:r>
            <a:r>
              <a:rPr lang="en-US" sz="2000" dirty="0" smtClean="0">
                <a:latin typeface="+mj-lt"/>
              </a:rPr>
              <a:t>802.11-2016 with the updated CCA </a:t>
            </a:r>
          </a:p>
          <a:p>
            <a:pPr lvl="1"/>
            <a:endParaRPr lang="en-US" sz="800" dirty="0">
              <a:latin typeface="+mj-lt"/>
            </a:endParaRPr>
          </a:p>
          <a:p>
            <a:r>
              <a:rPr lang="en-US" sz="2000" dirty="0" smtClean="0">
                <a:latin typeface="+mj-lt"/>
              </a:rPr>
              <a:t>802.11ah specifies two types of channelization</a:t>
            </a:r>
          </a:p>
          <a:p>
            <a:pPr lvl="1"/>
            <a:r>
              <a:rPr lang="en-US" sz="1800" dirty="0" smtClean="0">
                <a:latin typeface="+mj-lt"/>
              </a:rPr>
              <a:t>Type </a:t>
            </a:r>
            <a:r>
              <a:rPr lang="en-US" sz="1800" dirty="0">
                <a:latin typeface="+mj-lt"/>
              </a:rPr>
              <a:t>1 </a:t>
            </a:r>
            <a:r>
              <a:rPr lang="en-US" sz="1800" dirty="0" smtClean="0">
                <a:latin typeface="+mj-lt"/>
              </a:rPr>
              <a:t>channels </a:t>
            </a:r>
          </a:p>
          <a:p>
            <a:pPr lvl="2">
              <a:buFont typeface="Wingdings" panose="05000000000000000000" pitchFamily="2" charset="2"/>
              <a:buChar char="§"/>
            </a:pPr>
            <a:r>
              <a:rPr lang="en-US" sz="1600" dirty="0" smtClean="0">
                <a:latin typeface="+mj-lt"/>
              </a:rPr>
              <a:t>Have </a:t>
            </a:r>
            <a:r>
              <a:rPr lang="en-US" sz="1600" dirty="0">
                <a:latin typeface="+mj-lt"/>
              </a:rPr>
              <a:t>CCA </a:t>
            </a:r>
            <a:r>
              <a:rPr lang="en-US" sz="1600" dirty="0" smtClean="0">
                <a:latin typeface="+mj-lt"/>
              </a:rPr>
              <a:t>levels </a:t>
            </a:r>
            <a:r>
              <a:rPr lang="en-US" sz="1600" dirty="0">
                <a:latin typeface="+mj-lt"/>
              </a:rPr>
              <a:t>set to favor protection of ongoing transmissions and range </a:t>
            </a:r>
            <a:r>
              <a:rPr lang="en-US" sz="1600" dirty="0" smtClean="0">
                <a:latin typeface="+mj-lt"/>
              </a:rPr>
              <a:t>of devices</a:t>
            </a:r>
            <a:r>
              <a:rPr lang="en-US" sz="1600" dirty="0">
                <a:latin typeface="+mj-lt"/>
              </a:rPr>
              <a:t>, relative to type 2 </a:t>
            </a:r>
            <a:r>
              <a:rPr lang="en-US" sz="1600" dirty="0" smtClean="0">
                <a:latin typeface="+mj-lt"/>
              </a:rPr>
              <a:t>channels.</a:t>
            </a:r>
            <a:endParaRPr lang="en-US" sz="600" dirty="0">
              <a:latin typeface="+mj-lt"/>
            </a:endParaRPr>
          </a:p>
          <a:p>
            <a:pPr lvl="1"/>
            <a:r>
              <a:rPr lang="en-US" sz="1800" dirty="0" smtClean="0">
                <a:latin typeface="+mj-lt"/>
              </a:rPr>
              <a:t>Type </a:t>
            </a:r>
            <a:r>
              <a:rPr lang="en-US" sz="1800" dirty="0">
                <a:latin typeface="+mj-lt"/>
              </a:rPr>
              <a:t>2 channels </a:t>
            </a:r>
            <a:endParaRPr lang="en-US" sz="1800" dirty="0" smtClean="0">
              <a:latin typeface="+mj-lt"/>
            </a:endParaRPr>
          </a:p>
          <a:p>
            <a:pPr lvl="2">
              <a:buFont typeface="Wingdings" panose="05000000000000000000" pitchFamily="2" charset="2"/>
              <a:buChar char="§"/>
            </a:pPr>
            <a:r>
              <a:rPr lang="en-US" sz="1600" dirty="0" smtClean="0">
                <a:latin typeface="+mj-lt"/>
              </a:rPr>
              <a:t>Have </a:t>
            </a:r>
            <a:r>
              <a:rPr lang="en-US" sz="1600" dirty="0">
                <a:latin typeface="+mj-lt"/>
              </a:rPr>
              <a:t>CCA levels set to favor higher bandwidth </a:t>
            </a:r>
            <a:r>
              <a:rPr lang="en-US" sz="1600" dirty="0" smtClean="0">
                <a:latin typeface="+mj-lt"/>
              </a:rPr>
              <a:t>and data </a:t>
            </a:r>
            <a:r>
              <a:rPr lang="en-US" sz="1600" dirty="0">
                <a:latin typeface="+mj-lt"/>
              </a:rPr>
              <a:t>rate transmissions, and to allow for higher reuse within the total network across different </a:t>
            </a:r>
            <a:r>
              <a:rPr lang="en-US" sz="1600" dirty="0" smtClean="0">
                <a:latin typeface="+mj-lt"/>
              </a:rPr>
              <a:t>BSSs.</a:t>
            </a:r>
          </a:p>
          <a:p>
            <a:pPr lvl="1"/>
            <a:r>
              <a:rPr lang="en-US" sz="1800" dirty="0" smtClean="0">
                <a:latin typeface="+mj-lt"/>
              </a:rPr>
              <a:t>To </a:t>
            </a:r>
            <a:r>
              <a:rPr lang="en-US" sz="1800" dirty="0">
                <a:latin typeface="+mj-lt"/>
              </a:rPr>
              <a:t>achieve this, type 2 channel CCA levels (i.e., thresholds) are defined to be </a:t>
            </a:r>
            <a:r>
              <a:rPr lang="en-US" sz="1800" dirty="0" smtClean="0">
                <a:latin typeface="+mj-lt"/>
              </a:rPr>
              <a:t>higher than </a:t>
            </a:r>
            <a:r>
              <a:rPr lang="en-US" sz="1800" dirty="0">
                <a:latin typeface="+mj-lt"/>
              </a:rPr>
              <a:t>type 1 channel CCA levels</a:t>
            </a:r>
            <a:r>
              <a:rPr lang="en-US" sz="1800" dirty="0" smtClean="0">
                <a:latin typeface="+mj-lt"/>
              </a:rPr>
              <a:t>.</a:t>
            </a:r>
          </a:p>
          <a:p>
            <a:pPr lvl="1"/>
            <a:endParaRPr lang="en-US" sz="800" dirty="0">
              <a:latin typeface="+mj-lt"/>
            </a:endParaRPr>
          </a:p>
          <a:p>
            <a:r>
              <a:rPr lang="en-US" sz="2000" dirty="0" smtClean="0">
                <a:latin typeface="+mj-lt"/>
              </a:rPr>
              <a:t>There </a:t>
            </a:r>
            <a:r>
              <a:rPr lang="en-US" sz="2000" dirty="0">
                <a:latin typeface="+mj-lt"/>
              </a:rPr>
              <a:t>is no distinction between type 1 and type 2 channel CCA levels for CCA-Energy Detect </a:t>
            </a:r>
            <a:r>
              <a:rPr lang="en-US" sz="2000" dirty="0" smtClean="0">
                <a:latin typeface="+mj-lt"/>
              </a:rPr>
              <a:t>threshold </a:t>
            </a:r>
            <a:r>
              <a:rPr lang="en-US" sz="2200" dirty="0" smtClean="0">
                <a:latin typeface="+mj-lt"/>
              </a:rPr>
              <a:t>levels</a:t>
            </a:r>
          </a:p>
          <a:p>
            <a:pPr lvl="1"/>
            <a:r>
              <a:rPr lang="en-US" sz="1800" dirty="0" smtClean="0">
                <a:latin typeface="+mj-lt"/>
              </a:rPr>
              <a:t>-75 </a:t>
            </a:r>
            <a:r>
              <a:rPr lang="en-US" sz="1800" dirty="0" err="1" smtClean="0">
                <a:latin typeface="+mj-lt"/>
              </a:rPr>
              <a:t>dBm</a:t>
            </a:r>
            <a:r>
              <a:rPr lang="en-US" sz="1800" dirty="0" smtClean="0">
                <a:latin typeface="+mj-lt"/>
              </a:rPr>
              <a:t> for the primary 1 MHz channel</a:t>
            </a:r>
          </a:p>
          <a:p>
            <a:pPr lvl="1"/>
            <a:r>
              <a:rPr lang="en-US" sz="1800" dirty="0" smtClean="0">
                <a:latin typeface="+mj-lt"/>
              </a:rPr>
              <a:t>-72 </a:t>
            </a:r>
            <a:r>
              <a:rPr lang="en-US" sz="1800" dirty="0" err="1" smtClean="0">
                <a:latin typeface="+mj-lt"/>
              </a:rPr>
              <a:t>dBm</a:t>
            </a:r>
            <a:r>
              <a:rPr lang="en-US" sz="1800" dirty="0" smtClean="0">
                <a:latin typeface="+mj-lt"/>
              </a:rPr>
              <a:t> for the primary 2 MHz channel and the secondary 2 MHz channel</a:t>
            </a:r>
          </a:p>
          <a:p>
            <a:pPr lvl="1"/>
            <a:r>
              <a:rPr lang="en-US" sz="1800" dirty="0" smtClean="0">
                <a:latin typeface="+mj-lt"/>
              </a:rPr>
              <a:t>-69 </a:t>
            </a:r>
            <a:r>
              <a:rPr lang="en-US" sz="1800" dirty="0" err="1" smtClean="0">
                <a:latin typeface="+mj-lt"/>
              </a:rPr>
              <a:t>dBm</a:t>
            </a:r>
            <a:r>
              <a:rPr lang="en-US" sz="1800" dirty="0" smtClean="0">
                <a:latin typeface="+mj-lt"/>
              </a:rPr>
              <a:t> for the secondary 4 MHz channel</a:t>
            </a:r>
          </a:p>
          <a:p>
            <a:pPr lvl="1"/>
            <a:r>
              <a:rPr lang="en-US" sz="1800" dirty="0" smtClean="0">
                <a:latin typeface="+mj-lt"/>
              </a:rPr>
              <a:t>-66 </a:t>
            </a:r>
            <a:r>
              <a:rPr lang="en-US" sz="1800" dirty="0" err="1" smtClean="0">
                <a:latin typeface="+mj-lt"/>
              </a:rPr>
              <a:t>dBm</a:t>
            </a:r>
            <a:r>
              <a:rPr lang="en-US" sz="1800" dirty="0" smtClean="0">
                <a:latin typeface="+mj-lt"/>
              </a:rPr>
              <a:t> for the secondary 8 MHz channel</a:t>
            </a:r>
            <a:endParaRPr lang="en-US" sz="1800" dirty="0">
              <a:latin typeface="+mj-lt"/>
            </a:endParaRPr>
          </a:p>
        </p:txBody>
      </p:sp>
      <p:sp>
        <p:nvSpPr>
          <p:cNvPr id="8"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7"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Tree>
    <p:extLst>
      <p:ext uri="{BB962C8B-B14F-4D97-AF65-F5344CB8AC3E}">
        <p14:creationId xmlns:p14="http://schemas.microsoft.com/office/powerpoint/2010/main" val="5177610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8</a:t>
            </a:fld>
            <a:endParaRPr lang="en-GB">
              <a:latin typeface="+mn-lt"/>
            </a:endParaRPr>
          </a:p>
        </p:txBody>
      </p:sp>
      <p:sp>
        <p:nvSpPr>
          <p:cNvPr id="10241" name="Rectangle 1"/>
          <p:cNvSpPr>
            <a:spLocks noGrp="1" noChangeArrowheads="1"/>
          </p:cNvSpPr>
          <p:nvPr>
            <p:ph type="title"/>
          </p:nvPr>
        </p:nvSpPr>
        <p:spPr>
          <a:xfrm>
            <a:off x="731520" y="729828"/>
            <a:ext cx="879348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802.11ah CCA Sensitivity for the Primary 1 MHz Channel</a:t>
            </a:r>
            <a:endParaRPr lang="en-US" sz="2400" dirty="0">
              <a:latin typeface="+mj-lt"/>
            </a:endParaRPr>
          </a:p>
        </p:txBody>
      </p:sp>
      <p:sp>
        <p:nvSpPr>
          <p:cNvPr id="10242" name="Rectangle 2"/>
          <p:cNvSpPr>
            <a:spLocks noGrp="1" noChangeArrowheads="1"/>
          </p:cNvSpPr>
          <p:nvPr>
            <p:ph type="body" idx="1"/>
          </p:nvPr>
        </p:nvSpPr>
        <p:spPr>
          <a:xfrm>
            <a:off x="731520" y="1295400"/>
            <a:ext cx="8290560" cy="5611708"/>
          </a:xfrm>
          <a:ln/>
        </p:spPr>
        <p:txBody>
          <a:bodyPr/>
          <a:lstStyle/>
          <a:p>
            <a:r>
              <a:rPr lang="en-US" sz="1800" dirty="0">
                <a:latin typeface="+mj-lt"/>
              </a:rPr>
              <a:t>For </a:t>
            </a:r>
            <a:r>
              <a:rPr lang="en-US" sz="1800" dirty="0" smtClean="0">
                <a:latin typeface="+mj-lt"/>
              </a:rPr>
              <a:t>Type </a:t>
            </a:r>
            <a:r>
              <a:rPr lang="en-US" sz="1800" dirty="0">
                <a:latin typeface="+mj-lt"/>
              </a:rPr>
              <a:t>1 channels, the PHY shall issue a </a:t>
            </a:r>
            <a:r>
              <a:rPr lang="en-US" sz="1800" dirty="0" smtClean="0">
                <a:latin typeface="+mj-lt"/>
              </a:rPr>
              <a:t>BUSY </a:t>
            </a:r>
            <a:r>
              <a:rPr lang="en-US" sz="1800" dirty="0">
                <a:latin typeface="+mj-lt"/>
              </a:rPr>
              <a:t>if one of the following conditions is present in an otherwise idle primary 1 MHz </a:t>
            </a:r>
            <a:r>
              <a:rPr lang="en-US" sz="1800" dirty="0" smtClean="0">
                <a:latin typeface="+mj-lt"/>
              </a:rPr>
              <a:t>channel</a:t>
            </a:r>
            <a:endParaRPr lang="en-US" sz="1800" dirty="0">
              <a:latin typeface="+mj-lt"/>
            </a:endParaRPr>
          </a:p>
          <a:p>
            <a:pPr lvl="1"/>
            <a:r>
              <a:rPr lang="en-US" sz="1600" dirty="0">
                <a:latin typeface="+mj-lt"/>
              </a:rPr>
              <a:t>The start of an S1G_1M PPDU or duplicate S1G_1M PPDU detected in the primary 1 MHz channel at or above –98 </a:t>
            </a:r>
            <a:r>
              <a:rPr lang="en-US" sz="1600" dirty="0" err="1">
                <a:latin typeface="+mj-lt"/>
              </a:rPr>
              <a:t>dBm</a:t>
            </a:r>
            <a:r>
              <a:rPr lang="en-US" sz="1600" dirty="0">
                <a:latin typeface="+mj-lt"/>
              </a:rPr>
              <a:t> within the primary 1 MHz channel with &gt; 90% probability within a period </a:t>
            </a:r>
            <a:r>
              <a:rPr lang="en-US" sz="1600" dirty="0" err="1">
                <a:latin typeface="+mj-lt"/>
              </a:rPr>
              <a:t>aCCATime</a:t>
            </a:r>
            <a:r>
              <a:rPr lang="en-US" sz="1600" dirty="0">
                <a:latin typeface="+mj-lt"/>
              </a:rPr>
              <a:t> (&lt; 40</a:t>
            </a:r>
            <a:r>
              <a:rPr lang="el-GR" sz="1600" dirty="0">
                <a:latin typeface="+mj-lt"/>
              </a:rPr>
              <a:t>μ</a:t>
            </a:r>
            <a:r>
              <a:rPr lang="en-US" sz="1600" dirty="0">
                <a:latin typeface="+mj-lt"/>
              </a:rPr>
              <a:t>s).</a:t>
            </a:r>
          </a:p>
          <a:p>
            <a:pPr lvl="1"/>
            <a:r>
              <a:rPr lang="en-US" sz="1600" dirty="0">
                <a:latin typeface="+mj-lt"/>
              </a:rPr>
              <a:t>Any S1G PPDU detected at or above –89 </a:t>
            </a:r>
            <a:r>
              <a:rPr lang="en-US" sz="1600" dirty="0" err="1">
                <a:latin typeface="+mj-lt"/>
              </a:rPr>
              <a:t>dBm</a:t>
            </a:r>
            <a:r>
              <a:rPr lang="en-US" sz="1600" dirty="0">
                <a:latin typeface="+mj-lt"/>
              </a:rPr>
              <a:t> within the primary 1 MHz channel with &gt; 90% probability within a period of </a:t>
            </a:r>
            <a:r>
              <a:rPr lang="en-US" sz="1600" dirty="0" err="1">
                <a:latin typeface="+mj-lt"/>
              </a:rPr>
              <a:t>aCCAMidTime</a:t>
            </a:r>
            <a:r>
              <a:rPr lang="en-US" sz="1600" dirty="0">
                <a:latin typeface="+mj-lt"/>
              </a:rPr>
              <a:t> (&lt; 40</a:t>
            </a:r>
            <a:r>
              <a:rPr lang="el-GR" sz="1600" dirty="0">
                <a:latin typeface="+mj-lt"/>
              </a:rPr>
              <a:t>μ</a:t>
            </a:r>
            <a:r>
              <a:rPr lang="en-US" sz="1600" dirty="0">
                <a:latin typeface="+mj-lt"/>
              </a:rPr>
              <a:t>s</a:t>
            </a:r>
            <a:r>
              <a:rPr lang="en-US" sz="1600" dirty="0" smtClean="0">
                <a:latin typeface="+mj-lt"/>
              </a:rPr>
              <a:t>).</a:t>
            </a:r>
          </a:p>
          <a:p>
            <a:pPr lvl="1"/>
            <a:endParaRPr lang="en-US" sz="1600" dirty="0">
              <a:latin typeface="+mj-lt"/>
            </a:endParaRPr>
          </a:p>
          <a:p>
            <a:r>
              <a:rPr lang="en-US" sz="1800" dirty="0">
                <a:latin typeface="+mj-lt"/>
              </a:rPr>
              <a:t>For </a:t>
            </a:r>
            <a:r>
              <a:rPr lang="en-US" sz="1800" dirty="0" smtClean="0">
                <a:latin typeface="+mj-lt"/>
              </a:rPr>
              <a:t>Type </a:t>
            </a:r>
            <a:r>
              <a:rPr lang="en-US" sz="1800" dirty="0">
                <a:latin typeface="+mj-lt"/>
              </a:rPr>
              <a:t>2 channels, the PHY shall issue a </a:t>
            </a:r>
            <a:r>
              <a:rPr lang="en-US" sz="1800" dirty="0" smtClean="0">
                <a:latin typeface="+mj-lt"/>
              </a:rPr>
              <a:t>BUSY </a:t>
            </a:r>
            <a:r>
              <a:rPr lang="en-US" sz="1800" dirty="0">
                <a:latin typeface="+mj-lt"/>
              </a:rPr>
              <a:t>if one of the following conditions is present in an otherwise idle primary 1 MHz </a:t>
            </a:r>
            <a:r>
              <a:rPr lang="en-US" sz="1800" dirty="0" smtClean="0">
                <a:latin typeface="+mj-lt"/>
              </a:rPr>
              <a:t>channel</a:t>
            </a:r>
            <a:endParaRPr lang="en-US" sz="1800" dirty="0">
              <a:latin typeface="+mj-lt"/>
            </a:endParaRPr>
          </a:p>
          <a:p>
            <a:pPr lvl="1"/>
            <a:r>
              <a:rPr lang="en-US" sz="1600" dirty="0">
                <a:latin typeface="+mj-lt"/>
              </a:rPr>
              <a:t>The start of an S1G_1M PPDU or duplicate S1G_1M PPDU detected in the primary 1 MHz channel at or above –89 </a:t>
            </a:r>
            <a:r>
              <a:rPr lang="en-US" sz="1600" dirty="0" err="1">
                <a:latin typeface="+mj-lt"/>
              </a:rPr>
              <a:t>dBm</a:t>
            </a:r>
            <a:r>
              <a:rPr lang="en-US" sz="1600" dirty="0">
                <a:latin typeface="+mj-lt"/>
              </a:rPr>
              <a:t> within the primary 1 MHz channel with &gt; 90% probability within a period </a:t>
            </a:r>
            <a:r>
              <a:rPr lang="en-US" sz="1600" dirty="0" err="1">
                <a:latin typeface="+mj-lt"/>
              </a:rPr>
              <a:t>aCCATime</a:t>
            </a:r>
            <a:r>
              <a:rPr lang="en-US" sz="1600" dirty="0">
                <a:latin typeface="+mj-lt"/>
              </a:rPr>
              <a:t> (&lt; 40</a:t>
            </a:r>
            <a:r>
              <a:rPr lang="el-GR" sz="1600" dirty="0">
                <a:latin typeface="+mj-lt"/>
              </a:rPr>
              <a:t>μ</a:t>
            </a:r>
            <a:r>
              <a:rPr lang="en-US" sz="1600" dirty="0">
                <a:latin typeface="+mj-lt"/>
              </a:rPr>
              <a:t>s).</a:t>
            </a:r>
          </a:p>
          <a:p>
            <a:pPr lvl="1"/>
            <a:r>
              <a:rPr lang="en-US" sz="1600" dirty="0">
                <a:latin typeface="+mj-lt"/>
              </a:rPr>
              <a:t>Any S1G PPDU detected at or above –86 </a:t>
            </a:r>
            <a:r>
              <a:rPr lang="en-US" sz="1600" dirty="0" err="1">
                <a:latin typeface="+mj-lt"/>
              </a:rPr>
              <a:t>dBm</a:t>
            </a:r>
            <a:r>
              <a:rPr lang="en-US" sz="1600" dirty="0">
                <a:latin typeface="+mj-lt"/>
              </a:rPr>
              <a:t> within the primary 1 MHz channel with &gt; 90% probability within a period of </a:t>
            </a:r>
            <a:r>
              <a:rPr lang="en-US" sz="1600" dirty="0" err="1">
                <a:latin typeface="+mj-lt"/>
              </a:rPr>
              <a:t>aCCAMidTime</a:t>
            </a:r>
            <a:r>
              <a:rPr lang="en-US" sz="1600" dirty="0">
                <a:latin typeface="+mj-lt"/>
              </a:rPr>
              <a:t> (&lt; 40</a:t>
            </a:r>
            <a:r>
              <a:rPr lang="el-GR" sz="1600" dirty="0">
                <a:latin typeface="+mj-lt"/>
              </a:rPr>
              <a:t>μ</a:t>
            </a:r>
            <a:r>
              <a:rPr lang="en-US" sz="1600" dirty="0">
                <a:latin typeface="+mj-lt"/>
              </a:rPr>
              <a:t>s</a:t>
            </a:r>
            <a:r>
              <a:rPr lang="en-US" sz="1600" dirty="0" smtClean="0">
                <a:latin typeface="+mj-lt"/>
              </a:rPr>
              <a:t>).</a:t>
            </a:r>
          </a:p>
          <a:p>
            <a:pPr lvl="1"/>
            <a:endParaRPr lang="en-US" sz="1600" dirty="0">
              <a:latin typeface="+mj-lt"/>
            </a:endParaRPr>
          </a:p>
          <a:p>
            <a:r>
              <a:rPr lang="en-US" sz="1800" dirty="0">
                <a:latin typeface="+mj-lt"/>
              </a:rPr>
              <a:t>Additionally, for both </a:t>
            </a:r>
            <a:r>
              <a:rPr lang="en-US" sz="1800" dirty="0" smtClean="0">
                <a:latin typeface="+mj-lt"/>
              </a:rPr>
              <a:t>Type </a:t>
            </a:r>
            <a:r>
              <a:rPr lang="en-US" sz="1800" dirty="0">
                <a:latin typeface="+mj-lt"/>
              </a:rPr>
              <a:t>1 and </a:t>
            </a:r>
            <a:r>
              <a:rPr lang="en-US" sz="1800" dirty="0" smtClean="0">
                <a:latin typeface="+mj-lt"/>
              </a:rPr>
              <a:t>Type </a:t>
            </a:r>
            <a:r>
              <a:rPr lang="en-US" sz="1800" dirty="0">
                <a:latin typeface="+mj-lt"/>
              </a:rPr>
              <a:t>2 channels, the device shall issue a </a:t>
            </a:r>
            <a:r>
              <a:rPr lang="en-US" sz="1800" dirty="0" smtClean="0">
                <a:latin typeface="+mj-lt"/>
              </a:rPr>
              <a:t>BUSY if </a:t>
            </a:r>
            <a:r>
              <a:rPr lang="en-US" sz="1800" dirty="0">
                <a:latin typeface="+mj-lt"/>
              </a:rPr>
              <a:t>any received signal in the primary 1 MHz channel exceeds the CCA-ED threshold of –75 </a:t>
            </a:r>
            <a:r>
              <a:rPr lang="en-US" sz="1800" dirty="0" err="1">
                <a:latin typeface="+mj-lt"/>
              </a:rPr>
              <a:t>dBm</a:t>
            </a:r>
            <a:r>
              <a:rPr lang="en-US" sz="1800" dirty="0">
                <a:latin typeface="+mj-lt"/>
              </a:rPr>
              <a:t> within a period </a:t>
            </a:r>
            <a:r>
              <a:rPr lang="en-US" sz="1800" dirty="0" err="1" smtClean="0">
                <a:latin typeface="+mj-lt"/>
              </a:rPr>
              <a:t>aCCATime</a:t>
            </a:r>
            <a:r>
              <a:rPr lang="en-US" sz="1800" dirty="0" smtClean="0">
                <a:latin typeface="+mj-lt"/>
              </a:rPr>
              <a:t> (&lt; 40</a:t>
            </a:r>
            <a:r>
              <a:rPr lang="el-GR" sz="1800" dirty="0" smtClean="0">
                <a:latin typeface="+mj-lt"/>
              </a:rPr>
              <a:t>μ</a:t>
            </a:r>
            <a:r>
              <a:rPr lang="en-US" sz="1800" dirty="0" smtClean="0">
                <a:latin typeface="+mj-lt"/>
              </a:rPr>
              <a:t>s).</a:t>
            </a:r>
            <a:endParaRPr lang="en-US" sz="1050" dirty="0" smtClean="0">
              <a:latin typeface="+mn-lt"/>
            </a:endParaRPr>
          </a:p>
        </p:txBody>
      </p:sp>
      <p:sp>
        <p:nvSpPr>
          <p:cNvPr id="8"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7"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Tree>
    <p:extLst>
      <p:ext uri="{BB962C8B-B14F-4D97-AF65-F5344CB8AC3E}">
        <p14:creationId xmlns:p14="http://schemas.microsoft.com/office/powerpoint/2010/main" val="40898931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9</a:t>
            </a:fld>
            <a:endParaRPr lang="en-GB">
              <a:latin typeface="+mn-lt"/>
            </a:endParaRPr>
          </a:p>
        </p:txBody>
      </p:sp>
      <p:sp>
        <p:nvSpPr>
          <p:cNvPr id="4097" name="Rectangle 1"/>
          <p:cNvSpPr>
            <a:spLocks noGrp="1" noChangeArrowheads="1"/>
          </p:cNvSpPr>
          <p:nvPr>
            <p:ph type="title"/>
          </p:nvPr>
        </p:nvSpPr>
        <p:spPr>
          <a:xfrm>
            <a:off x="731520" y="611291"/>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800" dirty="0" smtClean="0">
                <a:latin typeface="+mn-lt"/>
              </a:rPr>
              <a:t>802.15.4-2011 </a:t>
            </a:r>
            <a:r>
              <a:rPr lang="en-US" sz="2800" dirty="0">
                <a:latin typeface="+mn-lt"/>
              </a:rPr>
              <a:t>Clear Channel Assessment (CCA)</a:t>
            </a:r>
            <a:endParaRPr lang="en-GB" sz="2800" dirty="0">
              <a:latin typeface="+mn-lt"/>
            </a:endParaRPr>
          </a:p>
        </p:txBody>
      </p:sp>
      <p:sp>
        <p:nvSpPr>
          <p:cNvPr id="4098" name="Rectangle 2"/>
          <p:cNvSpPr>
            <a:spLocks noGrp="1" noChangeArrowheads="1"/>
          </p:cNvSpPr>
          <p:nvPr>
            <p:ph type="body" idx="1"/>
          </p:nvPr>
        </p:nvSpPr>
        <p:spPr>
          <a:xfrm>
            <a:off x="731520" y="1371600"/>
            <a:ext cx="8290560" cy="5535508"/>
          </a:xfrm>
          <a:ln/>
        </p:spPr>
        <p:txBody>
          <a:bodyPr/>
          <a:lstStyle/>
          <a:p>
            <a:r>
              <a:rPr lang="en-US" sz="2000" dirty="0" smtClean="0">
                <a:latin typeface="+mj-lt"/>
              </a:rPr>
              <a:t>The </a:t>
            </a:r>
            <a:r>
              <a:rPr lang="en-US" sz="2000" dirty="0">
                <a:latin typeface="+mj-lt"/>
              </a:rPr>
              <a:t>PHY shall provide the capability to perform CCA according to at least one of the following </a:t>
            </a:r>
            <a:r>
              <a:rPr lang="en-US" sz="2000" dirty="0" smtClean="0">
                <a:latin typeface="+mj-lt"/>
              </a:rPr>
              <a:t>methods:</a:t>
            </a:r>
            <a:endParaRPr lang="en-US" sz="2000" dirty="0">
              <a:latin typeface="+mj-lt"/>
            </a:endParaRPr>
          </a:p>
          <a:p>
            <a:pPr lvl="1"/>
            <a:r>
              <a:rPr lang="en-US" sz="1800" b="1" dirty="0">
                <a:latin typeface="+mj-lt"/>
              </a:rPr>
              <a:t>CCA Mode </a:t>
            </a:r>
            <a:r>
              <a:rPr lang="en-US" sz="1800" b="1" dirty="0" smtClean="0">
                <a:latin typeface="+mj-lt"/>
              </a:rPr>
              <a:t>1</a:t>
            </a:r>
          </a:p>
          <a:p>
            <a:pPr lvl="2">
              <a:buFont typeface="Wingdings" panose="05000000000000000000" pitchFamily="2" charset="2"/>
              <a:buChar char="§"/>
            </a:pPr>
            <a:r>
              <a:rPr lang="en-US" sz="1600" dirty="0" smtClean="0">
                <a:latin typeface="+mj-lt"/>
              </a:rPr>
              <a:t>Energy </a:t>
            </a:r>
            <a:r>
              <a:rPr lang="en-US" sz="1600" dirty="0">
                <a:latin typeface="+mj-lt"/>
              </a:rPr>
              <a:t>above threshold</a:t>
            </a:r>
          </a:p>
          <a:p>
            <a:pPr lvl="2">
              <a:buFont typeface="Wingdings" panose="05000000000000000000" pitchFamily="2" charset="2"/>
              <a:buChar char="§"/>
            </a:pPr>
            <a:r>
              <a:rPr lang="en-US" sz="1600" dirty="0">
                <a:latin typeface="+mj-lt"/>
              </a:rPr>
              <a:t>CCA shall report a busy medium upon detecting any energy above the ED </a:t>
            </a:r>
            <a:r>
              <a:rPr lang="en-US" sz="1600" dirty="0" smtClean="0">
                <a:latin typeface="+mj-lt"/>
              </a:rPr>
              <a:t>threshold</a:t>
            </a:r>
          </a:p>
          <a:p>
            <a:pPr lvl="2">
              <a:buFont typeface="Wingdings" panose="05000000000000000000" pitchFamily="2" charset="2"/>
              <a:buChar char="§"/>
            </a:pPr>
            <a:endParaRPr lang="en-US" sz="1600" dirty="0">
              <a:latin typeface="+mj-lt"/>
            </a:endParaRPr>
          </a:p>
          <a:p>
            <a:pPr lvl="1"/>
            <a:r>
              <a:rPr lang="en-US" sz="1800" b="1" dirty="0">
                <a:latin typeface="+mj-lt"/>
              </a:rPr>
              <a:t>CCA Mode </a:t>
            </a:r>
            <a:r>
              <a:rPr lang="en-US" sz="1800" b="1" dirty="0" smtClean="0">
                <a:latin typeface="+mj-lt"/>
              </a:rPr>
              <a:t>2</a:t>
            </a:r>
            <a:r>
              <a:rPr lang="en-US" sz="1800" dirty="0" smtClean="0">
                <a:latin typeface="+mj-lt"/>
              </a:rPr>
              <a:t> </a:t>
            </a:r>
          </a:p>
          <a:p>
            <a:pPr lvl="2">
              <a:buFont typeface="Wingdings" panose="05000000000000000000" pitchFamily="2" charset="2"/>
              <a:buChar char="§"/>
            </a:pPr>
            <a:r>
              <a:rPr lang="en-US" sz="1600" dirty="0" smtClean="0">
                <a:latin typeface="+mj-lt"/>
              </a:rPr>
              <a:t>Carrier </a:t>
            </a:r>
            <a:r>
              <a:rPr lang="en-US" sz="1600" dirty="0">
                <a:latin typeface="+mj-lt"/>
              </a:rPr>
              <a:t>sense only</a:t>
            </a:r>
          </a:p>
          <a:p>
            <a:pPr lvl="2">
              <a:buFont typeface="Wingdings" panose="05000000000000000000" pitchFamily="2" charset="2"/>
              <a:buChar char="§"/>
            </a:pPr>
            <a:r>
              <a:rPr lang="en-US" sz="1600" dirty="0">
                <a:latin typeface="+mj-lt"/>
              </a:rPr>
              <a:t>CCA shall report a busy medium only upon the detection of a signal with the modulation and spreading characteristics of IEEE 802.15.4. This signal may be above or below the ED threshold</a:t>
            </a:r>
            <a:r>
              <a:rPr lang="en-US" sz="1600" dirty="0" smtClean="0">
                <a:latin typeface="+mj-lt"/>
              </a:rPr>
              <a:t>.</a:t>
            </a:r>
          </a:p>
          <a:p>
            <a:pPr lvl="2">
              <a:buFont typeface="Wingdings" panose="05000000000000000000" pitchFamily="2" charset="2"/>
              <a:buChar char="§"/>
            </a:pPr>
            <a:endParaRPr lang="en-US" sz="1600" dirty="0">
              <a:latin typeface="+mj-lt"/>
            </a:endParaRPr>
          </a:p>
          <a:p>
            <a:pPr lvl="1"/>
            <a:r>
              <a:rPr lang="en-US" sz="1800" b="1" dirty="0">
                <a:latin typeface="+mj-lt"/>
              </a:rPr>
              <a:t>CCA Mode </a:t>
            </a:r>
            <a:r>
              <a:rPr lang="en-US" sz="1800" b="1" dirty="0" smtClean="0">
                <a:latin typeface="+mj-lt"/>
              </a:rPr>
              <a:t>3</a:t>
            </a:r>
          </a:p>
          <a:p>
            <a:pPr lvl="2">
              <a:buFont typeface="Wingdings" panose="05000000000000000000" pitchFamily="2" charset="2"/>
              <a:buChar char="§"/>
            </a:pPr>
            <a:r>
              <a:rPr lang="en-US" sz="1600" dirty="0" smtClean="0">
                <a:latin typeface="+mj-lt"/>
              </a:rPr>
              <a:t>Carrier </a:t>
            </a:r>
            <a:r>
              <a:rPr lang="en-US" sz="1600" dirty="0">
                <a:latin typeface="+mj-lt"/>
              </a:rPr>
              <a:t>sense with energy above threshold</a:t>
            </a:r>
          </a:p>
          <a:p>
            <a:pPr lvl="2">
              <a:buFont typeface="Wingdings" panose="05000000000000000000" pitchFamily="2" charset="2"/>
              <a:buChar char="§"/>
            </a:pPr>
            <a:r>
              <a:rPr lang="en-US" sz="1600" dirty="0">
                <a:latin typeface="+mj-lt"/>
              </a:rPr>
              <a:t>CCA shall report a busy medium only upon the detection of a signal with the modulation and spreading characteristics of IEEE 802.15.4 with energy above the ED </a:t>
            </a:r>
            <a:r>
              <a:rPr lang="en-US" sz="1600" dirty="0" smtClean="0">
                <a:latin typeface="+mj-lt"/>
              </a:rPr>
              <a:t>threshold</a:t>
            </a:r>
            <a:endParaRPr lang="en-US" sz="1600" dirty="0">
              <a:latin typeface="+mj-lt"/>
            </a:endParaRPr>
          </a:p>
        </p:txBody>
      </p:sp>
      <p:sp>
        <p:nvSpPr>
          <p:cNvPr id="8" name="Date Placeholder 3"/>
          <p:cNvSpPr>
            <a:spLocks noGrp="1"/>
          </p:cNvSpPr>
          <p:nvPr>
            <p:ph type="dt" idx="15"/>
          </p:nvPr>
        </p:nvSpPr>
        <p:spPr>
          <a:xfrm>
            <a:off x="743373" y="355601"/>
            <a:ext cx="2457015" cy="291254"/>
          </a:xfrm>
        </p:spPr>
        <p:txBody>
          <a:bodyPr/>
          <a:lstStyle/>
          <a:p>
            <a:r>
              <a:rPr lang="en-US" dirty="0" smtClean="0">
                <a:latin typeface="+mn-lt"/>
              </a:rPr>
              <a:t>January 2019</a:t>
            </a:r>
            <a:endParaRPr lang="en-GB" dirty="0">
              <a:latin typeface="+mn-lt"/>
            </a:endParaRPr>
          </a:p>
        </p:txBody>
      </p:sp>
      <p:sp>
        <p:nvSpPr>
          <p:cNvPr id="7" name="Footer Placeholder 4"/>
          <p:cNvSpPr>
            <a:spLocks noGrp="1"/>
          </p:cNvSpPr>
          <p:nvPr>
            <p:ph type="ftr" idx="14"/>
          </p:nvPr>
        </p:nvSpPr>
        <p:spPr>
          <a:xfrm>
            <a:off x="5867407" y="6907108"/>
            <a:ext cx="3244420" cy="331892"/>
          </a:xfrm>
        </p:spPr>
        <p:txBody>
          <a:bodyPr/>
          <a:lstStyle/>
          <a:p>
            <a:r>
              <a:rPr lang="fr-FR" dirty="0" smtClean="0">
                <a:latin typeface="+mn-lt"/>
              </a:rPr>
              <a:t>Guo et al (MERL)</a:t>
            </a:r>
            <a:endParaRPr lang="en-GB" dirty="0">
              <a:latin typeface="+mn-lt"/>
            </a:endParaRPr>
          </a:p>
        </p:txBody>
      </p:sp>
    </p:spTree>
    <p:extLst>
      <p:ext uri="{BB962C8B-B14F-4D97-AF65-F5344CB8AC3E}">
        <p14:creationId xmlns:p14="http://schemas.microsoft.com/office/powerpoint/2010/main" val="2117921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92891</TotalTime>
  <Words>1405</Words>
  <Application>Microsoft Office PowerPoint</Application>
  <PresentationFormat>Custom</PresentationFormat>
  <Paragraphs>183</Paragraphs>
  <Slides>11</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1" baseType="lpstr">
      <vt:lpstr>MS Gothic</vt:lpstr>
      <vt:lpstr>ＭＳ Ｐゴシック</vt:lpstr>
      <vt:lpstr>Arial</vt:lpstr>
      <vt:lpstr>Arial Unicode MS</vt:lpstr>
      <vt:lpstr>Calibri</vt:lpstr>
      <vt:lpstr>Courier New</vt:lpstr>
      <vt:lpstr>Times New Roman</vt:lpstr>
      <vt:lpstr>Wingdings</vt:lpstr>
      <vt:lpstr>Office Theme</vt:lpstr>
      <vt:lpstr>Document</vt:lpstr>
      <vt:lpstr>802.11ah CCA and 802.15.4g CCA</vt:lpstr>
      <vt:lpstr>Abstract</vt:lpstr>
      <vt:lpstr>802.11 Channel Sensing Overview</vt:lpstr>
      <vt:lpstr>802.15.4 Channel Sensing Overview</vt:lpstr>
      <vt:lpstr>802.11-2016 Clear Channel Assessment (CCA)</vt:lpstr>
      <vt:lpstr>802.11-2016 Clear Channel Assessment (CCA)</vt:lpstr>
      <vt:lpstr>802.11ah Clear Channel Assessment (CCA)</vt:lpstr>
      <vt:lpstr>802.11ah CCA Sensitivity for the Primary 1 MHz Channel</vt:lpstr>
      <vt:lpstr>802.15.4-2011 Clear Channel Assessment (CCA)</vt:lpstr>
      <vt:lpstr>802.15.4-2011 Clear Channel Assessment (CCA)</vt:lpstr>
      <vt:lpstr>Summary</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638</cp:revision>
  <cp:lastPrinted>2014-11-08T20:15:38Z</cp:lastPrinted>
  <dcterms:created xsi:type="dcterms:W3CDTF">2014-10-30T17:06:39Z</dcterms:created>
  <dcterms:modified xsi:type="dcterms:W3CDTF">2019-01-17T12:46:00Z</dcterms:modified>
</cp:coreProperties>
</file>