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69" r:id="rId3"/>
    <p:sldId id="283" r:id="rId4"/>
    <p:sldId id="285" r:id="rId5"/>
    <p:sldId id="288" r:id="rId6"/>
    <p:sldId id="289" r:id="rId7"/>
    <p:sldId id="287" r:id="rId8"/>
    <p:sldId id="281" r:id="rId9"/>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75" d="100"/>
          <a:sy n="75" d="100"/>
        </p:scale>
        <p:origin x="456" y="5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1/14/2019</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Nov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Jan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802.19-19/0004r0</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board/pat/pat-slideset.ppt"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9/dcn/18/19-18-0092-00-S1GH-s1gh-tg-agenda-jan-2019.xlsx"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9/dcn/18/19-18-0090-00-S1GH-s1gh-november-meeting-minutes.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9/dcn/18/19-18-0092-00-S1GH-s1gh-tg-agenda-jan-2019.xlsx" TargetMode="External"/><Relationship Id="rId2" Type="http://schemas.openxmlformats.org/officeDocument/2006/relationships/hyperlink" Target="https://mentor.ieee.org/802.19/dcn/18/19-18-0093-00-S1GH-par-as-approved-by-revcom-dec-2018.pdf" TargetMode="External"/><Relationship Id="rId1" Type="http://schemas.openxmlformats.org/officeDocument/2006/relationships/slideLayout" Target="../slideLayouts/slideLayout1.xml"/><Relationship Id="rId4" Type="http://schemas.openxmlformats.org/officeDocument/2006/relationships/hyperlink" Target="https://mentor.ieee.org/802.19/dcn/19/19-19-0002-01-0000-january-2019-opening-report.pptx"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Nov  2018</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Jan </a:t>
            </a:r>
            <a:r>
              <a:rPr lang="en-GB" sz="3600" dirty="0" smtClean="0"/>
              <a:t>2019 </a:t>
            </a:r>
            <a:r>
              <a:rPr lang="en-GB" sz="3600" dirty="0" smtClean="0"/>
              <a:t>Sub 1 GHz Interest Group</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2019-01-14</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3888668988"/>
              </p:ext>
            </p:extLst>
          </p:nvPr>
        </p:nvGraphicFramePr>
        <p:xfrm>
          <a:off x="442913" y="2550551"/>
          <a:ext cx="9218612" cy="4580499"/>
        </p:xfrm>
        <a:graphic>
          <a:graphicData uri="http://schemas.openxmlformats.org/presentationml/2006/ole">
            <mc:AlternateContent xmlns:mc="http://schemas.openxmlformats.org/markup-compatibility/2006">
              <mc:Choice xmlns:v="urn:schemas-microsoft-com:vml" Requires="v">
                <p:oleObj spid="_x0000_s3244"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442913" y="2550551"/>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sz="3600" dirty="0" smtClean="0"/>
              <a:t>Opening</a:t>
            </a:r>
            <a:endParaRPr lang="en-US" sz="3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
        <p:nvSpPr>
          <p:cNvPr id="7" name="TextBox 6"/>
          <p:cNvSpPr txBox="1"/>
          <p:nvPr/>
        </p:nvSpPr>
        <p:spPr>
          <a:xfrm>
            <a:off x="1066800" y="1981200"/>
            <a:ext cx="5470985" cy="2062103"/>
          </a:xfrm>
          <a:prstGeom prst="rect">
            <a:avLst/>
          </a:prstGeom>
          <a:noFill/>
        </p:spPr>
        <p:txBody>
          <a:bodyPr wrap="none" rtlCol="0">
            <a:spAutoFit/>
          </a:bodyPr>
          <a:lstStyle/>
          <a:p>
            <a:pPr marL="457200" indent="-457200">
              <a:buFont typeface="Arial" panose="020B0604020202020204" pitchFamily="34" charset="0"/>
              <a:buChar char="•"/>
            </a:pPr>
            <a:r>
              <a:rPr lang="en-US" sz="3200" dirty="0" smtClean="0">
                <a:solidFill>
                  <a:schemeClr val="accent2">
                    <a:lumMod val="75000"/>
                  </a:schemeClr>
                </a:solidFill>
              </a:rPr>
              <a:t>Meeting Preamble</a:t>
            </a:r>
          </a:p>
          <a:p>
            <a:pPr marL="457200" indent="-457200">
              <a:buFont typeface="Arial" panose="020B0604020202020204" pitchFamily="34" charset="0"/>
              <a:buChar char="•"/>
            </a:pPr>
            <a:r>
              <a:rPr lang="en-US" sz="3200" dirty="0" smtClean="0">
                <a:solidFill>
                  <a:schemeClr val="accent2">
                    <a:lumMod val="75000"/>
                  </a:schemeClr>
                </a:solidFill>
              </a:rPr>
              <a:t>Review and Approve Agenda</a:t>
            </a:r>
          </a:p>
          <a:p>
            <a:pPr marL="457200" indent="-457200">
              <a:buFont typeface="Arial" panose="020B0604020202020204" pitchFamily="34" charset="0"/>
              <a:buChar char="•"/>
            </a:pPr>
            <a:r>
              <a:rPr lang="en-US" sz="3200" dirty="0" smtClean="0">
                <a:solidFill>
                  <a:schemeClr val="accent2">
                    <a:lumMod val="75000"/>
                  </a:schemeClr>
                </a:solidFill>
              </a:rPr>
              <a:t>Review Objectives</a:t>
            </a:r>
          </a:p>
          <a:p>
            <a:pPr marL="457200" indent="-457200">
              <a:buFont typeface="Arial" panose="020B0604020202020204" pitchFamily="34" charset="0"/>
              <a:buChar char="•"/>
            </a:pPr>
            <a:r>
              <a:rPr lang="en-US" sz="3200" dirty="0" smtClean="0">
                <a:solidFill>
                  <a:schemeClr val="accent2">
                    <a:lumMod val="75000"/>
                  </a:schemeClr>
                </a:solidFill>
              </a:rPr>
              <a:t>Plan for the </a:t>
            </a:r>
            <a:r>
              <a:rPr lang="en-US" sz="3200" dirty="0" smtClean="0">
                <a:solidFill>
                  <a:schemeClr val="accent2">
                    <a:lumMod val="75000"/>
                  </a:schemeClr>
                </a:solidFill>
              </a:rPr>
              <a:t>week</a:t>
            </a:r>
            <a:endParaRPr lang="en-US" sz="3200" dirty="0" smtClean="0">
              <a:solidFill>
                <a:schemeClr val="accent2">
                  <a:lumMod val="75000"/>
                </a:schemeClr>
              </a:solidFill>
            </a:endParaRPr>
          </a:p>
        </p:txBody>
      </p:sp>
    </p:spTree>
    <p:extLst>
      <p:ext uri="{BB962C8B-B14F-4D97-AF65-F5344CB8AC3E}">
        <p14:creationId xmlns:p14="http://schemas.microsoft.com/office/powerpoint/2010/main" val="23764089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Preamble</a:t>
            </a:r>
            <a:endParaRPr lang="en-US" dirty="0"/>
          </a:p>
        </p:txBody>
      </p:sp>
      <p:sp>
        <p:nvSpPr>
          <p:cNvPr id="3" name="Content Placeholder 2"/>
          <p:cNvSpPr>
            <a:spLocks noGrp="1"/>
          </p:cNvSpPr>
          <p:nvPr>
            <p:ph idx="1"/>
          </p:nvPr>
        </p:nvSpPr>
        <p:spPr/>
        <p:txBody>
          <a:bodyPr/>
          <a:lstStyle/>
          <a:p>
            <a:r>
              <a:rPr lang="en-US" dirty="0" smtClean="0"/>
              <a:t>Be aware of:</a:t>
            </a:r>
          </a:p>
          <a:p>
            <a:pPr marL="0" indent="0">
              <a:buNone/>
            </a:pPr>
            <a:r>
              <a:rPr lang="en-US" dirty="0" smtClean="0"/>
              <a:t>	</a:t>
            </a:r>
            <a:r>
              <a:rPr lang="en-US" dirty="0" smtClean="0">
                <a:hlinkClick r:id="rId2"/>
              </a:rPr>
              <a:t>http</a:t>
            </a:r>
            <a:r>
              <a:rPr lang="en-US" dirty="0">
                <a:hlinkClick r:id="rId2"/>
              </a:rPr>
              <a:t>://</a:t>
            </a:r>
            <a:r>
              <a:rPr lang="en-US" dirty="0" smtClean="0">
                <a:hlinkClick r:id="rId2"/>
              </a:rPr>
              <a:t>standards.ieee.org/board/pat/pat-slideset.ppt</a:t>
            </a:r>
            <a:endParaRPr lang="en-US" dirty="0" smtClean="0"/>
          </a:p>
          <a:p>
            <a:pPr marL="0" indent="0">
              <a:buNone/>
            </a:pPr>
            <a:endParaRPr lang="en-US" dirty="0"/>
          </a:p>
          <a:p>
            <a:r>
              <a:rPr lang="en-US" dirty="0" smtClean="0"/>
              <a:t>Any questions or disclosures?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8353864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BA519C-DE1F-4573-B83E-8DF786518135}"/>
              </a:ext>
            </a:extLst>
          </p:cNvPr>
          <p:cNvSpPr>
            <a:spLocks noGrp="1"/>
          </p:cNvSpPr>
          <p:nvPr>
            <p:ph type="title"/>
          </p:nvPr>
        </p:nvSpPr>
        <p:spPr/>
        <p:txBody>
          <a:bodyPr/>
          <a:lstStyle/>
          <a:p>
            <a:r>
              <a:rPr lang="en-US" sz="3600" dirty="0" smtClean="0"/>
              <a:t>Sub-1GHz Coexistence Task Group</a:t>
            </a:r>
            <a:endParaRPr lang="en-US" sz="3600" dirty="0"/>
          </a:p>
        </p:txBody>
      </p:sp>
      <p:sp>
        <p:nvSpPr>
          <p:cNvPr id="3" name="Content Placeholder 2">
            <a:extLst>
              <a:ext uri="{FF2B5EF4-FFF2-40B4-BE49-F238E27FC236}">
                <a16:creationId xmlns:a16="http://schemas.microsoft.com/office/drawing/2014/main" xmlns="" id="{77D41C8B-B134-4FD3-BDEE-B93E12984B67}"/>
              </a:ext>
            </a:extLst>
          </p:cNvPr>
          <p:cNvSpPr>
            <a:spLocks noGrp="1"/>
          </p:cNvSpPr>
          <p:nvPr>
            <p:ph idx="1"/>
          </p:nvPr>
        </p:nvSpPr>
        <p:spPr>
          <a:xfrm>
            <a:off x="533400" y="1952417"/>
            <a:ext cx="8686800" cy="4954691"/>
          </a:xfrm>
        </p:spPr>
        <p:txBody>
          <a:bodyPr>
            <a:normAutofit lnSpcReduction="10000"/>
          </a:bodyPr>
          <a:lstStyle/>
          <a:p>
            <a:pPr marL="0" indent="0" algn="ctr">
              <a:buNone/>
            </a:pPr>
            <a:r>
              <a:rPr lang="en-US" sz="2800" dirty="0"/>
              <a:t>Recommended Practice for Local and Metropolitan Area Networks - Part 19: Coexistence Methods for 802.11 and 802.15.4 based systems operating in the Sub-1 GHz Frequency </a:t>
            </a:r>
            <a:r>
              <a:rPr lang="en-US" sz="2800" dirty="0" smtClean="0"/>
              <a:t>Bands</a:t>
            </a:r>
          </a:p>
          <a:p>
            <a:pPr marL="0" indent="0" algn="ctr">
              <a:buNone/>
            </a:pPr>
            <a:endParaRPr lang="en-US" sz="2800" dirty="0"/>
          </a:p>
          <a:p>
            <a:pPr marL="0" indent="0" algn="ctr">
              <a:buNone/>
            </a:pPr>
            <a:r>
              <a:rPr lang="en-US" sz="2800" dirty="0" smtClean="0"/>
              <a:t>Scope: </a:t>
            </a:r>
          </a:p>
          <a:p>
            <a:pPr marL="0" indent="0">
              <a:buNone/>
            </a:pPr>
            <a:r>
              <a:rPr lang="en-US" sz="2800" b="0" dirty="0"/>
              <a:t>This recommended practice provides guidance on the implementation, configuration and commissioning of systems sharing spectrum between IEEE Std 802.11ah-2016 and IEEE Std 802.15.4 Smart Utility Networking (SUN) Frequency Shift Keying (FSK) Physical Layer (PHY) operating in Sub-1 GHz frequency bands.</a:t>
            </a:r>
            <a:endParaRPr lang="en-US" sz="2800" dirty="0" smtClean="0"/>
          </a:p>
        </p:txBody>
      </p:sp>
      <p:sp>
        <p:nvSpPr>
          <p:cNvPr id="4" name="Slide Number Placeholder 3">
            <a:extLst>
              <a:ext uri="{FF2B5EF4-FFF2-40B4-BE49-F238E27FC236}">
                <a16:creationId xmlns:a16="http://schemas.microsoft.com/office/drawing/2014/main" xmlns=""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xmlns=""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a16="http://schemas.microsoft.com/office/drawing/2014/main" xmlns="" id="{1104F9A4-3C82-4EA9-B0F3-E5B4CFA77A4F}"/>
              </a:ext>
            </a:extLst>
          </p:cNvPr>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5925402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pPr marL="0" indent="0">
              <a:buNone/>
            </a:pPr>
            <a:r>
              <a:rPr lang="en-US" dirty="0"/>
              <a:t>TG3 Agenda:</a:t>
            </a:r>
          </a:p>
          <a:p>
            <a:r>
              <a:rPr lang="en-US" dirty="0">
                <a:hlinkClick r:id="rId2"/>
              </a:rPr>
              <a:t>https://mentor.ieee.org/802.19/dcn/18/19-18-0092-00-S1GH-s1gh-tg-agenda-jan-2019.xlsx</a:t>
            </a:r>
            <a:endParaRPr lang="en-US" dirty="0"/>
          </a:p>
          <a:p>
            <a:pPr marL="0" indent="0">
              <a:buNone/>
            </a:pPr>
            <a:endParaRPr lang="en-US" dirty="0" smtClean="0"/>
          </a:p>
          <a:p>
            <a:pPr marL="0" indent="0">
              <a:buNone/>
            </a:pPr>
            <a:r>
              <a:rPr lang="en-US" dirty="0" smtClean="0"/>
              <a:t>Approval:   </a:t>
            </a:r>
            <a:r>
              <a:rPr lang="en-US" dirty="0" err="1" smtClean="0"/>
              <a:t>Aprove</a:t>
            </a:r>
            <a:r>
              <a:rPr lang="en-US" dirty="0" smtClean="0"/>
              <a:t> agenda in doc 19-18-0092rxx</a:t>
            </a:r>
          </a:p>
          <a:p>
            <a:pPr marL="0" indent="0">
              <a:buNone/>
            </a:pPr>
            <a:r>
              <a:rPr lang="en-US" dirty="0"/>
              <a:t>	</a:t>
            </a:r>
            <a:r>
              <a:rPr lang="en-US" dirty="0" smtClean="0"/>
              <a:t>Moved:</a:t>
            </a:r>
          </a:p>
          <a:p>
            <a:pPr marL="0" indent="0">
              <a:buNone/>
            </a:pPr>
            <a:r>
              <a:rPr lang="en-US" dirty="0"/>
              <a:t>	</a:t>
            </a:r>
            <a:r>
              <a:rPr lang="en-US" dirty="0" smtClean="0"/>
              <a:t>Second:</a:t>
            </a:r>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6375435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November Minutes</a:t>
            </a:r>
            <a:endParaRPr lang="en-US" dirty="0"/>
          </a:p>
        </p:txBody>
      </p:sp>
      <p:sp>
        <p:nvSpPr>
          <p:cNvPr id="3" name="Content Placeholder 2"/>
          <p:cNvSpPr>
            <a:spLocks noGrp="1"/>
          </p:cNvSpPr>
          <p:nvPr>
            <p:ph idx="1"/>
          </p:nvPr>
        </p:nvSpPr>
        <p:spPr/>
        <p:txBody>
          <a:bodyPr/>
          <a:lstStyle/>
          <a:p>
            <a:pPr marL="0" indent="0">
              <a:buNone/>
            </a:pPr>
            <a:r>
              <a:rPr lang="en-US" dirty="0" smtClean="0"/>
              <a:t>Minutes from Nov</a:t>
            </a:r>
          </a:p>
          <a:p>
            <a:r>
              <a:rPr lang="en-US" dirty="0">
                <a:hlinkClick r:id="rId2"/>
              </a:rPr>
              <a:t>https://</a:t>
            </a:r>
            <a:r>
              <a:rPr lang="en-US" dirty="0" smtClean="0">
                <a:hlinkClick r:id="rId2"/>
              </a:rPr>
              <a:t>mentor.ieee.org/802.19/dcn/18/19-18-0090-00-S1GH-s1gh-november-meeting-minutes.docx</a:t>
            </a:r>
            <a:endParaRPr lang="en-US" dirty="0" smtClean="0"/>
          </a:p>
          <a:p>
            <a:endParaRPr lang="en-US" dirty="0" smtClean="0"/>
          </a:p>
          <a:p>
            <a:pPr marL="0" indent="0">
              <a:buNone/>
            </a:pPr>
            <a:r>
              <a:rPr lang="en-US" dirty="0" smtClean="0"/>
              <a:t>Motion: Approve minutes from Nov Study Group meeting doc # 19-18-090r0</a:t>
            </a:r>
          </a:p>
          <a:p>
            <a:pPr marL="0" indent="0">
              <a:buNone/>
            </a:pPr>
            <a:endParaRPr lang="en-US"/>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1774405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Useful links</a:t>
            </a:r>
            <a:endParaRPr lang="en-US" dirty="0"/>
          </a:p>
        </p:txBody>
      </p:sp>
      <p:sp>
        <p:nvSpPr>
          <p:cNvPr id="3" name="Content Placeholder 2"/>
          <p:cNvSpPr>
            <a:spLocks noGrp="1"/>
          </p:cNvSpPr>
          <p:nvPr>
            <p:ph idx="1"/>
          </p:nvPr>
        </p:nvSpPr>
        <p:spPr/>
        <p:txBody>
          <a:bodyPr/>
          <a:lstStyle/>
          <a:p>
            <a:pPr marL="0" indent="0">
              <a:buNone/>
            </a:pPr>
            <a:endParaRPr lang="en-US" dirty="0">
              <a:hlinkClick r:id="rId2"/>
            </a:endParaRPr>
          </a:p>
          <a:p>
            <a:pPr marL="0" indent="0">
              <a:buNone/>
            </a:pPr>
            <a:r>
              <a:rPr lang="en-US" dirty="0"/>
              <a:t>PAR </a:t>
            </a:r>
            <a:r>
              <a:rPr lang="en-US" dirty="0" smtClean="0"/>
              <a:t>text as </a:t>
            </a:r>
            <a:r>
              <a:rPr lang="en-US" dirty="0"/>
              <a:t>approved:</a:t>
            </a:r>
          </a:p>
          <a:p>
            <a:r>
              <a:rPr lang="en-US" dirty="0" smtClean="0">
                <a:hlinkClick r:id="rId2"/>
              </a:rPr>
              <a:t>https</a:t>
            </a:r>
            <a:r>
              <a:rPr lang="en-US" dirty="0">
                <a:hlinkClick r:id="rId2"/>
              </a:rPr>
              <a:t>://</a:t>
            </a:r>
            <a:r>
              <a:rPr lang="en-US" dirty="0" smtClean="0">
                <a:hlinkClick r:id="rId2"/>
              </a:rPr>
              <a:t>mentor.ieee.org/802.19/dcn/18/19-18-0093-00-S1GH-par-as-approved-by-revcom-dec-2018.pdf</a:t>
            </a:r>
            <a:endParaRPr lang="en-US" dirty="0" smtClean="0"/>
          </a:p>
          <a:p>
            <a:pPr marL="0" indent="0">
              <a:buNone/>
            </a:pPr>
            <a:r>
              <a:rPr lang="en-US" dirty="0" smtClean="0"/>
              <a:t>TG3 Agenda:</a:t>
            </a:r>
            <a:endParaRPr lang="en-US" dirty="0"/>
          </a:p>
          <a:p>
            <a:r>
              <a:rPr lang="en-US" dirty="0" smtClean="0">
                <a:hlinkClick r:id="rId3"/>
              </a:rPr>
              <a:t>https</a:t>
            </a:r>
            <a:r>
              <a:rPr lang="en-US" dirty="0">
                <a:hlinkClick r:id="rId3"/>
              </a:rPr>
              <a:t>://</a:t>
            </a:r>
            <a:r>
              <a:rPr lang="en-US" dirty="0" smtClean="0">
                <a:hlinkClick r:id="rId3"/>
              </a:rPr>
              <a:t>mentor.ieee.org/802.19/dcn/18/19-18-0092-00-S1GH-s1gh-tg-agenda-jan-2019.xlsx</a:t>
            </a:r>
            <a:endParaRPr lang="en-US" dirty="0" smtClean="0"/>
          </a:p>
          <a:p>
            <a:pPr marL="0" indent="0">
              <a:buNone/>
            </a:pPr>
            <a:r>
              <a:rPr lang="en-US" dirty="0" smtClean="0"/>
              <a:t>WG19 opening slides:</a:t>
            </a:r>
            <a:endParaRPr lang="en-US" dirty="0"/>
          </a:p>
          <a:p>
            <a:r>
              <a:rPr lang="en-US" dirty="0" smtClean="0">
                <a:hlinkClick r:id="rId4"/>
              </a:rPr>
              <a:t>https</a:t>
            </a:r>
            <a:r>
              <a:rPr lang="en-US" dirty="0">
                <a:hlinkClick r:id="rId4"/>
              </a:rPr>
              <a:t>://</a:t>
            </a:r>
            <a:r>
              <a:rPr lang="en-US" dirty="0" smtClean="0">
                <a:hlinkClick r:id="rId4"/>
              </a:rPr>
              <a:t>mentor.ieee.org/802.19/dcn/19/19-19-0002-01-0000-january-2019-opening-report.pptx</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6023896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3373" y="896227"/>
            <a:ext cx="8288868" cy="2077718"/>
          </a:xfrm>
        </p:spPr>
        <p:txBody>
          <a:bodyPr/>
          <a:lstStyle/>
          <a:p>
            <a:pPr marL="0" indent="0">
              <a:buNone/>
            </a:pPr>
            <a:r>
              <a:rPr lang="en-US" b="0" dirty="0"/>
              <a:t>coexistence</a:t>
            </a:r>
          </a:p>
          <a:p>
            <a:pPr marL="0" indent="0">
              <a:buNone/>
            </a:pPr>
            <a:r>
              <a:rPr lang="en-US" b="0" i="1" dirty="0" smtClean="0"/>
              <a:t>noun</a:t>
            </a:r>
            <a:endParaRPr lang="en-US" b="0" dirty="0"/>
          </a:p>
          <a:p>
            <a:r>
              <a:rPr lang="en-US" b="0" dirty="0" smtClean="0"/>
              <a:t>the </a:t>
            </a:r>
            <a:r>
              <a:rPr lang="en-US" b="0" dirty="0"/>
              <a:t>state or fact of living or existing at the same time or in the same place.</a:t>
            </a:r>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00934" y="2980146"/>
            <a:ext cx="3637806" cy="2430054"/>
          </a:xfrm>
          <a:prstGeom prst="rect">
            <a:avLst/>
          </a:prstGeom>
        </p:spPr>
      </p:pic>
      <p:pic>
        <p:nvPicPr>
          <p:cNvPr id="12" name="Content Placeholder 6"/>
          <p:cNvPicPr>
            <a:picLocks noChangeAspect="1"/>
          </p:cNvPicPr>
          <p:nvPr/>
        </p:nvPicPr>
        <p:blipFill>
          <a:blip r:embed="rId3"/>
          <a:stretch>
            <a:fillRect/>
          </a:stretch>
        </p:blipFill>
        <p:spPr bwMode="auto">
          <a:xfrm>
            <a:off x="659352" y="2995022"/>
            <a:ext cx="4293648" cy="2415177"/>
          </a:xfrm>
          <a:prstGeom prst="rect">
            <a:avLst/>
          </a:prstGeom>
          <a:noFill/>
          <a:ln w="9525">
            <a:noFill/>
            <a:round/>
            <a:headEnd/>
            <a:tailEnd/>
          </a:ln>
          <a:effectLst/>
        </p:spPr>
      </p:pic>
      <p:sp>
        <p:nvSpPr>
          <p:cNvPr id="13" name="TextBox 12"/>
          <p:cNvSpPr txBox="1"/>
          <p:nvPr/>
        </p:nvSpPr>
        <p:spPr>
          <a:xfrm>
            <a:off x="743373" y="5638800"/>
            <a:ext cx="3904827" cy="873188"/>
          </a:xfrm>
          <a:prstGeom prst="rect">
            <a:avLst/>
          </a:prstGeom>
          <a:noFill/>
        </p:spPr>
        <p:txBody>
          <a:bodyPr wrap="square" rtlCol="0">
            <a:spAutoFit/>
          </a:bodyPr>
          <a:lstStyle/>
          <a:p>
            <a:r>
              <a:rPr lang="en-US" dirty="0" smtClean="0">
                <a:solidFill>
                  <a:schemeClr val="tx1"/>
                </a:solidFill>
              </a:rPr>
              <a:t>Good Coexistence =&gt; rapidly growing opportunity</a:t>
            </a:r>
            <a:endParaRPr lang="en-US" dirty="0">
              <a:solidFill>
                <a:schemeClr val="tx1"/>
              </a:solidFill>
            </a:endParaRPr>
          </a:p>
        </p:txBody>
      </p:sp>
      <p:sp>
        <p:nvSpPr>
          <p:cNvPr id="14" name="TextBox 13"/>
          <p:cNvSpPr txBox="1"/>
          <p:nvPr/>
        </p:nvSpPr>
        <p:spPr>
          <a:xfrm>
            <a:off x="5604177" y="5638800"/>
            <a:ext cx="3904827" cy="873188"/>
          </a:xfrm>
          <a:prstGeom prst="rect">
            <a:avLst/>
          </a:prstGeom>
          <a:noFill/>
        </p:spPr>
        <p:txBody>
          <a:bodyPr wrap="square" rtlCol="0">
            <a:spAutoFit/>
          </a:bodyPr>
          <a:lstStyle/>
          <a:p>
            <a:r>
              <a:rPr lang="en-US" dirty="0" smtClean="0">
                <a:solidFill>
                  <a:schemeClr val="tx1"/>
                </a:solidFill>
              </a:rPr>
              <a:t>Poor Coexistence =&gt;  missed opportunity</a:t>
            </a:r>
            <a:endParaRPr lang="en-US" dirty="0">
              <a:solidFill>
                <a:schemeClr val="tx1"/>
              </a:solidFill>
            </a:endParaRPr>
          </a:p>
        </p:txBody>
      </p:sp>
    </p:spTree>
    <p:extLst>
      <p:ext uri="{BB962C8B-B14F-4D97-AF65-F5344CB8AC3E}">
        <p14:creationId xmlns:p14="http://schemas.microsoft.com/office/powerpoint/2010/main" val="20040919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2152</TotalTime>
  <Words>335</Words>
  <Application>Microsoft Office PowerPoint</Application>
  <PresentationFormat>Custom</PresentationFormat>
  <Paragraphs>72</Paragraphs>
  <Slides>8</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6" baseType="lpstr">
      <vt:lpstr>Arial Unicode MS</vt:lpstr>
      <vt:lpstr>MS Gothic</vt:lpstr>
      <vt:lpstr>Arial</vt:lpstr>
      <vt:lpstr>Calibri</vt:lpstr>
      <vt:lpstr>Courier New</vt:lpstr>
      <vt:lpstr>Times New Roman</vt:lpstr>
      <vt:lpstr>Office Theme</vt:lpstr>
      <vt:lpstr>Document</vt:lpstr>
      <vt:lpstr>Jan 2019 Sub 1 GHz Interest Group</vt:lpstr>
      <vt:lpstr>Opening</vt:lpstr>
      <vt:lpstr>Meeting Preamble</vt:lpstr>
      <vt:lpstr>Sub-1GHz Coexistence Task Group</vt:lpstr>
      <vt:lpstr>Agenda</vt:lpstr>
      <vt:lpstr>November Minutes</vt:lpstr>
      <vt:lpstr>Useful links</vt:lpstr>
      <vt:lpstr>PowerPoint Presentation</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167</cp:revision>
  <cp:lastPrinted>2015-01-08T23:35:49Z</cp:lastPrinted>
  <dcterms:created xsi:type="dcterms:W3CDTF">2014-10-30T17:06:39Z</dcterms:created>
  <dcterms:modified xsi:type="dcterms:W3CDTF">2019-01-14T15:58:03Z</dcterms:modified>
</cp:coreProperties>
</file>