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87" r:id="rId3"/>
    <p:sldId id="282" r:id="rId4"/>
    <p:sldId id="284" r:id="rId5"/>
    <p:sldId id="285" r:id="rId6"/>
    <p:sldId id="286" r:id="rId7"/>
    <p:sldId id="283"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12/11/2018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December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December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802.19-18/0091r1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ieee802.org/19/pub/IEEE%20802.19%20Operations%20Manual.pdf" TargetMode="External"/><Relationship Id="rId2" Type="http://schemas.openxmlformats.org/officeDocument/2006/relationships/hyperlink" Target="https://mentor.ieee.org/802-ec/dcn/17/ec-17-0090-22-0PNP-ieee-802-lmsc-operations-manual.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December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IEEE 802 Coexistence Process</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2018-12-11</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241"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88C25-2492-4116-8CB1-6C6F8E67E012}"/>
              </a:ext>
            </a:extLst>
          </p:cNvPr>
          <p:cNvSpPr>
            <a:spLocks noGrp="1"/>
          </p:cNvSpPr>
          <p:nvPr>
            <p:ph type="title"/>
          </p:nvPr>
        </p:nvSpPr>
        <p:spPr>
          <a:xfrm>
            <a:off x="731520" y="657860"/>
            <a:ext cx="8288868" cy="729829"/>
          </a:xfrm>
        </p:spPr>
        <p:txBody>
          <a:bodyPr/>
          <a:lstStyle/>
          <a:p>
            <a:r>
              <a:rPr lang="en-US" sz="3200" dirty="0"/>
              <a:t>Executive Summary of Coexistence Rules</a:t>
            </a:r>
          </a:p>
        </p:txBody>
      </p:sp>
      <p:sp>
        <p:nvSpPr>
          <p:cNvPr id="3" name="Content Placeholder 2">
            <a:extLst>
              <a:ext uri="{FF2B5EF4-FFF2-40B4-BE49-F238E27FC236}">
                <a16:creationId xmlns:a16="http://schemas.microsoft.com/office/drawing/2014/main" id="{1EF8A94A-B5B2-494D-A46E-73ACC3457707}"/>
              </a:ext>
            </a:extLst>
          </p:cNvPr>
          <p:cNvSpPr>
            <a:spLocks noGrp="1"/>
          </p:cNvSpPr>
          <p:nvPr>
            <p:ph idx="1"/>
          </p:nvPr>
        </p:nvSpPr>
        <p:spPr>
          <a:xfrm>
            <a:off x="724323" y="1371600"/>
            <a:ext cx="8288868" cy="5383105"/>
          </a:xfrm>
        </p:spPr>
        <p:txBody>
          <a:bodyPr/>
          <a:lstStyle/>
          <a:p>
            <a:pPr marL="514350" indent="-514350">
              <a:buFont typeface="+mj-lt"/>
              <a:buAutoNum type="arabicPeriod"/>
            </a:pPr>
            <a:r>
              <a:rPr lang="en-US" dirty="0"/>
              <a:t>The WG indicates in the CSD if it plans to create a coexistence assurance (CA) document</a:t>
            </a:r>
          </a:p>
          <a:p>
            <a:pPr marL="514350" indent="-514350">
              <a:buFont typeface="+mj-lt"/>
              <a:buAutoNum type="arabicPeriod"/>
            </a:pPr>
            <a:r>
              <a:rPr lang="en-US" dirty="0"/>
              <a:t>The WG creates a CA document and makes this available on the WG letter ballot</a:t>
            </a:r>
          </a:p>
          <a:p>
            <a:pPr lvl="1"/>
            <a:r>
              <a:rPr lang="en-US" sz="2400" dirty="0"/>
              <a:t>This available to anyone voting on the WG letter ballot</a:t>
            </a:r>
          </a:p>
          <a:p>
            <a:pPr marL="514350" indent="-514350">
              <a:buFont typeface="+mj-lt"/>
              <a:buAutoNum type="arabicPeriod"/>
            </a:pPr>
            <a:r>
              <a:rPr lang="en-US" dirty="0"/>
              <a:t>The 802.19 WG votes on the CA document</a:t>
            </a:r>
          </a:p>
          <a:p>
            <a:pPr lvl="1"/>
            <a:r>
              <a:rPr lang="en-US" sz="2400" dirty="0"/>
              <a:t>During the time of the original WG letter ballot</a:t>
            </a:r>
          </a:p>
          <a:p>
            <a:pPr lvl="1"/>
            <a:r>
              <a:rPr lang="en-US" sz="2400" dirty="0"/>
              <a:t>Most, if not all, 802.19 WG members are members of other WGs (e.g. 802.11 and 802.15)</a:t>
            </a:r>
          </a:p>
          <a:p>
            <a:pPr marL="514350" indent="-514350">
              <a:buFont typeface="+mj-lt"/>
              <a:buAutoNum type="arabicPeriod"/>
            </a:pPr>
            <a:r>
              <a:rPr lang="en-US" dirty="0"/>
              <a:t>Depending on the outcome of the 802.19 ballot, the 802.19 WG chair submits a vote on the original WG letter ballot, and submits any comments to the original WG letter ballot</a:t>
            </a:r>
          </a:p>
        </p:txBody>
      </p:sp>
      <p:sp>
        <p:nvSpPr>
          <p:cNvPr id="4" name="Slide Number Placeholder 3">
            <a:extLst>
              <a:ext uri="{FF2B5EF4-FFF2-40B4-BE49-F238E27FC236}">
                <a16:creationId xmlns:a16="http://schemas.microsoft.com/office/drawing/2014/main" id="{B19D5585-B39E-45EC-BF66-0D3B681513E5}"/>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4B30B26-A798-4150-A1B9-D26D26EF5F9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1CB9587-7F50-4C22-AE2F-4402AB607222}"/>
              </a:ext>
            </a:extLst>
          </p:cNvPr>
          <p:cNvSpPr>
            <a:spLocks noGrp="1"/>
          </p:cNvSpPr>
          <p:nvPr>
            <p:ph type="dt" idx="15"/>
          </p:nvPr>
        </p:nvSpPr>
        <p:spPr/>
        <p:txBody>
          <a:bodyPr/>
          <a:lstStyle/>
          <a:p>
            <a:r>
              <a:rPr lang="en-US" dirty="0"/>
              <a:t>December 2018</a:t>
            </a:r>
            <a:endParaRPr lang="en-GB" dirty="0"/>
          </a:p>
        </p:txBody>
      </p:sp>
    </p:spTree>
    <p:extLst>
      <p:ext uri="{BB962C8B-B14F-4D97-AF65-F5344CB8AC3E}">
        <p14:creationId xmlns:p14="http://schemas.microsoft.com/office/powerpoint/2010/main" val="2154342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B0387-C8D8-43F2-9BFF-1631258B4E96}"/>
              </a:ext>
            </a:extLst>
          </p:cNvPr>
          <p:cNvSpPr>
            <a:spLocks noGrp="1"/>
          </p:cNvSpPr>
          <p:nvPr>
            <p:ph type="title"/>
          </p:nvPr>
        </p:nvSpPr>
        <p:spPr>
          <a:xfrm>
            <a:off x="731520" y="731522"/>
            <a:ext cx="8288868" cy="792477"/>
          </a:xfrm>
        </p:spPr>
        <p:txBody>
          <a:bodyPr/>
          <a:lstStyle/>
          <a:p>
            <a:r>
              <a:rPr lang="en-US" sz="3200" dirty="0"/>
              <a:t>IEEE 802 Operations Manual Text – CSD</a:t>
            </a:r>
          </a:p>
        </p:txBody>
      </p:sp>
      <p:sp>
        <p:nvSpPr>
          <p:cNvPr id="3" name="Content Placeholder 2">
            <a:extLst>
              <a:ext uri="{FF2B5EF4-FFF2-40B4-BE49-F238E27FC236}">
                <a16:creationId xmlns:a16="http://schemas.microsoft.com/office/drawing/2014/main" id="{B22DDA5E-71FF-4AA1-9CAD-773778C8A11A}"/>
              </a:ext>
            </a:extLst>
          </p:cNvPr>
          <p:cNvSpPr>
            <a:spLocks noGrp="1"/>
          </p:cNvSpPr>
          <p:nvPr>
            <p:ph idx="1"/>
          </p:nvPr>
        </p:nvSpPr>
        <p:spPr>
          <a:xfrm>
            <a:off x="690033" y="1752600"/>
            <a:ext cx="8288868" cy="4387427"/>
          </a:xfrm>
        </p:spPr>
        <p:txBody>
          <a:bodyPr/>
          <a:lstStyle/>
          <a:p>
            <a:pPr marL="0" indent="0">
              <a:buNone/>
            </a:pPr>
            <a:r>
              <a:rPr lang="en-US" sz="2400" dirty="0"/>
              <a:t>14 IEEE 802 criteria for standards development (CSD)</a:t>
            </a:r>
          </a:p>
          <a:p>
            <a:pPr marL="0" indent="0">
              <a:buNone/>
            </a:pPr>
            <a:r>
              <a:rPr lang="en-US" sz="2400" dirty="0"/>
              <a:t> 14.1.2 Coexistence</a:t>
            </a:r>
          </a:p>
          <a:p>
            <a:pPr marL="0" indent="0">
              <a:buNone/>
            </a:pPr>
            <a:r>
              <a:rPr lang="en-US" sz="2400" b="0" dirty="0"/>
              <a:t>A WG proposing a wireless project shall demonstrate coexistence through the preparation of a Coexistence Assurance (CA) document unless it is not applicable.</a:t>
            </a:r>
          </a:p>
          <a:p>
            <a:pPr marL="0" indent="0">
              <a:buNone/>
            </a:pPr>
            <a:r>
              <a:rPr lang="en-US" sz="2400" b="0" dirty="0"/>
              <a:t>a) Will the WG create a CA document as part of the WG balloting process as described in</a:t>
            </a:r>
          </a:p>
          <a:p>
            <a:pPr marL="0" indent="0">
              <a:buNone/>
            </a:pPr>
            <a:r>
              <a:rPr lang="en-US" sz="2400" b="0" dirty="0"/>
              <a:t>Clause 13? (yes/no)</a:t>
            </a:r>
          </a:p>
          <a:p>
            <a:pPr marL="0" indent="0">
              <a:buNone/>
            </a:pPr>
            <a:r>
              <a:rPr lang="en-US" sz="2400" b="0" dirty="0"/>
              <a:t>b) If not, explain why the CA document is not applicable.</a:t>
            </a:r>
          </a:p>
          <a:p>
            <a:pPr marL="0" indent="0">
              <a:buNone/>
            </a:pPr>
            <a:endParaRPr lang="en-US" sz="2800" dirty="0"/>
          </a:p>
        </p:txBody>
      </p:sp>
      <p:sp>
        <p:nvSpPr>
          <p:cNvPr id="4" name="Slide Number Placeholder 3">
            <a:extLst>
              <a:ext uri="{FF2B5EF4-FFF2-40B4-BE49-F238E27FC236}">
                <a16:creationId xmlns:a16="http://schemas.microsoft.com/office/drawing/2014/main" id="{6E10B5E9-E74F-43D2-B90E-39BA4B7789B2}"/>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879CB3C-F1D8-41E9-84E4-7DFD836A89A0}"/>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52C6B5B-3A3A-4311-8D6F-ECC3418C1CA6}"/>
              </a:ext>
            </a:extLst>
          </p:cNvPr>
          <p:cNvSpPr>
            <a:spLocks noGrp="1"/>
          </p:cNvSpPr>
          <p:nvPr>
            <p:ph type="dt" idx="15"/>
          </p:nvPr>
        </p:nvSpPr>
        <p:spPr/>
        <p:txBody>
          <a:bodyPr/>
          <a:lstStyle/>
          <a:p>
            <a:r>
              <a:rPr lang="en-US" dirty="0"/>
              <a:t>December 2018</a:t>
            </a:r>
            <a:endParaRPr lang="en-GB" dirty="0"/>
          </a:p>
        </p:txBody>
      </p:sp>
    </p:spTree>
    <p:extLst>
      <p:ext uri="{BB962C8B-B14F-4D97-AF65-F5344CB8AC3E}">
        <p14:creationId xmlns:p14="http://schemas.microsoft.com/office/powerpoint/2010/main" val="1366165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F4C8E-2F26-4ACD-AC73-B41B905A54C0}"/>
              </a:ext>
            </a:extLst>
          </p:cNvPr>
          <p:cNvSpPr>
            <a:spLocks noGrp="1"/>
          </p:cNvSpPr>
          <p:nvPr>
            <p:ph type="title"/>
          </p:nvPr>
        </p:nvSpPr>
        <p:spPr>
          <a:xfrm>
            <a:off x="152400" y="731523"/>
            <a:ext cx="9220200" cy="590968"/>
          </a:xfrm>
        </p:spPr>
        <p:txBody>
          <a:bodyPr/>
          <a:lstStyle/>
          <a:p>
            <a:r>
              <a:rPr lang="en-US" sz="2400" dirty="0"/>
              <a:t>IEEE 802 Operations Manual – Procedure for Coexistence Assurance</a:t>
            </a:r>
          </a:p>
        </p:txBody>
      </p:sp>
      <p:sp>
        <p:nvSpPr>
          <p:cNvPr id="3" name="Content Placeholder 2">
            <a:extLst>
              <a:ext uri="{FF2B5EF4-FFF2-40B4-BE49-F238E27FC236}">
                <a16:creationId xmlns:a16="http://schemas.microsoft.com/office/drawing/2014/main" id="{882A6260-4F38-4951-AF41-0E2106548AF5}"/>
              </a:ext>
            </a:extLst>
          </p:cNvPr>
          <p:cNvSpPr>
            <a:spLocks noGrp="1"/>
          </p:cNvSpPr>
          <p:nvPr>
            <p:ph idx="1"/>
          </p:nvPr>
        </p:nvSpPr>
        <p:spPr>
          <a:xfrm>
            <a:off x="161925" y="1524000"/>
            <a:ext cx="9448800" cy="5181600"/>
          </a:xfrm>
        </p:spPr>
        <p:txBody>
          <a:bodyPr/>
          <a:lstStyle/>
          <a:p>
            <a:pPr marL="0" indent="0">
              <a:buNone/>
            </a:pPr>
            <a:r>
              <a:rPr lang="en-US" sz="1900" dirty="0"/>
              <a:t>14 Procedure for coexistence assurance</a:t>
            </a:r>
          </a:p>
          <a:p>
            <a:pPr marL="0" indent="0">
              <a:buNone/>
            </a:pPr>
            <a:r>
              <a:rPr lang="en-US" sz="1900" b="0" dirty="0"/>
              <a:t>If indicated in the five criteria, the wireless WG shall produce a coexistence assurance (CA)</a:t>
            </a:r>
          </a:p>
          <a:p>
            <a:pPr marL="0" indent="0">
              <a:buNone/>
            </a:pPr>
            <a:r>
              <a:rPr lang="en-US" sz="1900" b="0" dirty="0"/>
              <a:t>document in the process of preparing for WG letter ballot and Sponsor ballot. The CA document shall accompany the draft on all wireless WG letter ballots.</a:t>
            </a:r>
          </a:p>
          <a:p>
            <a:pPr marL="0" indent="0">
              <a:buNone/>
            </a:pPr>
            <a:r>
              <a:rPr lang="en-US" sz="1900" b="0" dirty="0"/>
              <a:t>The CA document shall address coexistence with all relevant approved IEEE 802 LMSC wireless</a:t>
            </a:r>
          </a:p>
          <a:p>
            <a:pPr marL="0" indent="0">
              <a:buNone/>
            </a:pPr>
            <a:r>
              <a:rPr lang="en-US" sz="1900" b="0" dirty="0"/>
              <a:t>standards specifying devices for unlicensed operation. The WG should consider other</a:t>
            </a:r>
          </a:p>
          <a:p>
            <a:pPr marL="0" indent="0">
              <a:buNone/>
            </a:pPr>
            <a:r>
              <a:rPr lang="en-US" sz="1900" b="0" dirty="0"/>
              <a:t>specifications in their identified target band(s) in the CA document.</a:t>
            </a:r>
          </a:p>
          <a:p>
            <a:pPr marL="0" indent="0">
              <a:buNone/>
            </a:pPr>
            <a:r>
              <a:rPr lang="en-US" sz="1900" b="0" dirty="0"/>
              <a:t>The IEEE 802.19 WG shall have one vote in WG letter ballots that include CA documents. As</a:t>
            </a:r>
          </a:p>
          <a:p>
            <a:pPr marL="0" indent="0">
              <a:buNone/>
            </a:pPr>
            <a:r>
              <a:rPr lang="en-US" sz="1900" b="0" dirty="0"/>
              <a:t>part of its ballot comments, the IEEE 802.19 WG will verify the CA methodology was applied</a:t>
            </a:r>
          </a:p>
          <a:p>
            <a:pPr marL="0" indent="0">
              <a:buNone/>
            </a:pPr>
            <a:r>
              <a:rPr lang="en-US" sz="1900" b="0" dirty="0"/>
              <a:t>appropriately and reported correctly.</a:t>
            </a:r>
          </a:p>
          <a:p>
            <a:pPr marL="0" indent="0">
              <a:buNone/>
            </a:pPr>
            <a:r>
              <a:rPr lang="en-US" sz="1900" b="0" dirty="0"/>
              <a:t>The ballot group makes the determination on whether the coexistence necessary for the standard or amendment has been met.</a:t>
            </a:r>
          </a:p>
          <a:p>
            <a:pPr marL="0" indent="0">
              <a:buNone/>
            </a:pPr>
            <a:r>
              <a:rPr lang="en-US" sz="1900" b="0" dirty="0"/>
              <a:t>A representative of the IEEE 802.19 WG should vote in all wireless Sponsor ballots that are in</a:t>
            </a:r>
          </a:p>
          <a:p>
            <a:pPr marL="0" indent="0">
              <a:buNone/>
            </a:pPr>
            <a:r>
              <a:rPr lang="en-US" sz="1900" b="0" dirty="0"/>
              <a:t>the scope of the IEEE 802.19 coexistence WG.</a:t>
            </a:r>
          </a:p>
          <a:p>
            <a:pPr marL="0" indent="0">
              <a:buNone/>
            </a:pPr>
            <a:endParaRPr lang="en-US" sz="1900" dirty="0"/>
          </a:p>
        </p:txBody>
      </p:sp>
      <p:sp>
        <p:nvSpPr>
          <p:cNvPr id="4" name="Slide Number Placeholder 3">
            <a:extLst>
              <a:ext uri="{FF2B5EF4-FFF2-40B4-BE49-F238E27FC236}">
                <a16:creationId xmlns:a16="http://schemas.microsoft.com/office/drawing/2014/main" id="{40D43F1B-3EE6-475C-9E59-BEAE93A94B7B}"/>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A6203F6-9893-45C0-99B6-F51BB7AB2F9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07B1815-5B6E-4E1E-9F1F-BA04DA9D8EC9}"/>
              </a:ext>
            </a:extLst>
          </p:cNvPr>
          <p:cNvSpPr>
            <a:spLocks noGrp="1"/>
          </p:cNvSpPr>
          <p:nvPr>
            <p:ph type="dt" idx="15"/>
          </p:nvPr>
        </p:nvSpPr>
        <p:spPr/>
        <p:txBody>
          <a:bodyPr/>
          <a:lstStyle/>
          <a:p>
            <a:r>
              <a:rPr lang="en-US" dirty="0"/>
              <a:t>December 2018</a:t>
            </a:r>
            <a:endParaRPr lang="en-GB" dirty="0"/>
          </a:p>
        </p:txBody>
      </p:sp>
    </p:spTree>
    <p:extLst>
      <p:ext uri="{BB962C8B-B14F-4D97-AF65-F5344CB8AC3E}">
        <p14:creationId xmlns:p14="http://schemas.microsoft.com/office/powerpoint/2010/main" val="4184410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071D6-A7FD-4152-A0D4-425738D4432E}"/>
              </a:ext>
            </a:extLst>
          </p:cNvPr>
          <p:cNvSpPr>
            <a:spLocks noGrp="1"/>
          </p:cNvSpPr>
          <p:nvPr>
            <p:ph type="title"/>
          </p:nvPr>
        </p:nvSpPr>
        <p:spPr>
          <a:xfrm>
            <a:off x="731520" y="731522"/>
            <a:ext cx="8288868" cy="944877"/>
          </a:xfrm>
        </p:spPr>
        <p:txBody>
          <a:bodyPr/>
          <a:lstStyle/>
          <a:p>
            <a:r>
              <a:rPr lang="en-US" sz="2800" dirty="0"/>
              <a:t>IEEE 802.19 Operations Manual – Voting on Coexistence Assurance Documents</a:t>
            </a:r>
          </a:p>
        </p:txBody>
      </p:sp>
      <p:sp>
        <p:nvSpPr>
          <p:cNvPr id="3" name="Content Placeholder 2">
            <a:extLst>
              <a:ext uri="{FF2B5EF4-FFF2-40B4-BE49-F238E27FC236}">
                <a16:creationId xmlns:a16="http://schemas.microsoft.com/office/drawing/2014/main" id="{02B6FACB-D585-4ECC-A986-C233EA7CD17E}"/>
              </a:ext>
            </a:extLst>
          </p:cNvPr>
          <p:cNvSpPr>
            <a:spLocks noGrp="1"/>
          </p:cNvSpPr>
          <p:nvPr>
            <p:ph idx="1"/>
          </p:nvPr>
        </p:nvSpPr>
        <p:spPr>
          <a:xfrm>
            <a:off x="743372" y="1905849"/>
            <a:ext cx="8476827" cy="4387427"/>
          </a:xfrm>
        </p:spPr>
        <p:txBody>
          <a:bodyPr/>
          <a:lstStyle/>
          <a:p>
            <a:pPr marL="0" indent="0">
              <a:buNone/>
            </a:pPr>
            <a:r>
              <a:rPr lang="en-US" sz="2200" dirty="0"/>
              <a:t>5.1 Voting on Coexistence Assurance Documents</a:t>
            </a:r>
          </a:p>
          <a:p>
            <a:pPr marL="0" indent="0">
              <a:buNone/>
            </a:pPr>
            <a:r>
              <a:rPr lang="en-US" sz="2200" b="0" dirty="0"/>
              <a:t>The WG supports the creation of CA documents and reviewing those documents as produced by wireless working groups.</a:t>
            </a:r>
          </a:p>
          <a:p>
            <a:pPr marL="0" indent="0">
              <a:buNone/>
            </a:pPr>
            <a:r>
              <a:rPr lang="en-US" sz="2200" b="0" dirty="0"/>
              <a:t>Voting on CA documents consists of the following steps:</a:t>
            </a:r>
          </a:p>
          <a:p>
            <a:pPr marL="0" indent="0">
              <a:buNone/>
            </a:pPr>
            <a:r>
              <a:rPr lang="en-US" sz="2200" b="0" dirty="0"/>
              <a:t>1. Wireless Working Group letter ballot initiation</a:t>
            </a:r>
          </a:p>
          <a:p>
            <a:pPr marL="0" indent="0">
              <a:buNone/>
            </a:pPr>
            <a:r>
              <a:rPr lang="en-US" sz="2200" b="0" dirty="0"/>
              <a:t>2. Individual 802.19 WG member voting and comment generation</a:t>
            </a:r>
          </a:p>
          <a:p>
            <a:pPr marL="0" indent="0">
              <a:buNone/>
            </a:pPr>
            <a:r>
              <a:rPr lang="en-US" sz="2200" b="0" dirty="0"/>
              <a:t>3. Generation of 802.19 WG vote on wireless working group letter ballot</a:t>
            </a:r>
          </a:p>
          <a:p>
            <a:pPr marL="0" indent="0">
              <a:buNone/>
            </a:pPr>
            <a:r>
              <a:rPr lang="en-US" sz="2200" b="0" dirty="0"/>
              <a:t>The following clauses correspond to this list and explain Figure 1</a:t>
            </a:r>
          </a:p>
          <a:p>
            <a:pPr marL="0" indent="0">
              <a:buNone/>
            </a:pPr>
            <a:endParaRPr lang="en-US" sz="2200" dirty="0"/>
          </a:p>
        </p:txBody>
      </p:sp>
      <p:sp>
        <p:nvSpPr>
          <p:cNvPr id="4" name="Slide Number Placeholder 3">
            <a:extLst>
              <a:ext uri="{FF2B5EF4-FFF2-40B4-BE49-F238E27FC236}">
                <a16:creationId xmlns:a16="http://schemas.microsoft.com/office/drawing/2014/main" id="{031D409D-2C23-4515-AD60-6FDE693BDB6E}"/>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42CDA6BB-D619-43F0-AE12-5786EE73F5E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39FB001-E686-4764-A98E-61F09B9E825D}"/>
              </a:ext>
            </a:extLst>
          </p:cNvPr>
          <p:cNvSpPr>
            <a:spLocks noGrp="1"/>
          </p:cNvSpPr>
          <p:nvPr>
            <p:ph type="dt" idx="15"/>
          </p:nvPr>
        </p:nvSpPr>
        <p:spPr/>
        <p:txBody>
          <a:bodyPr/>
          <a:lstStyle/>
          <a:p>
            <a:r>
              <a:rPr lang="en-US" dirty="0"/>
              <a:t>December 2018</a:t>
            </a:r>
            <a:endParaRPr lang="en-GB" dirty="0"/>
          </a:p>
        </p:txBody>
      </p:sp>
    </p:spTree>
    <p:extLst>
      <p:ext uri="{BB962C8B-B14F-4D97-AF65-F5344CB8AC3E}">
        <p14:creationId xmlns:p14="http://schemas.microsoft.com/office/powerpoint/2010/main" val="2264035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071D6-A7FD-4152-A0D4-425738D4432E}"/>
              </a:ext>
            </a:extLst>
          </p:cNvPr>
          <p:cNvSpPr>
            <a:spLocks noGrp="1"/>
          </p:cNvSpPr>
          <p:nvPr>
            <p:ph type="title"/>
          </p:nvPr>
        </p:nvSpPr>
        <p:spPr>
          <a:xfrm>
            <a:off x="32385" y="1143000"/>
            <a:ext cx="4467014" cy="4069078"/>
          </a:xfrm>
        </p:spPr>
        <p:txBody>
          <a:bodyPr/>
          <a:lstStyle/>
          <a:p>
            <a:r>
              <a:rPr lang="en-US" sz="2800" dirty="0"/>
              <a:t>IEEE 802.19 Operations Manual – Voting on Coexistence Assurance Documents</a:t>
            </a:r>
          </a:p>
        </p:txBody>
      </p:sp>
      <p:sp>
        <p:nvSpPr>
          <p:cNvPr id="4" name="Slide Number Placeholder 3">
            <a:extLst>
              <a:ext uri="{FF2B5EF4-FFF2-40B4-BE49-F238E27FC236}">
                <a16:creationId xmlns:a16="http://schemas.microsoft.com/office/drawing/2014/main" id="{031D409D-2C23-4515-AD60-6FDE693BDB6E}"/>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42CDA6BB-D619-43F0-AE12-5786EE73F5E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39FB001-E686-4764-A98E-61F09B9E825D}"/>
              </a:ext>
            </a:extLst>
          </p:cNvPr>
          <p:cNvSpPr>
            <a:spLocks noGrp="1"/>
          </p:cNvSpPr>
          <p:nvPr>
            <p:ph type="dt" idx="15"/>
          </p:nvPr>
        </p:nvSpPr>
        <p:spPr/>
        <p:txBody>
          <a:bodyPr/>
          <a:lstStyle/>
          <a:p>
            <a:r>
              <a:rPr lang="en-US" dirty="0"/>
              <a:t>December 2018</a:t>
            </a:r>
            <a:endParaRPr lang="en-GB" dirty="0"/>
          </a:p>
        </p:txBody>
      </p:sp>
      <p:pic>
        <p:nvPicPr>
          <p:cNvPr id="9" name="Picture 8">
            <a:extLst>
              <a:ext uri="{FF2B5EF4-FFF2-40B4-BE49-F238E27FC236}">
                <a16:creationId xmlns:a16="http://schemas.microsoft.com/office/drawing/2014/main" id="{E9200593-C41F-4385-9F93-A7EB790E270E}"/>
              </a:ext>
            </a:extLst>
          </p:cNvPr>
          <p:cNvPicPr>
            <a:picLocks noChangeAspect="1"/>
          </p:cNvPicPr>
          <p:nvPr/>
        </p:nvPicPr>
        <p:blipFill>
          <a:blip r:embed="rId2"/>
          <a:stretch>
            <a:fillRect/>
          </a:stretch>
        </p:blipFill>
        <p:spPr>
          <a:xfrm>
            <a:off x="4472192" y="838200"/>
            <a:ext cx="4639635" cy="5971681"/>
          </a:xfrm>
          <a:prstGeom prst="rect">
            <a:avLst/>
          </a:prstGeom>
        </p:spPr>
      </p:pic>
    </p:spTree>
    <p:extLst>
      <p:ext uri="{BB962C8B-B14F-4D97-AF65-F5344CB8AC3E}">
        <p14:creationId xmlns:p14="http://schemas.microsoft.com/office/powerpoint/2010/main" val="1752481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8029C-258C-44EC-9C15-83F027A3279A}"/>
              </a:ext>
            </a:extLst>
          </p:cNvPr>
          <p:cNvSpPr>
            <a:spLocks noGrp="1"/>
          </p:cNvSpPr>
          <p:nvPr>
            <p:ph type="title"/>
          </p:nvPr>
        </p:nvSpPr>
        <p:spPr/>
        <p:txBody>
          <a:bodyPr/>
          <a:lstStyle/>
          <a:p>
            <a:r>
              <a:rPr lang="en-US" sz="3600" dirty="0"/>
              <a:t>Links to Documents</a:t>
            </a:r>
          </a:p>
        </p:txBody>
      </p:sp>
      <p:sp>
        <p:nvSpPr>
          <p:cNvPr id="3" name="Content Placeholder 2">
            <a:extLst>
              <a:ext uri="{FF2B5EF4-FFF2-40B4-BE49-F238E27FC236}">
                <a16:creationId xmlns:a16="http://schemas.microsoft.com/office/drawing/2014/main" id="{20A6AFCD-1F69-4E35-8365-0A853C14CBEA}"/>
              </a:ext>
            </a:extLst>
          </p:cNvPr>
          <p:cNvSpPr>
            <a:spLocks noGrp="1"/>
          </p:cNvSpPr>
          <p:nvPr>
            <p:ph idx="1"/>
          </p:nvPr>
        </p:nvSpPr>
        <p:spPr>
          <a:xfrm>
            <a:off x="533400" y="1952417"/>
            <a:ext cx="8869680" cy="4387427"/>
          </a:xfrm>
        </p:spPr>
        <p:txBody>
          <a:bodyPr/>
          <a:lstStyle/>
          <a:p>
            <a:r>
              <a:rPr lang="en-US" sz="2400" dirty="0"/>
              <a:t>IEEE 802 Operations Manual</a:t>
            </a:r>
          </a:p>
          <a:p>
            <a:pPr lvl="1"/>
            <a:r>
              <a:rPr lang="en-US" sz="2000" dirty="0">
                <a:hlinkClick r:id="rId2"/>
              </a:rPr>
              <a:t>https://mentor.ieee.org/802-ec/dcn/17/ec-17-0090-22-0PNP-ieee-802-lmsc-operations-manual.pdf</a:t>
            </a:r>
            <a:r>
              <a:rPr lang="en-US" sz="2000" dirty="0"/>
              <a:t> </a:t>
            </a:r>
          </a:p>
          <a:p>
            <a:r>
              <a:rPr lang="en-US" sz="2400" dirty="0"/>
              <a:t>IEEE 802.19 Operations Manual</a:t>
            </a:r>
          </a:p>
          <a:p>
            <a:pPr lvl="1"/>
            <a:r>
              <a:rPr lang="en-US" sz="2000" dirty="0">
                <a:hlinkClick r:id="rId3"/>
              </a:rPr>
              <a:t>http://ieee802.org/19/pub/IEEE%20802.19%20Operations%20Manual.pdf</a:t>
            </a:r>
            <a:r>
              <a:rPr lang="en-US" sz="2000" dirty="0"/>
              <a:t> </a:t>
            </a:r>
          </a:p>
        </p:txBody>
      </p:sp>
      <p:sp>
        <p:nvSpPr>
          <p:cNvPr id="4" name="Slide Number Placeholder 3">
            <a:extLst>
              <a:ext uri="{FF2B5EF4-FFF2-40B4-BE49-F238E27FC236}">
                <a16:creationId xmlns:a16="http://schemas.microsoft.com/office/drawing/2014/main" id="{4AD1F567-E933-466E-A5F7-2B60EBE35BE1}"/>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3CCB9B4-41B4-45B4-9EE2-3A1949F3984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E7E1C58-F02E-4A71-833D-B223766EBCEE}"/>
              </a:ext>
            </a:extLst>
          </p:cNvPr>
          <p:cNvSpPr>
            <a:spLocks noGrp="1"/>
          </p:cNvSpPr>
          <p:nvPr>
            <p:ph type="dt" idx="15"/>
          </p:nvPr>
        </p:nvSpPr>
        <p:spPr/>
        <p:txBody>
          <a:bodyPr/>
          <a:lstStyle/>
          <a:p>
            <a:r>
              <a:rPr lang="en-US" dirty="0"/>
              <a:t>December 2018</a:t>
            </a:r>
            <a:endParaRPr lang="en-GB" dirty="0"/>
          </a:p>
        </p:txBody>
      </p:sp>
    </p:spTree>
    <p:extLst>
      <p:ext uri="{BB962C8B-B14F-4D97-AF65-F5344CB8AC3E}">
        <p14:creationId xmlns:p14="http://schemas.microsoft.com/office/powerpoint/2010/main" val="19844407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781</TotalTime>
  <Words>690</Words>
  <Application>Microsoft Office PowerPoint</Application>
  <PresentationFormat>Custom</PresentationFormat>
  <Paragraphs>71</Paragraphs>
  <Slides>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vt:lpstr>
      <vt:lpstr>Calibri</vt:lpstr>
      <vt:lpstr>Courier New</vt:lpstr>
      <vt:lpstr>Times New Roman</vt:lpstr>
      <vt:lpstr>Office Theme</vt:lpstr>
      <vt:lpstr>Document</vt:lpstr>
      <vt:lpstr>IEEE 802 Coexistence Process</vt:lpstr>
      <vt:lpstr>Executive Summary of Coexistence Rules</vt:lpstr>
      <vt:lpstr>IEEE 802 Operations Manual Text – CSD</vt:lpstr>
      <vt:lpstr>IEEE 802 Operations Manual – Procedure for Coexistence Assurance</vt:lpstr>
      <vt:lpstr>IEEE 802.19 Operations Manual – Voting on Coexistence Assurance Documents</vt:lpstr>
      <vt:lpstr>IEEE 802.19 Operations Manual – Voting on Coexistence Assurance Documents</vt:lpstr>
      <vt:lpstr>Links to Documents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2018-12-11T16:55:30Z</dcterms:modified>
</cp:coreProperties>
</file>