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9" r:id="rId3"/>
    <p:sldId id="280" r:id="rId4"/>
    <p:sldId id="284" r:id="rId5"/>
    <p:sldId id="286" r:id="rId6"/>
    <p:sldId id="289" r:id="rId7"/>
    <p:sldId id="281"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4831" autoAdjust="0"/>
    <p:restoredTop sz="94127" autoAdjust="0"/>
  </p:normalViewPr>
  <p:slideViewPr>
    <p:cSldViewPr>
      <p:cViewPr varScale="1">
        <p:scale>
          <a:sx n="79" d="100"/>
          <a:sy n="79" d="100"/>
        </p:scale>
        <p:origin x="1099"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11/14/2018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Nov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Nov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802.19-18/0088r0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9/dcn/18/19-18-0086-01-S1GH-revised-par-text-with-changes-tracked.docx" TargetMode="External"/><Relationship Id="rId2" Type="http://schemas.openxmlformats.org/officeDocument/2006/relationships/hyperlink" Target="https://mentor.ieee.org/802.19/dcn/18/19-18-0087-03-0000-s1gh-par-and-csd-comment-motions.pptx" TargetMode="External"/><Relationship Id="rId1" Type="http://schemas.openxmlformats.org/officeDocument/2006/relationships/slideLayout" Target="../slideLayouts/slideLayout1.xml"/><Relationship Id="rId6" Type="http://schemas.openxmlformats.org/officeDocument/2006/relationships/hyperlink" Target="https://mentor.ieee.org/802.19/dcn/18/19-18-0056-03-0000-s1g-coexistence-simulation-update.pptx" TargetMode="External"/><Relationship Id="rId5" Type="http://schemas.openxmlformats.org/officeDocument/2006/relationships/hyperlink" Target="https://mentor.ieee.org/802.19/dcn/18/19-18-0085-02-S1GH-self-transmission-control-for-coexisting-802-11ah-and-802-15-4g.pptx" TargetMode="External"/><Relationship Id="rId4" Type="http://schemas.openxmlformats.org/officeDocument/2006/relationships/hyperlink" Target="https://mentor.ieee.org/802.19/dcn/18/19-18-0072-04-S1GH-draft-csd-for-s1gh.docx"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Nov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Nov 2018 Sub 1 GHz </a:t>
            </a:r>
            <a:r>
              <a:rPr lang="en-GB" sz="3600" dirty="0" smtClean="0"/>
              <a:t>Study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2018-11-14</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3888668988"/>
              </p:ext>
            </p:extLst>
          </p:nvPr>
        </p:nvGraphicFramePr>
        <p:xfrm>
          <a:off x="442913" y="2550551"/>
          <a:ext cx="9218612" cy="4580499"/>
        </p:xfrm>
        <a:graphic>
          <a:graphicData uri="http://schemas.openxmlformats.org/presentationml/2006/ole">
            <mc:AlternateContent xmlns:mc="http://schemas.openxmlformats.org/markup-compatibility/2006">
              <mc:Choice xmlns:v="urn:schemas-microsoft-com:vml" Requires="v">
                <p:oleObj spid="_x0000_s3243"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442913" y="2550551"/>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4"/>
            <a:ext cx="8288868" cy="5881436"/>
          </a:xfrm>
        </p:spPr>
        <p:txBody>
          <a:bodyPr/>
          <a:lstStyle/>
          <a:p>
            <a:r>
              <a:rPr lang="en-US" sz="3600" dirty="0" smtClean="0">
                <a:solidFill>
                  <a:schemeClr val="accent6">
                    <a:lumMod val="75000"/>
                  </a:schemeClr>
                </a:solidFill>
              </a:rPr>
              <a:t>Sub 1 GHz Study Group</a:t>
            </a:r>
            <a:br>
              <a:rPr lang="en-US" sz="3600" dirty="0" smtClean="0">
                <a:solidFill>
                  <a:schemeClr val="accent6">
                    <a:lumMod val="75000"/>
                  </a:schemeClr>
                </a:solidFill>
              </a:rPr>
            </a:br>
            <a:r>
              <a:rPr lang="en-US" sz="3600" dirty="0" smtClean="0">
                <a:solidFill>
                  <a:schemeClr val="accent6">
                    <a:lumMod val="75000"/>
                  </a:schemeClr>
                </a:solidFill>
              </a:rPr>
              <a:t>Closing Report, </a:t>
            </a:r>
            <a:r>
              <a:rPr lang="en-US" sz="3600" dirty="0" smtClean="0">
                <a:solidFill>
                  <a:schemeClr val="accent6">
                    <a:lumMod val="75000"/>
                  </a:schemeClr>
                </a:solidFill>
              </a:rPr>
              <a:t>November 2018</a:t>
            </a:r>
            <a:endParaRPr lang="en-US" sz="3600" dirty="0">
              <a:solidFill>
                <a:schemeClr val="accent6">
                  <a:lumMod val="75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Sub-1GHz </a:t>
            </a:r>
            <a:r>
              <a:rPr lang="en-US" sz="3600" dirty="0"/>
              <a:t>Coexistence </a:t>
            </a:r>
            <a:r>
              <a:rPr lang="en-US" sz="3600" dirty="0" smtClean="0"/>
              <a:t>Study Group</a:t>
            </a:r>
            <a:endParaRPr lang="en-US" sz="3600" dirty="0"/>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p:txBody>
          <a:bodyPr>
            <a:normAutofit/>
          </a:bodyPr>
          <a:lstStyle/>
          <a:p>
            <a:r>
              <a:rPr lang="en-US" sz="2400" dirty="0"/>
              <a:t>S</a:t>
            </a:r>
            <a:r>
              <a:rPr lang="en-US" sz="2400" dirty="0" smtClean="0"/>
              <a:t>G </a:t>
            </a:r>
            <a:r>
              <a:rPr lang="en-US" sz="2400" dirty="0"/>
              <a:t>Chair: Benjamin </a:t>
            </a:r>
            <a:r>
              <a:rPr lang="en-US" sz="2400" dirty="0" smtClean="0"/>
              <a:t>Rolfe (BCA, MERL)</a:t>
            </a:r>
            <a:endParaRPr lang="en-US" sz="2400" dirty="0"/>
          </a:p>
          <a:p>
            <a:r>
              <a:rPr lang="en-US" sz="2400" dirty="0"/>
              <a:t>Recording Secretary: </a:t>
            </a:r>
            <a:r>
              <a:rPr lang="en-US" sz="2400" dirty="0" err="1" smtClean="0"/>
              <a:t>Jianlin</a:t>
            </a:r>
            <a:r>
              <a:rPr lang="en-US" sz="2400" dirty="0" smtClean="0"/>
              <a:t> </a:t>
            </a:r>
            <a:r>
              <a:rPr lang="en-US" sz="2400" dirty="0" err="1" smtClean="0"/>
              <a:t>Guo</a:t>
            </a:r>
            <a:endParaRPr lang="en-US" sz="2400" dirty="0" smtClean="0"/>
          </a:p>
          <a:p>
            <a:r>
              <a:rPr lang="en-US" sz="2400" dirty="0"/>
              <a:t>Purpose and Objectives </a:t>
            </a:r>
            <a:r>
              <a:rPr lang="en-US" sz="2400" dirty="0" smtClean="0"/>
              <a:t>of Study Group:</a:t>
            </a:r>
          </a:p>
          <a:p>
            <a:pPr lvl="1">
              <a:buFont typeface="Wingdings" panose="05000000000000000000" pitchFamily="2" charset="2"/>
              <a:buChar char="ü"/>
            </a:pPr>
            <a:r>
              <a:rPr lang="en-US" sz="1973" dirty="0" smtClean="0"/>
              <a:t>Develop PAR and Criteria for Standards Development for a recommended practice</a:t>
            </a:r>
          </a:p>
          <a:p>
            <a:pPr lvl="1">
              <a:buFont typeface="Wingdings" panose="05000000000000000000" pitchFamily="2" charset="2"/>
              <a:buChar char="ü"/>
            </a:pPr>
            <a:r>
              <a:rPr lang="en-US" sz="1973" dirty="0" smtClean="0"/>
              <a:t>Discuss and decide on RP scope and objectives</a:t>
            </a:r>
          </a:p>
          <a:p>
            <a:pPr lvl="1">
              <a:buFont typeface="Wingdings" panose="05000000000000000000" pitchFamily="2" charset="2"/>
              <a:buChar char="ü"/>
            </a:pPr>
            <a:r>
              <a:rPr lang="en-US" sz="1973" b="1" dirty="0" smtClean="0">
                <a:solidFill>
                  <a:schemeClr val="accent6">
                    <a:lumMod val="75000"/>
                  </a:schemeClr>
                </a:solidFill>
              </a:rPr>
              <a:t>Draft </a:t>
            </a:r>
            <a:r>
              <a:rPr lang="en-US" sz="1973" b="1" dirty="0">
                <a:solidFill>
                  <a:schemeClr val="accent6">
                    <a:lumMod val="75000"/>
                  </a:schemeClr>
                </a:solidFill>
              </a:rPr>
              <a:t>PAR and </a:t>
            </a:r>
            <a:r>
              <a:rPr lang="en-US" sz="1973" b="1" dirty="0" smtClean="0">
                <a:solidFill>
                  <a:schemeClr val="accent6">
                    <a:lumMod val="75000"/>
                  </a:schemeClr>
                </a:solidFill>
              </a:rPr>
              <a:t>CSD</a:t>
            </a:r>
            <a:endParaRPr lang="en-US" sz="1973" b="1" dirty="0">
              <a:solidFill>
                <a:schemeClr val="accent6">
                  <a:lumMod val="75000"/>
                </a:schemeClr>
              </a:solidFill>
            </a:endParaRPr>
          </a:p>
          <a:p>
            <a:pPr lvl="1"/>
            <a:endParaRPr lang="en-US" sz="1973" dirty="0" smtClean="0"/>
          </a:p>
          <a:p>
            <a:pPr lvl="1"/>
            <a:endParaRPr lang="en-US" sz="1973" dirty="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Nov  2018</a:t>
            </a:r>
            <a:endParaRPr lang="en-GB" dirty="0"/>
          </a:p>
        </p:txBody>
      </p:sp>
      <p:cxnSp>
        <p:nvCxnSpPr>
          <p:cNvPr id="12" name="Straight Arrow Connector 11"/>
          <p:cNvCxnSpPr>
            <a:stCxn id="13" idx="1"/>
          </p:cNvCxnSpPr>
          <p:nvPr/>
        </p:nvCxnSpPr>
        <p:spPr bwMode="auto">
          <a:xfrm flipH="1" flipV="1">
            <a:off x="3657600" y="4648201"/>
            <a:ext cx="1984589" cy="241380"/>
          </a:xfrm>
          <a:prstGeom prst="straightConnector1">
            <a:avLst/>
          </a:prstGeom>
          <a:solidFill>
            <a:srgbClr val="00B8FF"/>
          </a:solidFill>
          <a:ln w="15875" cap="flat" cmpd="sng" algn="ctr">
            <a:solidFill>
              <a:srgbClr val="FF0000"/>
            </a:solidFill>
            <a:prstDash val="solid"/>
            <a:round/>
            <a:headEnd type="none" w="med" len="med"/>
            <a:tailEnd type="stealth" w="lg" len="lg"/>
          </a:ln>
          <a:effectLst/>
        </p:spPr>
      </p:cxnSp>
      <p:sp>
        <p:nvSpPr>
          <p:cNvPr id="13" name="TextBox 12"/>
          <p:cNvSpPr txBox="1"/>
          <p:nvPr/>
        </p:nvSpPr>
        <p:spPr>
          <a:xfrm>
            <a:off x="5642189" y="4648200"/>
            <a:ext cx="3378199" cy="482761"/>
          </a:xfrm>
          <a:prstGeom prst="rect">
            <a:avLst/>
          </a:prstGeom>
          <a:noFill/>
        </p:spPr>
        <p:txBody>
          <a:bodyPr wrap="square" rtlCol="0">
            <a:spAutoFit/>
          </a:bodyPr>
          <a:lstStyle/>
          <a:p>
            <a:r>
              <a:rPr lang="en-US" dirty="0" smtClean="0">
                <a:solidFill>
                  <a:schemeClr val="accent6">
                    <a:lumMod val="75000"/>
                  </a:schemeClr>
                </a:solidFill>
                <a:latin typeface="Segoe UI Semibold" panose="020B0702040204020203" pitchFamily="34" charset="0"/>
                <a:cs typeface="Segoe UI Semibold" panose="020B0702040204020203" pitchFamily="34" charset="0"/>
              </a:rPr>
              <a:t>This Weeks Objective</a:t>
            </a:r>
          </a:p>
        </p:txBody>
      </p:sp>
    </p:spTree>
    <p:extLst>
      <p:ext uri="{BB962C8B-B14F-4D97-AF65-F5344CB8AC3E}">
        <p14:creationId xmlns:p14="http://schemas.microsoft.com/office/powerpoint/2010/main" val="16286977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731520" y="1867750"/>
            <a:ext cx="8288868" cy="4632960"/>
          </a:xfrm>
        </p:spPr>
        <p:txBody>
          <a:bodyPr/>
          <a:lstStyle/>
          <a:p>
            <a:pPr marL="0" indent="0">
              <a:buNone/>
            </a:pPr>
            <a:r>
              <a:rPr lang="en-US" sz="3200" dirty="0" smtClean="0"/>
              <a:t>November </a:t>
            </a:r>
            <a:r>
              <a:rPr lang="en-US" sz="3200" dirty="0" smtClean="0"/>
              <a:t>Accomplishments:</a:t>
            </a:r>
            <a:endParaRPr lang="en-US" sz="3200" dirty="0"/>
          </a:p>
          <a:p>
            <a:r>
              <a:rPr lang="en-US" sz="2800" b="1" dirty="0" smtClean="0"/>
              <a:t>Finished </a:t>
            </a:r>
            <a:r>
              <a:rPr lang="en-US" sz="2800" b="1" dirty="0" smtClean="0"/>
              <a:t>PAR </a:t>
            </a:r>
            <a:r>
              <a:rPr lang="en-US" sz="2800" b="1" dirty="0"/>
              <a:t>and CSD </a:t>
            </a:r>
          </a:p>
          <a:p>
            <a:pPr lvl="1"/>
            <a:r>
              <a:rPr lang="en-US" sz="2400" b="1" dirty="0" smtClean="0"/>
              <a:t>Resolved Comments</a:t>
            </a:r>
            <a:endParaRPr lang="en-US" sz="2400" b="1" dirty="0"/>
          </a:p>
          <a:p>
            <a:pPr lvl="1"/>
            <a:r>
              <a:rPr lang="en-US" sz="2400" b="1" dirty="0"/>
              <a:t>Update </a:t>
            </a:r>
            <a:r>
              <a:rPr lang="en-US" sz="2400" b="1" dirty="0" smtClean="0"/>
              <a:t>PAR and CSD text</a:t>
            </a:r>
            <a:endParaRPr lang="en-US" sz="2400" b="1" dirty="0"/>
          </a:p>
          <a:p>
            <a:pPr lvl="1"/>
            <a:r>
              <a:rPr lang="en-US" sz="2400" b="1" dirty="0" smtClean="0"/>
              <a:t>WG Approved comment resolutions, PAR and CSD changes</a:t>
            </a:r>
            <a:endParaRPr lang="en-US" dirty="0" smtClean="0"/>
          </a:p>
          <a:p>
            <a:r>
              <a:rPr lang="en-US" sz="2800" dirty="0" smtClean="0"/>
              <a:t>Technical presentations: </a:t>
            </a:r>
            <a:endParaRPr lang="en-US" sz="2800" dirty="0"/>
          </a:p>
          <a:p>
            <a:pPr lvl="1"/>
            <a:r>
              <a:rPr lang="en-US" sz="2400" b="1" dirty="0" smtClean="0"/>
              <a:t>Update on Regulatory Sub 1GHz changes in Japan</a:t>
            </a:r>
          </a:p>
          <a:p>
            <a:pPr lvl="1"/>
            <a:r>
              <a:rPr lang="en-US" sz="2400" b="1" dirty="0" smtClean="0"/>
              <a:t>Update </a:t>
            </a:r>
            <a:r>
              <a:rPr lang="en-US" sz="2400" b="1" dirty="0"/>
              <a:t>on simulation </a:t>
            </a:r>
            <a:r>
              <a:rPr lang="en-US" sz="2400" b="1" dirty="0" smtClean="0"/>
              <a:t>efforts</a:t>
            </a:r>
          </a:p>
          <a:p>
            <a:pPr lvl="1"/>
            <a:r>
              <a:rPr lang="en-US" sz="2400" b="1" dirty="0" smtClean="0"/>
              <a:t>Self-transmission control for coexistence improvement </a:t>
            </a:r>
            <a:endParaRPr lang="en-US" sz="2400" b="1" dirty="0" smtClean="0"/>
          </a:p>
          <a:p>
            <a:pPr marL="487693" lvl="1" indent="0">
              <a:buNone/>
            </a:pPr>
            <a:endParaRPr lang="en-US" sz="2400" b="1" dirty="0" smtClean="0"/>
          </a:p>
          <a:p>
            <a:pPr marL="487693" lvl="1" indent="0">
              <a:buNone/>
            </a:pPr>
            <a:endParaRPr lang="en-US" sz="2400" b="1"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8563864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pPr marL="0" indent="0">
              <a:buNone/>
            </a:pPr>
            <a:r>
              <a:rPr lang="en-US" dirty="0" smtClean="0"/>
              <a:t>Friday 1 – 6 PM – EC meeting: approval of EC</a:t>
            </a:r>
          </a:p>
          <a:p>
            <a:pPr marL="0" indent="0">
              <a:buNone/>
            </a:pPr>
            <a:r>
              <a:rPr lang="en-US" dirty="0" smtClean="0"/>
              <a:t>Start work as Task Group:</a:t>
            </a:r>
          </a:p>
          <a:p>
            <a:r>
              <a:rPr lang="en-US" dirty="0" smtClean="0"/>
              <a:t>Call for contributions – to go out following EC approval</a:t>
            </a:r>
          </a:p>
          <a:p>
            <a:r>
              <a:rPr lang="en-US" dirty="0" smtClean="0"/>
              <a:t>Hear technical proposals in January</a:t>
            </a:r>
          </a:p>
          <a:p>
            <a:r>
              <a:rPr lang="en-US" dirty="0" smtClean="0"/>
              <a:t>Teleconferences Nov to Jan, TBD (discuss via reflector)</a:t>
            </a:r>
          </a:p>
          <a:p>
            <a:endParaRPr lang="en-US" dirty="0"/>
          </a:p>
          <a:p>
            <a:endParaRPr lang="en-US" dirty="0" smtClean="0"/>
          </a:p>
          <a:p>
            <a:pPr marL="0" indent="0">
              <a:buNone/>
            </a:pPr>
            <a:r>
              <a:rPr lang="en-US" dirty="0"/>
              <a:t>	</a:t>
            </a:r>
            <a:endParaRPr lang="en-US" dirty="0" smtClean="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8584303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2"/>
            <a:ext cx="8288868" cy="633305"/>
          </a:xfrm>
        </p:spPr>
        <p:txBody>
          <a:bodyPr/>
          <a:lstStyle/>
          <a:p>
            <a:r>
              <a:rPr lang="en-US" dirty="0" smtClean="0"/>
              <a:t>Relevant links</a:t>
            </a:r>
            <a:endParaRPr lang="en-US" dirty="0"/>
          </a:p>
        </p:txBody>
      </p:sp>
      <p:sp>
        <p:nvSpPr>
          <p:cNvPr id="3" name="Content Placeholder 2"/>
          <p:cNvSpPr>
            <a:spLocks noGrp="1"/>
          </p:cNvSpPr>
          <p:nvPr>
            <p:ph idx="1"/>
          </p:nvPr>
        </p:nvSpPr>
        <p:spPr>
          <a:xfrm>
            <a:off x="731520" y="1600200"/>
            <a:ext cx="8288868" cy="5306910"/>
          </a:xfrm>
        </p:spPr>
        <p:txBody>
          <a:bodyPr>
            <a:normAutofit fontScale="62500" lnSpcReduction="20000"/>
          </a:bodyPr>
          <a:lstStyle/>
          <a:p>
            <a:pPr marL="0" indent="0" algn="ctr">
              <a:buNone/>
            </a:pPr>
            <a:r>
              <a:rPr lang="en-US" u="sng" dirty="0" smtClean="0"/>
              <a:t>PAR and CSD</a:t>
            </a:r>
          </a:p>
          <a:p>
            <a:r>
              <a:rPr lang="en-US" dirty="0" smtClean="0"/>
              <a:t>Comments and resolutions:</a:t>
            </a:r>
          </a:p>
          <a:p>
            <a:pPr marL="0" indent="0">
              <a:buNone/>
            </a:pPr>
            <a:r>
              <a:rPr lang="en-US" dirty="0">
                <a:hlinkClick r:id="rId2"/>
              </a:rPr>
              <a:t>https://</a:t>
            </a:r>
            <a:r>
              <a:rPr lang="en-US" dirty="0" smtClean="0">
                <a:hlinkClick r:id="rId2"/>
              </a:rPr>
              <a:t>mentor.ieee.org/802.19/dcn/18/19-18-0087-03-0000-s1gh-par-and-csd-comment-motions.pptx</a:t>
            </a:r>
            <a:endParaRPr lang="en-US" dirty="0" smtClean="0"/>
          </a:p>
          <a:p>
            <a:r>
              <a:rPr lang="en-US" dirty="0" smtClean="0"/>
              <a:t>Revised PAR Text:</a:t>
            </a:r>
          </a:p>
          <a:p>
            <a:pPr marL="0" indent="0">
              <a:buNone/>
            </a:pPr>
            <a:r>
              <a:rPr lang="en-US" dirty="0">
                <a:hlinkClick r:id="rId3"/>
              </a:rPr>
              <a:t>https://</a:t>
            </a:r>
            <a:r>
              <a:rPr lang="en-US" dirty="0" smtClean="0">
                <a:hlinkClick r:id="rId3"/>
              </a:rPr>
              <a:t>mentor.ieee.org/802.19/dcn/18/19-18-0086-01-S1GH-revised-par-text-with-changes-tracked.docx</a:t>
            </a:r>
            <a:endParaRPr lang="en-US" dirty="0" smtClean="0"/>
          </a:p>
          <a:p>
            <a:r>
              <a:rPr lang="en-US" dirty="0" smtClean="0"/>
              <a:t>Revised CSD</a:t>
            </a:r>
          </a:p>
          <a:p>
            <a:pPr marL="0" indent="0">
              <a:buNone/>
            </a:pPr>
            <a:r>
              <a:rPr lang="en-US" dirty="0">
                <a:hlinkClick r:id="rId4"/>
              </a:rPr>
              <a:t>https://</a:t>
            </a:r>
            <a:r>
              <a:rPr lang="en-US" dirty="0" smtClean="0">
                <a:hlinkClick r:id="rId4"/>
              </a:rPr>
              <a:t>mentor.ieee.org/802.19/dcn/18/19-18-0072-04-S1GH-draft-csd-for-s1gh.docx</a:t>
            </a:r>
            <a:endParaRPr lang="en-US" dirty="0" smtClean="0"/>
          </a:p>
          <a:p>
            <a:pPr marL="0" indent="0" algn="ctr">
              <a:buNone/>
            </a:pPr>
            <a:endParaRPr lang="en-US" u="sng" dirty="0" smtClean="0"/>
          </a:p>
          <a:p>
            <a:pPr marL="0" indent="0" algn="ctr">
              <a:buNone/>
            </a:pPr>
            <a:r>
              <a:rPr lang="en-US" u="sng" dirty="0" smtClean="0"/>
              <a:t>Technical presentations</a:t>
            </a:r>
          </a:p>
          <a:p>
            <a:r>
              <a:rPr lang="en-US" dirty="0" smtClean="0"/>
              <a:t>Regulatory update for Japan</a:t>
            </a:r>
          </a:p>
          <a:p>
            <a:pPr marL="0" indent="0">
              <a:buNone/>
            </a:pPr>
            <a:r>
              <a:rPr lang="en-US" dirty="0">
                <a:hlinkClick r:id="rId5"/>
              </a:rPr>
              <a:t>https://mentor.ieee.org/802.19/dcn/18/19-18-0084-00-S1GH-920-mhz-status-update-in-japan.pptx</a:t>
            </a:r>
          </a:p>
          <a:p>
            <a:r>
              <a:rPr lang="en-US" dirty="0" smtClean="0"/>
              <a:t>Self-transmission control</a:t>
            </a:r>
          </a:p>
          <a:p>
            <a:pPr marL="0" indent="0">
              <a:buNone/>
            </a:pPr>
            <a:r>
              <a:rPr lang="en-US" dirty="0">
                <a:hlinkClick r:id="rId5"/>
              </a:rPr>
              <a:t>https://mentor.ieee.org/802.19/dcn/18/19-18-0085-02-S1GH-self-transmission-control-for-coexisting-802-11ah-and-802-15-4g.pptx</a:t>
            </a:r>
            <a:endParaRPr lang="en-US" dirty="0"/>
          </a:p>
          <a:p>
            <a:r>
              <a:rPr lang="en-US" dirty="0" smtClean="0"/>
              <a:t>Simulation effort update</a:t>
            </a:r>
          </a:p>
          <a:p>
            <a:pPr marL="0" indent="0">
              <a:buNone/>
            </a:pPr>
            <a:r>
              <a:rPr lang="en-US" dirty="0" smtClean="0">
                <a:hlinkClick r:id="rId6"/>
              </a:rPr>
              <a:t>https</a:t>
            </a:r>
            <a:r>
              <a:rPr lang="en-US" dirty="0">
                <a:hlinkClick r:id="rId6"/>
              </a:rPr>
              <a:t>://</a:t>
            </a:r>
            <a:r>
              <a:rPr lang="en-US" dirty="0" smtClean="0">
                <a:hlinkClick r:id="rId6"/>
              </a:rPr>
              <a:t>mentor.ieee.org/802.19/dcn/18/19-18-0056-03-0000-s1g-coexistence-simulation-update.pptx</a:t>
            </a:r>
            <a:endParaRPr lang="en-US" dirty="0" smtClean="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394365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3373" y="896227"/>
            <a:ext cx="8288868" cy="2077718"/>
          </a:xfrm>
        </p:spPr>
        <p:txBody>
          <a:bodyPr/>
          <a:lstStyle/>
          <a:p>
            <a:pPr marL="0" indent="0">
              <a:buNone/>
            </a:pPr>
            <a:r>
              <a:rPr lang="en-US" b="0" dirty="0"/>
              <a:t>coexistence</a:t>
            </a:r>
          </a:p>
          <a:p>
            <a:pPr marL="0" indent="0">
              <a:buNone/>
            </a:pPr>
            <a:r>
              <a:rPr lang="en-US" b="0" i="1" dirty="0" smtClean="0"/>
              <a:t>noun</a:t>
            </a:r>
            <a:endParaRPr lang="en-US" b="0" dirty="0"/>
          </a:p>
          <a:p>
            <a:r>
              <a:rPr lang="en-US" b="0" dirty="0" smtClean="0"/>
              <a:t>the </a:t>
            </a:r>
            <a:r>
              <a:rPr lang="en-US" b="0" dirty="0"/>
              <a:t>state or fact of living or existing at the same time or in the same place.</a:t>
            </a:r>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0934" y="2980146"/>
            <a:ext cx="3637806" cy="2430054"/>
          </a:xfrm>
          <a:prstGeom prst="rect">
            <a:avLst/>
          </a:prstGeom>
        </p:spPr>
      </p:pic>
      <p:pic>
        <p:nvPicPr>
          <p:cNvPr id="12" name="Content Placeholder 6"/>
          <p:cNvPicPr>
            <a:picLocks noChangeAspect="1"/>
          </p:cNvPicPr>
          <p:nvPr/>
        </p:nvPicPr>
        <p:blipFill>
          <a:blip r:embed="rId3"/>
          <a:stretch>
            <a:fillRect/>
          </a:stretch>
        </p:blipFill>
        <p:spPr bwMode="auto">
          <a:xfrm>
            <a:off x="659352" y="2995022"/>
            <a:ext cx="4293648" cy="2415177"/>
          </a:xfrm>
          <a:prstGeom prst="rect">
            <a:avLst/>
          </a:prstGeom>
          <a:noFill/>
          <a:ln w="9525">
            <a:noFill/>
            <a:round/>
            <a:headEnd/>
            <a:tailEnd/>
          </a:ln>
          <a:effectLst/>
        </p:spPr>
      </p:pic>
      <p:sp>
        <p:nvSpPr>
          <p:cNvPr id="13" name="TextBox 12"/>
          <p:cNvSpPr txBox="1"/>
          <p:nvPr/>
        </p:nvSpPr>
        <p:spPr>
          <a:xfrm>
            <a:off x="743373" y="5638800"/>
            <a:ext cx="3904827" cy="873188"/>
          </a:xfrm>
          <a:prstGeom prst="rect">
            <a:avLst/>
          </a:prstGeom>
          <a:noFill/>
        </p:spPr>
        <p:txBody>
          <a:bodyPr wrap="square" rtlCol="0">
            <a:spAutoFit/>
          </a:bodyPr>
          <a:lstStyle/>
          <a:p>
            <a:r>
              <a:rPr lang="en-US" dirty="0" smtClean="0">
                <a:solidFill>
                  <a:schemeClr val="tx1"/>
                </a:solidFill>
              </a:rPr>
              <a:t>Good Coexistence =&gt; rapidly growing opportunity</a:t>
            </a:r>
            <a:endParaRPr lang="en-US" dirty="0">
              <a:solidFill>
                <a:schemeClr val="tx1"/>
              </a:solidFill>
            </a:endParaRPr>
          </a:p>
        </p:txBody>
      </p:sp>
      <p:sp>
        <p:nvSpPr>
          <p:cNvPr id="14" name="TextBox 13"/>
          <p:cNvSpPr txBox="1"/>
          <p:nvPr/>
        </p:nvSpPr>
        <p:spPr>
          <a:xfrm>
            <a:off x="5604177" y="5638800"/>
            <a:ext cx="3904827" cy="873188"/>
          </a:xfrm>
          <a:prstGeom prst="rect">
            <a:avLst/>
          </a:prstGeom>
          <a:noFill/>
        </p:spPr>
        <p:txBody>
          <a:bodyPr wrap="square" rtlCol="0">
            <a:spAutoFit/>
          </a:bodyPr>
          <a:lstStyle/>
          <a:p>
            <a:r>
              <a:rPr lang="en-US" dirty="0" smtClean="0">
                <a:solidFill>
                  <a:schemeClr val="tx1"/>
                </a:solidFill>
              </a:rPr>
              <a:t>Poor Coexistence =&gt;  missed opportunity</a:t>
            </a:r>
            <a:endParaRPr lang="en-US" dirty="0">
              <a:solidFill>
                <a:schemeClr val="tx1"/>
              </a:solidFill>
            </a:endParaRPr>
          </a:p>
        </p:txBody>
      </p:sp>
    </p:spTree>
    <p:extLst>
      <p:ext uri="{BB962C8B-B14F-4D97-AF65-F5344CB8AC3E}">
        <p14:creationId xmlns:p14="http://schemas.microsoft.com/office/powerpoint/2010/main" val="20040919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2170</TotalTime>
  <Words>363</Words>
  <Application>Microsoft Office PowerPoint</Application>
  <PresentationFormat>Custom</PresentationFormat>
  <Paragraphs>78</Paragraphs>
  <Slides>7</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7" baseType="lpstr">
      <vt:lpstr>Arial Unicode MS</vt:lpstr>
      <vt:lpstr>MS Gothic</vt:lpstr>
      <vt:lpstr>Arial</vt:lpstr>
      <vt:lpstr>Calibri</vt:lpstr>
      <vt:lpstr>Courier New</vt:lpstr>
      <vt:lpstr>Segoe UI Semibold</vt:lpstr>
      <vt:lpstr>Times New Roman</vt:lpstr>
      <vt:lpstr>Wingdings</vt:lpstr>
      <vt:lpstr>Office Theme</vt:lpstr>
      <vt:lpstr>Document</vt:lpstr>
      <vt:lpstr>Nov 2018 Sub 1 GHz Study Group</vt:lpstr>
      <vt:lpstr>Sub 1 GHz Study Group Closing Report, November 2018</vt:lpstr>
      <vt:lpstr>Sub-1GHz Coexistence Study Group</vt:lpstr>
      <vt:lpstr>Meeting Objectives</vt:lpstr>
      <vt:lpstr>Next Steps</vt:lpstr>
      <vt:lpstr>Relevant links</vt:lpstr>
      <vt:lpstr>PowerPoint Presentation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168</cp:revision>
  <cp:lastPrinted>2015-01-08T23:35:49Z</cp:lastPrinted>
  <dcterms:created xsi:type="dcterms:W3CDTF">2014-10-30T17:06:39Z</dcterms:created>
  <dcterms:modified xsi:type="dcterms:W3CDTF">2018-11-15T01:59:00Z</dcterms:modified>
</cp:coreProperties>
</file>