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360" r:id="rId4"/>
    <p:sldId id="361" r:id="rId5"/>
    <p:sldId id="349" r:id="rId6"/>
    <p:sldId id="355" r:id="rId7"/>
    <p:sldId id="354" r:id="rId8"/>
    <p:sldId id="357" r:id="rId9"/>
    <p:sldId id="356" r:id="rId10"/>
    <p:sldId id="359" r:id="rId11"/>
    <p:sldId id="358"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80" autoAdjust="0"/>
    <p:restoredTop sz="95721" autoAdjust="0"/>
  </p:normalViewPr>
  <p:slideViewPr>
    <p:cSldViewPr>
      <p:cViewPr varScale="1">
        <p:scale>
          <a:sx n="71" d="100"/>
          <a:sy n="71" d="100"/>
        </p:scale>
        <p:origin x="1982" y="48"/>
      </p:cViewPr>
      <p:guideLst>
        <p:guide orient="horz" pos="2304"/>
        <p:guide pos="3072"/>
      </p:guideLst>
    </p:cSldViewPr>
  </p:slideViewPr>
  <p:outlineViewPr>
    <p:cViewPr varScale="1">
      <p:scale>
        <a:sx n="170" d="200"/>
        <a:sy n="170" d="200"/>
      </p:scale>
      <p:origin x="0" y="-170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3283"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Slide Image Placeholder 2"/>
          <p:cNvSpPr>
            <a:spLocks noGrp="1" noRot="1" noChangeAspect="1"/>
          </p:cNvSpPr>
          <p:nvPr>
            <p:ph type="sldImg" idx="2"/>
          </p:nvPr>
        </p:nvSpPr>
        <p:spPr>
          <a:xfrm>
            <a:off x="1379538" y="1160463"/>
            <a:ext cx="4175125" cy="313213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37815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98045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9490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69527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4107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01153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9913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86476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7893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fr-FR" smtClean="0"/>
              <a:t>Guo et al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November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November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fr-FR" smtClean="0"/>
              <a:t>Guo et al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802.19-18/0085r0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latin typeface="+mn-lt"/>
              </a:rPr>
              <a:t>November 2018</a:t>
            </a:r>
            <a:endParaRPr lang="en-GB" dirty="0">
              <a:latin typeface="+mn-lt"/>
            </a:endParaRPr>
          </a:p>
        </p:txBody>
      </p:sp>
      <p:sp>
        <p:nvSpPr>
          <p:cNvPr id="7" name="Footer Placeholder 4"/>
          <p:cNvSpPr>
            <a:spLocks noGrp="1"/>
          </p:cNvSpPr>
          <p:nvPr>
            <p:ph type="ftr" idx="14"/>
          </p:nvPr>
        </p:nvSpPr>
        <p:spPr>
          <a:xfrm>
            <a:off x="5867407" y="6907108"/>
            <a:ext cx="3244420" cy="193040"/>
          </a:xfrm>
        </p:spPr>
        <p:txBody>
          <a:bodyPr/>
          <a:lstStyle/>
          <a:p>
            <a:r>
              <a:rPr lang="fr-FR" smtClean="0">
                <a:latin typeface="+mn-lt"/>
              </a:rPr>
              <a:t>Guo et al (Mitsubishi Electric)</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600" dirty="0" smtClean="0">
                <a:latin typeface="+mn-lt"/>
              </a:rPr>
              <a:t>Self-Transmission Control for Coexisting 802.11ah and 802.15.4g</a:t>
            </a:r>
            <a:endParaRPr lang="en-GB" sz="2600" dirty="0">
              <a:latin typeface="+mj-lt"/>
            </a:endParaRPr>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b="0" dirty="0">
                <a:latin typeface="+mn-lt"/>
              </a:rPr>
              <a:t> </a:t>
            </a:r>
            <a:r>
              <a:rPr lang="en-GB" sz="2133" b="0" dirty="0" smtClean="0">
                <a:latin typeface="+mn-lt"/>
              </a:rPr>
              <a:t>2018-11-11</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1854834396"/>
              </p:ext>
            </p:extLst>
          </p:nvPr>
        </p:nvGraphicFramePr>
        <p:xfrm>
          <a:off x="666750" y="2205038"/>
          <a:ext cx="8488363" cy="4486275"/>
        </p:xfrm>
        <a:graphic>
          <a:graphicData uri="http://schemas.openxmlformats.org/presentationml/2006/ole">
            <mc:AlternateContent xmlns:mc="http://schemas.openxmlformats.org/markup-compatibility/2006">
              <mc:Choice xmlns:v="urn:schemas-microsoft-com:vml" Requires="v">
                <p:oleObj spid="_x0000_s3680" name="Document" r:id="rId4" imgW="8855058" imgH="4679161" progId="Word.Document.8">
                  <p:embed/>
                </p:oleObj>
              </mc:Choice>
              <mc:Fallback>
                <p:oleObj name="Document" r:id="rId4" imgW="8855058" imgH="4679161" progId="Word.Document.8">
                  <p:embed/>
                  <p:pic>
                    <p:nvPicPr>
                      <p:cNvPr id="0" name="Picture 3"/>
                      <p:cNvPicPr>
                        <a:picLocks noChangeAspect="1" noChangeArrowheads="1"/>
                      </p:cNvPicPr>
                      <p:nvPr/>
                    </p:nvPicPr>
                    <p:blipFill>
                      <a:blip r:embed="rId5"/>
                      <a:srcRect/>
                      <a:stretch>
                        <a:fillRect/>
                      </a:stretch>
                    </p:blipFill>
                    <p:spPr bwMode="auto">
                      <a:xfrm>
                        <a:off x="666750" y="2205038"/>
                        <a:ext cx="8488363" cy="44862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1828800"/>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10</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Times New Roman"/>
              </a:rPr>
              <a:t>802.15.4g Packet Latency</a:t>
            </a:r>
            <a:endParaRPr lang="en-US" sz="2400" dirty="0">
              <a:latin typeface="+mj-lt"/>
            </a:endParaRPr>
          </a:p>
        </p:txBody>
      </p:sp>
      <p:sp>
        <p:nvSpPr>
          <p:cNvPr id="10242" name="Rectangle 2"/>
          <p:cNvSpPr>
            <a:spLocks noGrp="1" noChangeArrowheads="1"/>
          </p:cNvSpPr>
          <p:nvPr>
            <p:ph type="body" idx="1"/>
          </p:nvPr>
        </p:nvSpPr>
        <p:spPr>
          <a:xfrm>
            <a:off x="731520" y="1352999"/>
            <a:ext cx="8290560" cy="7806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Self-Transmission control </a:t>
            </a:r>
            <a:r>
              <a:rPr lang="en-US" sz="1800" kern="1200" dirty="0" smtClean="0">
                <a:solidFill>
                  <a:prstClr val="black"/>
                </a:solidFill>
                <a:latin typeface="Arial"/>
                <a:ea typeface="ＭＳ Ｐゴシック" charset="0"/>
                <a:cs typeface="Arial"/>
              </a:rPr>
              <a:t>increases 802.11ah </a:t>
            </a:r>
            <a:r>
              <a:rPr lang="en-US" sz="1800" kern="1200" dirty="0">
                <a:solidFill>
                  <a:prstClr val="black"/>
                </a:solidFill>
                <a:latin typeface="Arial"/>
                <a:ea typeface="ＭＳ Ｐゴシック" charset="0"/>
                <a:cs typeface="Arial"/>
              </a:rPr>
              <a:t>packet latency</a:t>
            </a:r>
          </a:p>
          <a:p>
            <a:pPr marL="0" indent="0">
              <a:buNone/>
            </a:pPr>
            <a:endParaRPr lang="en-US" sz="1100" dirty="0" smtClean="0">
              <a:latin typeface="+mn-lt"/>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33601"/>
            <a:ext cx="9753600" cy="4668520"/>
          </a:xfrm>
          <a:prstGeom prst="rect">
            <a:avLst/>
          </a:prstGeom>
        </p:spPr>
      </p:pic>
    </p:spTree>
    <p:extLst>
      <p:ext uri="{BB962C8B-B14F-4D97-AF65-F5344CB8AC3E}">
        <p14:creationId xmlns:p14="http://schemas.microsoft.com/office/powerpoint/2010/main" val="33262372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11</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Times New Roman"/>
              </a:rPr>
              <a:t>802.15.4g Packet Latency</a:t>
            </a:r>
            <a:endParaRPr lang="en-US" sz="2400" dirty="0">
              <a:latin typeface="+mj-lt"/>
            </a:endParaRPr>
          </a:p>
        </p:txBody>
      </p:sp>
      <p:sp>
        <p:nvSpPr>
          <p:cNvPr id="10242" name="Rectangle 2"/>
          <p:cNvSpPr>
            <a:spLocks noGrp="1" noChangeArrowheads="1"/>
          </p:cNvSpPr>
          <p:nvPr>
            <p:ph type="body" idx="1"/>
          </p:nvPr>
        </p:nvSpPr>
        <p:spPr>
          <a:xfrm>
            <a:off x="731520" y="1352999"/>
            <a:ext cx="8290560" cy="7806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Self-Transmission control reduces 802.15.4g packet latency</a:t>
            </a:r>
          </a:p>
          <a:p>
            <a:pPr marL="0" indent="0">
              <a:buNone/>
            </a:pPr>
            <a:endParaRPr lang="en-US" sz="1100" dirty="0" smtClean="0">
              <a:latin typeface="+mn-lt"/>
            </a:endParaRPr>
          </a:p>
        </p:txBody>
      </p:sp>
      <p:pic>
        <p:nvPicPr>
          <p:cNvPr id="2" name="Picture 1"/>
          <p:cNvPicPr>
            <a:picLocks noChangeAspect="1"/>
          </p:cNvPicPr>
          <p:nvPr/>
        </p:nvPicPr>
        <p:blipFill>
          <a:blip r:embed="rId3"/>
          <a:stretch>
            <a:fillRect/>
          </a:stretch>
        </p:blipFill>
        <p:spPr>
          <a:xfrm>
            <a:off x="356636" y="1990955"/>
            <a:ext cx="8765132" cy="4896275"/>
          </a:xfrm>
          <a:prstGeom prst="rect">
            <a:avLst/>
          </a:prstGeom>
        </p:spPr>
      </p:pic>
    </p:spTree>
    <p:extLst>
      <p:ext uri="{BB962C8B-B14F-4D97-AF65-F5344CB8AC3E}">
        <p14:creationId xmlns:p14="http://schemas.microsoft.com/office/powerpoint/2010/main" val="40343067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latin typeface="+mn-lt"/>
              </a:rPr>
              <a:t>November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a:latin typeface="+mn-lt"/>
              </a:rPr>
              <a:t>Presentation to Sub-1 GHz (S1G) </a:t>
            </a:r>
            <a:r>
              <a:rPr lang="en-US" dirty="0" smtClean="0">
                <a:latin typeface="+mn-lt"/>
              </a:rPr>
              <a:t>Band Coexistence Study Group of the IEEE </a:t>
            </a:r>
            <a:r>
              <a:rPr lang="en-US" dirty="0">
                <a:latin typeface="+mn-lt"/>
              </a:rPr>
              <a:t>802.19 Working Group </a:t>
            </a:r>
            <a:r>
              <a:rPr lang="en-US" dirty="0" smtClean="0">
                <a:latin typeface="+mn-lt"/>
              </a:rPr>
              <a:t>on Self-Transmission Control for </a:t>
            </a:r>
            <a:r>
              <a:rPr lang="en-US" dirty="0">
                <a:latin typeface="+mn-lt"/>
              </a:rPr>
              <a:t>Coexisting IEEE </a:t>
            </a:r>
            <a:r>
              <a:rPr lang="en-US" dirty="0" smtClean="0">
                <a:latin typeface="+mn-lt"/>
              </a:rPr>
              <a:t>802.11ah </a:t>
            </a:r>
            <a:r>
              <a:rPr lang="en-US" dirty="0">
                <a:latin typeface="+mn-lt"/>
              </a:rPr>
              <a:t>and IEEE </a:t>
            </a:r>
            <a:r>
              <a:rPr lang="en-US" dirty="0" smtClean="0">
                <a:latin typeface="+mn-lt"/>
              </a:rPr>
              <a:t>802.15.4g.</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smtClean="0">
              <a:latin typeface="+mn-lt"/>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latin typeface="+mn-lt"/>
              </a:rPr>
              <a:t>November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3</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802.11ah Self-Transmission Control</a:t>
            </a:r>
            <a:endParaRPr lang="en-US" sz="2400" dirty="0">
              <a:latin typeface="+mj-lt"/>
            </a:endParaRPr>
          </a:p>
        </p:txBody>
      </p:sp>
      <p:sp>
        <p:nvSpPr>
          <p:cNvPr id="10242" name="Rectangle 2"/>
          <p:cNvSpPr>
            <a:spLocks noGrp="1" noChangeArrowheads="1"/>
          </p:cNvSpPr>
          <p:nvPr>
            <p:ph type="body" idx="1"/>
          </p:nvPr>
        </p:nvSpPr>
        <p:spPr>
          <a:xfrm>
            <a:off x="731520" y="1295400"/>
            <a:ext cx="8290560" cy="5611708"/>
          </a:xfrm>
          <a:ln/>
        </p:spPr>
        <p:txBody>
          <a:bodyPr/>
          <a:lstStyle/>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802.11ah predicts upcoming 802.15.4g transmission time and suspends its transmission within a potential time period to avoid the predicted 802.15.4g transmission</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endParaRPr lang="en-US" sz="1200" kern="1200" dirty="0" smtClean="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endParaRPr lang="en-US" sz="12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Each 802.11ah device </a:t>
            </a: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Records </a:t>
            </a:r>
            <a:r>
              <a:rPr lang="en-US" sz="1600" kern="1200" dirty="0">
                <a:solidFill>
                  <a:prstClr val="black"/>
                </a:solidFill>
                <a:latin typeface="Arial"/>
                <a:ea typeface="ＭＳ Ｐゴシック" charset="0"/>
                <a:cs typeface="Arial"/>
              </a:rPr>
              <a:t>all detected transmission starting time</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Delete </a:t>
            </a:r>
            <a:r>
              <a:rPr lang="en-US" sz="1600" kern="1200" dirty="0" smtClean="0">
                <a:solidFill>
                  <a:prstClr val="black"/>
                </a:solidFill>
                <a:latin typeface="Arial"/>
                <a:ea typeface="ＭＳ Ｐゴシック" charset="0"/>
                <a:cs typeface="Arial"/>
              </a:rPr>
              <a:t>the time </a:t>
            </a:r>
            <a:r>
              <a:rPr lang="en-US" sz="1600" kern="1200" dirty="0">
                <a:solidFill>
                  <a:prstClr val="black"/>
                </a:solidFill>
                <a:latin typeface="Arial"/>
                <a:ea typeface="ＭＳ Ｐゴシック" charset="0"/>
                <a:cs typeface="Arial"/>
              </a:rPr>
              <a:t>corresponding to </a:t>
            </a:r>
            <a:r>
              <a:rPr lang="en-US" sz="1600" kern="1200" dirty="0" smtClean="0">
                <a:solidFill>
                  <a:prstClr val="black"/>
                </a:solidFill>
                <a:latin typeface="Arial"/>
                <a:ea typeface="ＭＳ Ｐゴシック" charset="0"/>
                <a:cs typeface="Arial"/>
              </a:rPr>
              <a:t>successful 802.11ah transmissions and collided 802.11ah transmissions</a:t>
            </a:r>
            <a:endParaRPr lang="en-US" sz="16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Store transmission time of 802.15.4g </a:t>
            </a:r>
            <a:r>
              <a:rPr lang="en-US" sz="1600" kern="1200" dirty="0" smtClean="0">
                <a:solidFill>
                  <a:prstClr val="black"/>
                </a:solidFill>
                <a:latin typeface="Arial"/>
                <a:ea typeface="ＭＳ Ｐゴシック" charset="0"/>
                <a:cs typeface="Arial"/>
              </a:rPr>
              <a:t>transmission  </a:t>
            </a:r>
            <a:endParaRPr lang="en-US" sz="16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Using recorded 802.15.4g transmission time history to predict the upcoming 802.15.4g transmission time</a:t>
            </a: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Key is how to determine 802.15.4g transmission</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p:cxnSp>
        <p:nvCxnSpPr>
          <p:cNvPr id="7" name="Straight Connector 6"/>
          <p:cNvCxnSpPr/>
          <p:nvPr/>
        </p:nvCxnSpPr>
        <p:spPr>
          <a:xfrm>
            <a:off x="1066800" y="2876746"/>
            <a:ext cx="6477000" cy="0"/>
          </a:xfrm>
          <a:prstGeom prst="line">
            <a:avLst/>
          </a:prstGeom>
          <a:ln w="19050">
            <a:solidFill>
              <a:schemeClr val="tx2"/>
            </a:solidFill>
            <a:tailEnd type="triangle"/>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V="1">
            <a:off x="4572000" y="2599839"/>
            <a:ext cx="0" cy="276907"/>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9" name="Left Brace 8"/>
          <p:cNvSpPr/>
          <p:nvPr/>
        </p:nvSpPr>
        <p:spPr>
          <a:xfrm rot="16200000" flipV="1">
            <a:off x="4358171" y="2561935"/>
            <a:ext cx="427655" cy="1057275"/>
          </a:xfrm>
          <a:prstGeom prst="leftBrace">
            <a:avLst/>
          </a:prstGeom>
          <a:ln>
            <a:solidFill>
              <a:srgbClr val="C00000">
                <a:alpha val="64000"/>
              </a:srgb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p:cNvSpPr txBox="1"/>
          <p:nvPr/>
        </p:nvSpPr>
        <p:spPr>
          <a:xfrm>
            <a:off x="3811398" y="2345344"/>
            <a:ext cx="1534075" cy="307777"/>
          </a:xfrm>
          <a:prstGeom prst="rect">
            <a:avLst/>
          </a:prstGeom>
          <a:noFill/>
        </p:spPr>
        <p:txBody>
          <a:bodyPr wrap="square" rtlCol="0">
            <a:spAutoFit/>
          </a:bodyPr>
          <a:lstStyle/>
          <a:p>
            <a:pPr algn="ctr"/>
            <a:r>
              <a:rPr lang="en-US" sz="1400" b="1" dirty="0" smtClean="0"/>
              <a:t>Predicted Time</a:t>
            </a:r>
            <a:endParaRPr lang="en-US" sz="1400" b="1" dirty="0"/>
          </a:p>
        </p:txBody>
      </p:sp>
      <p:sp>
        <p:nvSpPr>
          <p:cNvPr id="11" name="TextBox 10"/>
          <p:cNvSpPr txBox="1"/>
          <p:nvPr/>
        </p:nvSpPr>
        <p:spPr>
          <a:xfrm>
            <a:off x="6430962" y="2594875"/>
            <a:ext cx="1377156" cy="307777"/>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400" b="1" dirty="0" smtClean="0">
                <a:solidFill>
                  <a:prstClr val="black"/>
                </a:solidFill>
                <a:latin typeface="Arial"/>
                <a:ea typeface="+mn-ea"/>
              </a:rPr>
              <a:t>Time</a:t>
            </a:r>
            <a:endParaRPr lang="en-US" sz="1400" b="1" dirty="0">
              <a:solidFill>
                <a:prstClr val="black"/>
              </a:solidFill>
              <a:latin typeface="Arial"/>
              <a:ea typeface="+mn-ea"/>
            </a:endParaRPr>
          </a:p>
        </p:txBody>
      </p:sp>
      <p:sp>
        <p:nvSpPr>
          <p:cNvPr id="12" name="TextBox 11"/>
          <p:cNvSpPr txBox="1"/>
          <p:nvPr/>
        </p:nvSpPr>
        <p:spPr>
          <a:xfrm>
            <a:off x="3784894" y="3304401"/>
            <a:ext cx="160575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Suspension period</a:t>
            </a:r>
            <a:endParaRPr lang="en-US" sz="2000" b="1" dirty="0">
              <a:solidFill>
                <a:prstClr val="black"/>
              </a:solidFill>
              <a:latin typeface="Arial"/>
              <a:ea typeface="+mn-ea"/>
            </a:endParaRPr>
          </a:p>
        </p:txBody>
      </p:sp>
      <p:sp>
        <p:nvSpPr>
          <p:cNvPr id="13" name="TextBox 12"/>
          <p:cNvSpPr txBox="1"/>
          <p:nvPr/>
        </p:nvSpPr>
        <p:spPr>
          <a:xfrm>
            <a:off x="3886200" y="2419546"/>
            <a:ext cx="137715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Predicted time</a:t>
            </a:r>
            <a:endParaRPr lang="en-US" sz="2000" b="1" dirty="0">
              <a:solidFill>
                <a:prstClr val="black"/>
              </a:solidFill>
              <a:latin typeface="Arial"/>
              <a:ea typeface="+mn-ea"/>
            </a:endParaRPr>
          </a:p>
        </p:txBody>
      </p:sp>
    </p:spTree>
    <p:extLst>
      <p:ext uri="{BB962C8B-B14F-4D97-AF65-F5344CB8AC3E}">
        <p14:creationId xmlns:p14="http://schemas.microsoft.com/office/powerpoint/2010/main" val="20645361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latin typeface="+mn-lt"/>
              </a:rPr>
              <a:t>November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4</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Determine 802.15.4g Transmission</a:t>
            </a:r>
            <a:endParaRPr lang="en-US" sz="2400" dirty="0">
              <a:latin typeface="+mj-lt"/>
            </a:endParaRPr>
          </a:p>
        </p:txBody>
      </p:sp>
      <p:sp>
        <p:nvSpPr>
          <p:cNvPr id="10242" name="Rectangle 2"/>
          <p:cNvSpPr>
            <a:spLocks noGrp="1" noChangeArrowheads="1"/>
          </p:cNvSpPr>
          <p:nvPr>
            <p:ph type="body" idx="1"/>
          </p:nvPr>
        </p:nvSpPr>
        <p:spPr>
          <a:xfrm>
            <a:off x="731520" y="1295400"/>
            <a:ext cx="8290560" cy="5611708"/>
          </a:xfrm>
          <a:ln/>
        </p:spPr>
        <p:txBody>
          <a:bodyPr/>
          <a:lstStyle/>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For an 802.11ah device, the busy channel can be caused by</a:t>
            </a: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Class-1: Successful 802.11ah transmissions </a:t>
            </a:r>
            <a:r>
              <a:rPr lang="en-US" sz="1600" kern="1200" dirty="0">
                <a:solidFill>
                  <a:prstClr val="black"/>
                </a:solidFill>
                <a:latin typeface="Arial"/>
                <a:ea typeface="ＭＳ Ｐゴシック" charset="0"/>
                <a:cs typeface="Arial"/>
              </a:rPr>
              <a:t>or</a:t>
            </a: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Class-2: Other transmissions </a:t>
            </a:r>
          </a:p>
          <a:p>
            <a:pPr marL="512763" lvl="1" indent="-220663" defTabSz="457200" eaLnBrk="0" hangingPunct="0">
              <a:spcBef>
                <a:spcPts val="0"/>
              </a:spcBef>
              <a:buClrTx/>
              <a:buSzTx/>
              <a:buFont typeface="Arial" charset="0"/>
              <a:buChar char="–"/>
            </a:pPr>
            <a:endParaRPr lang="en-US" sz="16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Class-2 transmissions include</a:t>
            </a:r>
            <a:endParaRPr lang="en-US" sz="18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802.15.g transmissions</a:t>
            </a:r>
            <a:endParaRPr lang="en-US" sz="16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Collided 802.11ah transmissions </a:t>
            </a:r>
            <a:endParaRPr lang="en-US" sz="1600" kern="1200" dirty="0">
              <a:solidFill>
                <a:prstClr val="black"/>
              </a:solidFill>
              <a:latin typeface="Arial"/>
              <a:ea typeface="ＭＳ Ｐゴシック" charset="0"/>
              <a:cs typeface="Arial"/>
            </a:endParaRPr>
          </a:p>
          <a:p>
            <a:pPr marL="292100" lvl="1" indent="0" defTabSz="457200" eaLnBrk="0" hangingPunct="0">
              <a:spcBef>
                <a:spcPts val="0"/>
              </a:spcBef>
              <a:buClrTx/>
              <a:buSzTx/>
              <a:buNone/>
            </a:pPr>
            <a:endParaRPr lang="en-US" sz="12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srgbClr val="FF0000"/>
                </a:solidFill>
                <a:latin typeface="Arial"/>
                <a:ea typeface="ＭＳ Ｐゴシック" charset="0"/>
                <a:cs typeface="Arial"/>
              </a:rPr>
              <a:t>Therefore, Class-2 transmissions </a:t>
            </a:r>
            <a:r>
              <a:rPr lang="en-US" sz="1800" kern="1200" dirty="0">
                <a:solidFill>
                  <a:srgbClr val="FF0000"/>
                </a:solidFill>
                <a:latin typeface="Arial"/>
                <a:ea typeface="ＭＳ Ｐゴシック" charset="0"/>
                <a:cs typeface="Arial"/>
              </a:rPr>
              <a:t>are considered as potential 802.15.4g </a:t>
            </a:r>
            <a:r>
              <a:rPr lang="en-US" sz="1800" kern="1200" dirty="0" smtClean="0">
                <a:solidFill>
                  <a:srgbClr val="FF0000"/>
                </a:solidFill>
                <a:latin typeface="Arial"/>
                <a:ea typeface="ＭＳ Ｐゴシック" charset="0"/>
                <a:cs typeface="Arial"/>
              </a:rPr>
              <a:t>transmissions</a:t>
            </a:r>
            <a:endParaRPr lang="en-US" sz="1800" kern="1200" dirty="0">
              <a:solidFill>
                <a:srgbClr val="FF0000"/>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802.11ah device can determine successful 802.11ah transmissions</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802.11ah device can compute the packet collision probability P</a:t>
            </a:r>
            <a:r>
              <a:rPr lang="en-US" sz="1800" kern="1200" baseline="-25000" dirty="0" smtClean="0">
                <a:solidFill>
                  <a:prstClr val="black"/>
                </a:solidFill>
                <a:latin typeface="Arial"/>
                <a:ea typeface="ＭＳ Ｐゴシック" charset="0"/>
                <a:cs typeface="Arial"/>
              </a:rPr>
              <a:t>c</a:t>
            </a:r>
            <a:r>
              <a:rPr lang="en-US" sz="1800" kern="1200" dirty="0" smtClean="0">
                <a:solidFill>
                  <a:prstClr val="black"/>
                </a:solidFill>
                <a:latin typeface="Arial"/>
                <a:ea typeface="ＭＳ Ｐゴシック" charset="0"/>
                <a:cs typeface="Arial"/>
              </a:rPr>
              <a:t> by using number of transmission attempts and number of ACK packets received</a:t>
            </a: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A </a:t>
            </a:r>
            <a:r>
              <a:rPr lang="en-US" sz="1600" kern="1200" dirty="0">
                <a:solidFill>
                  <a:prstClr val="black"/>
                </a:solidFill>
                <a:latin typeface="Arial"/>
                <a:ea typeface="ＭＳ Ｐゴシック" charset="0"/>
                <a:cs typeface="Arial"/>
              </a:rPr>
              <a:t>potential 802.15.4g transmission is </a:t>
            </a:r>
            <a:r>
              <a:rPr lang="en-US" sz="1600" kern="1200" dirty="0" smtClean="0">
                <a:solidFill>
                  <a:prstClr val="black"/>
                </a:solidFill>
                <a:latin typeface="Arial"/>
                <a:ea typeface="ＭＳ Ｐゴシック" charset="0"/>
                <a:cs typeface="Arial"/>
              </a:rPr>
              <a:t>a collided 802.11ah </a:t>
            </a:r>
            <a:r>
              <a:rPr lang="en-US" sz="1600" kern="1200" dirty="0">
                <a:solidFill>
                  <a:prstClr val="black"/>
                </a:solidFill>
                <a:latin typeface="Arial"/>
                <a:ea typeface="ＭＳ Ｐゴシック" charset="0"/>
                <a:cs typeface="Arial"/>
              </a:rPr>
              <a:t>transmission with the </a:t>
            </a:r>
            <a:r>
              <a:rPr lang="en-US" sz="1600" kern="1200" dirty="0" smtClean="0">
                <a:solidFill>
                  <a:prstClr val="black"/>
                </a:solidFill>
                <a:latin typeface="Arial"/>
                <a:ea typeface="ＭＳ Ｐゴシック" charset="0"/>
                <a:cs typeface="Arial"/>
              </a:rPr>
              <a:t>probability </a:t>
            </a:r>
            <a:r>
              <a:rPr lang="en-US" sz="1600" kern="1200" dirty="0">
                <a:solidFill>
                  <a:prstClr val="black"/>
                </a:solidFill>
                <a:latin typeface="Arial"/>
                <a:ea typeface="ＭＳ Ｐゴシック" charset="0"/>
                <a:cs typeface="Arial"/>
              </a:rPr>
              <a:t>P</a:t>
            </a:r>
            <a:r>
              <a:rPr lang="en-US" sz="1600" kern="1200" baseline="-25000" dirty="0">
                <a:solidFill>
                  <a:prstClr val="black"/>
                </a:solidFill>
                <a:latin typeface="Arial"/>
                <a:ea typeface="ＭＳ Ｐゴシック" charset="0"/>
                <a:cs typeface="Arial"/>
              </a:rPr>
              <a:t>C</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A potential 802.15.4g transmission is considered as a 802.15.4g transmission with the probability 1 - </a:t>
            </a:r>
            <a:r>
              <a:rPr lang="en-US" sz="1600" kern="1200" dirty="0" smtClean="0">
                <a:solidFill>
                  <a:prstClr val="black"/>
                </a:solidFill>
                <a:latin typeface="Arial"/>
                <a:ea typeface="ＭＳ Ｐゴシック" charset="0"/>
                <a:cs typeface="Arial"/>
              </a:rPr>
              <a:t>P</a:t>
            </a:r>
            <a:r>
              <a:rPr lang="en-US" sz="1600" kern="1200" baseline="-25000" dirty="0" smtClean="0">
                <a:solidFill>
                  <a:prstClr val="black"/>
                </a:solidFill>
                <a:latin typeface="Arial"/>
                <a:ea typeface="ＭＳ Ｐゴシック" charset="0"/>
                <a:cs typeface="Arial"/>
              </a:rPr>
              <a:t>C</a:t>
            </a:r>
            <a:endParaRPr lang="en-US" sz="1600" kern="1200" baseline="-25000" dirty="0">
              <a:solidFill>
                <a:prstClr val="black"/>
              </a:solidFill>
              <a:latin typeface="Arial"/>
              <a:ea typeface="ＭＳ Ｐゴシック" charset="0"/>
              <a:cs typeface="Arial"/>
            </a:endParaRPr>
          </a:p>
        </p:txBody>
      </p:sp>
    </p:spTree>
    <p:extLst>
      <p:ext uri="{BB962C8B-B14F-4D97-AF65-F5344CB8AC3E}">
        <p14:creationId xmlns:p14="http://schemas.microsoft.com/office/powerpoint/2010/main" val="20150469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5</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Times New Roman"/>
              </a:rPr>
              <a:t>Predict Next 802.15.4g Packet Transmission Time</a:t>
            </a:r>
            <a:endParaRPr lang="en-US" sz="2400" dirty="0">
              <a:latin typeface="+mj-lt"/>
            </a:endParaRPr>
          </a:p>
        </p:txBody>
      </p:sp>
      <p:sp>
        <p:nvSpPr>
          <p:cNvPr id="10242" name="Rectangle 2"/>
          <p:cNvSpPr>
            <a:spLocks noGrp="1" noChangeArrowheads="1"/>
          </p:cNvSpPr>
          <p:nvPr>
            <p:ph type="body" idx="1"/>
          </p:nvPr>
        </p:nvSpPr>
        <p:spPr>
          <a:xfrm>
            <a:off x="731520" y="1352998"/>
            <a:ext cx="8290560" cy="20760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Given past </a:t>
            </a:r>
            <a:r>
              <a:rPr lang="en-US" sz="1800" kern="1200" dirty="0" smtClean="0">
                <a:solidFill>
                  <a:prstClr val="black"/>
                </a:solidFill>
                <a:latin typeface="Arial"/>
                <a:ea typeface="ＭＳ Ｐゴシック" charset="0"/>
                <a:cs typeface="Arial"/>
              </a:rPr>
              <a:t>802.15.4g transmission time history</a:t>
            </a:r>
            <a:endParaRPr lang="en-US" sz="18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X</a:t>
            </a:r>
            <a:r>
              <a:rPr lang="en-US" sz="1600" kern="1200" baseline="-25000" dirty="0">
                <a:solidFill>
                  <a:prstClr val="black"/>
                </a:solidFill>
                <a:latin typeface="Arial"/>
                <a:ea typeface="ＭＳ Ｐゴシック" charset="0"/>
                <a:cs typeface="Arial"/>
              </a:rPr>
              <a:t>1</a:t>
            </a:r>
            <a:r>
              <a:rPr lang="en-US" sz="1600" kern="1200" dirty="0">
                <a:solidFill>
                  <a:prstClr val="black"/>
                </a:solidFill>
                <a:latin typeface="Arial"/>
                <a:ea typeface="ＭＳ Ｐゴシック" charset="0"/>
                <a:cs typeface="Arial"/>
              </a:rPr>
              <a:t> X</a:t>
            </a:r>
            <a:r>
              <a:rPr lang="en-US" sz="1600" kern="1200" baseline="-25000" dirty="0">
                <a:solidFill>
                  <a:prstClr val="black"/>
                </a:solidFill>
                <a:latin typeface="Arial"/>
                <a:ea typeface="ＭＳ Ｐゴシック" charset="0"/>
                <a:cs typeface="Arial"/>
              </a:rPr>
              <a:t>2</a:t>
            </a:r>
            <a:r>
              <a:rPr lang="en-US" sz="1600" kern="1200" dirty="0">
                <a:solidFill>
                  <a:prstClr val="black"/>
                </a:solidFill>
                <a:latin typeface="Arial"/>
                <a:ea typeface="ＭＳ Ｐゴシック" charset="0"/>
                <a:cs typeface="Arial"/>
              </a:rPr>
              <a:t>, …, </a:t>
            </a:r>
            <a:r>
              <a:rPr lang="en-US" sz="1600" kern="1200" dirty="0" err="1">
                <a:solidFill>
                  <a:prstClr val="black"/>
                </a:solidFill>
                <a:latin typeface="Arial"/>
                <a:ea typeface="ＭＳ Ｐゴシック" charset="0"/>
                <a:cs typeface="Arial"/>
              </a:rPr>
              <a:t>X</a:t>
            </a:r>
            <a:r>
              <a:rPr lang="en-US" sz="1600" kern="1200" baseline="-25000" dirty="0" err="1">
                <a:solidFill>
                  <a:prstClr val="black"/>
                </a:solidFill>
                <a:latin typeface="Arial"/>
                <a:ea typeface="ＭＳ Ｐゴシック" charset="0"/>
                <a:cs typeface="Arial"/>
              </a:rPr>
              <a:t>t</a:t>
            </a:r>
            <a:endParaRPr lang="en-US" sz="1600" kern="1200" baseline="-250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Predict </a:t>
            </a:r>
            <a:r>
              <a:rPr lang="en-US" sz="1800" kern="1200" dirty="0">
                <a:solidFill>
                  <a:prstClr val="black"/>
                </a:solidFill>
                <a:latin typeface="Arial"/>
                <a:ea typeface="ＭＳ Ｐゴシック" charset="0"/>
                <a:cs typeface="Arial"/>
              </a:rPr>
              <a:t>next 802.15.4g </a:t>
            </a:r>
            <a:r>
              <a:rPr lang="en-US" sz="1800" kern="1200" dirty="0" smtClean="0">
                <a:solidFill>
                  <a:prstClr val="black"/>
                </a:solidFill>
                <a:latin typeface="Arial"/>
                <a:ea typeface="ＭＳ Ｐゴシック" charset="0"/>
                <a:cs typeface="Arial"/>
              </a:rPr>
              <a:t>time </a:t>
            </a:r>
            <a:r>
              <a:rPr lang="en-US" sz="1800" kern="1200" dirty="0">
                <a:solidFill>
                  <a:prstClr val="black"/>
                </a:solidFill>
                <a:latin typeface="Arial"/>
                <a:ea typeface="ＭＳ Ｐゴシック" charset="0"/>
                <a:cs typeface="Arial"/>
              </a:rPr>
              <a:t>X</a:t>
            </a:r>
            <a:r>
              <a:rPr lang="en-US" sz="1800" kern="1200" baseline="-25000" dirty="0">
                <a:solidFill>
                  <a:prstClr val="black"/>
                </a:solidFill>
                <a:latin typeface="Arial"/>
                <a:ea typeface="ＭＳ Ｐゴシック" charset="0"/>
                <a:cs typeface="Arial"/>
              </a:rPr>
              <a:t>t+1</a:t>
            </a: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Holt’s </a:t>
            </a:r>
            <a:r>
              <a:rPr lang="en-US" sz="1800" kern="1200" dirty="0">
                <a:solidFill>
                  <a:prstClr val="black"/>
                </a:solidFill>
                <a:latin typeface="Arial"/>
                <a:ea typeface="ＭＳ Ｐゴシック" charset="0"/>
                <a:cs typeface="Arial"/>
              </a:rPr>
              <a:t>additive trend prediction method is used for prediction</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For a time series X</a:t>
            </a:r>
            <a:r>
              <a:rPr lang="en-US" sz="1600" kern="1200" baseline="-25000" dirty="0">
                <a:solidFill>
                  <a:prstClr val="black"/>
                </a:solidFill>
                <a:latin typeface="Arial"/>
                <a:ea typeface="ＭＳ Ｐゴシック" charset="0"/>
                <a:cs typeface="Arial"/>
              </a:rPr>
              <a:t>1</a:t>
            </a:r>
            <a:r>
              <a:rPr lang="en-US" sz="1600" kern="1200" dirty="0">
                <a:solidFill>
                  <a:prstClr val="black"/>
                </a:solidFill>
                <a:latin typeface="Arial"/>
                <a:ea typeface="ＭＳ Ｐゴシック" charset="0"/>
                <a:cs typeface="Arial"/>
              </a:rPr>
              <a:t>, X</a:t>
            </a:r>
            <a:r>
              <a:rPr lang="en-US" sz="1600" kern="1200" baseline="-25000" dirty="0">
                <a:solidFill>
                  <a:prstClr val="black"/>
                </a:solidFill>
                <a:latin typeface="Arial"/>
                <a:ea typeface="ＭＳ Ｐゴシック" charset="0"/>
                <a:cs typeface="Arial"/>
              </a:rPr>
              <a:t>2</a:t>
            </a:r>
            <a:r>
              <a:rPr lang="en-US" sz="1600" kern="1200" dirty="0">
                <a:solidFill>
                  <a:prstClr val="black"/>
                </a:solidFill>
                <a:latin typeface="Arial"/>
                <a:ea typeface="ＭＳ Ｐゴシック" charset="0"/>
                <a:cs typeface="Arial"/>
              </a:rPr>
              <a:t>, …, </a:t>
            </a:r>
            <a:r>
              <a:rPr lang="en-US" sz="1600" kern="1200" dirty="0" err="1">
                <a:solidFill>
                  <a:prstClr val="black"/>
                </a:solidFill>
                <a:latin typeface="Arial"/>
                <a:ea typeface="ＭＳ Ｐゴシック" charset="0"/>
                <a:cs typeface="Arial"/>
              </a:rPr>
              <a:t>X</a:t>
            </a:r>
            <a:r>
              <a:rPr lang="en-US" sz="1600" kern="1200" baseline="-25000" dirty="0" err="1">
                <a:solidFill>
                  <a:prstClr val="black"/>
                </a:solidFill>
                <a:latin typeface="Arial"/>
                <a:ea typeface="ＭＳ Ｐゴシック" charset="0"/>
                <a:cs typeface="Arial"/>
              </a:rPr>
              <a:t>t</a:t>
            </a:r>
            <a:r>
              <a:rPr lang="en-US" sz="1600" kern="1200" dirty="0">
                <a:solidFill>
                  <a:prstClr val="black"/>
                </a:solidFill>
                <a:latin typeface="Arial"/>
                <a:ea typeface="ＭＳ Ｐゴシック" charset="0"/>
                <a:cs typeface="Arial"/>
              </a:rPr>
              <a:t>, the forecast algorithm is formulated as</a:t>
            </a:r>
          </a:p>
          <a:p>
            <a:pPr marL="0" indent="0">
              <a:buNone/>
            </a:pPr>
            <a:endParaRPr lang="en-US" sz="1100" dirty="0" smtClean="0">
              <a:latin typeface="+mn-lt"/>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0601" y="3674089"/>
            <a:ext cx="4419600" cy="95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4525" y="4943475"/>
            <a:ext cx="5324475" cy="160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5717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6</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Times New Roman"/>
              </a:rPr>
              <a:t>802.15.4g Packet TX Time Prediction Accuracy</a:t>
            </a:r>
            <a:endParaRPr lang="en-US" sz="2400" dirty="0">
              <a:latin typeface="+mj-lt"/>
            </a:endParaRPr>
          </a:p>
        </p:txBody>
      </p:sp>
      <p:sp>
        <p:nvSpPr>
          <p:cNvPr id="10242" name="Rectangle 2"/>
          <p:cNvSpPr>
            <a:spLocks noGrp="1" noChangeArrowheads="1"/>
          </p:cNvSpPr>
          <p:nvPr>
            <p:ph type="body" idx="1"/>
          </p:nvPr>
        </p:nvSpPr>
        <p:spPr>
          <a:xfrm>
            <a:off x="731520" y="1352998"/>
            <a:ext cx="8290560" cy="1036295"/>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Define a metric called time step</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Time gap between two consecutive 802.15.4g </a:t>
            </a:r>
            <a:r>
              <a:rPr lang="en-US" sz="1600" kern="1200" dirty="0" smtClean="0">
                <a:solidFill>
                  <a:prstClr val="black"/>
                </a:solidFill>
                <a:latin typeface="Arial"/>
                <a:ea typeface="ＭＳ Ｐゴシック" charset="0"/>
                <a:cs typeface="Arial"/>
              </a:rPr>
              <a:t>packets</a:t>
            </a:r>
          </a:p>
          <a:p>
            <a:pPr marL="512763" lvl="1" indent="-220663" defTabSz="457200" eaLnBrk="0" hangingPunct="0">
              <a:spcBef>
                <a:spcPts val="0"/>
              </a:spcBef>
              <a:buClrTx/>
              <a:buSzTx/>
              <a:buFont typeface="Arial" charset="0"/>
              <a:buChar char="–"/>
            </a:pPr>
            <a:r>
              <a:rPr lang="el-GR" sz="1600" dirty="0" smtClean="0"/>
              <a:t>α</a:t>
            </a:r>
            <a:r>
              <a:rPr lang="en-US" sz="1600" dirty="0" smtClean="0"/>
              <a:t> </a:t>
            </a:r>
            <a:r>
              <a:rPr lang="en-US" sz="1600" dirty="0"/>
              <a:t>= </a:t>
            </a:r>
            <a:r>
              <a:rPr lang="en-US" sz="1600" dirty="0" smtClean="0"/>
              <a:t>0.5, </a:t>
            </a:r>
            <a:r>
              <a:rPr lang="el-GR" sz="1600" dirty="0" smtClean="0"/>
              <a:t>γ</a:t>
            </a:r>
            <a:r>
              <a:rPr lang="en-US" sz="1600" dirty="0" smtClean="0"/>
              <a:t> </a:t>
            </a:r>
            <a:r>
              <a:rPr lang="en-US" sz="1600" dirty="0"/>
              <a:t>= </a:t>
            </a:r>
            <a:r>
              <a:rPr lang="en-US" sz="1600" dirty="0" smtClean="0"/>
              <a:t>0.5, m </a:t>
            </a:r>
            <a:r>
              <a:rPr lang="en-US" sz="1600" dirty="0"/>
              <a:t>= </a:t>
            </a:r>
            <a:r>
              <a:rPr lang="en-US" sz="1600" dirty="0" smtClean="0"/>
              <a:t>1</a:t>
            </a:r>
            <a:endParaRPr lang="en-US" sz="16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Predicted time step matches measured time step well </a:t>
            </a:r>
          </a:p>
          <a:p>
            <a:pPr marL="0" indent="0">
              <a:buNone/>
            </a:pPr>
            <a:endParaRPr lang="en-US" sz="1100" dirty="0" smtClean="0">
              <a:latin typeface="+mn-l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2568788"/>
            <a:ext cx="9296400" cy="4338320"/>
          </a:xfrm>
          <a:prstGeom prst="rect">
            <a:avLst/>
          </a:prstGeom>
        </p:spPr>
      </p:pic>
    </p:spTree>
    <p:extLst>
      <p:ext uri="{BB962C8B-B14F-4D97-AF65-F5344CB8AC3E}">
        <p14:creationId xmlns:p14="http://schemas.microsoft.com/office/powerpoint/2010/main" val="10725126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7</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Simulation Parameters</a:t>
            </a:r>
            <a:endParaRPr lang="en-US" sz="2400" dirty="0">
              <a:latin typeface="+mj-lt"/>
            </a:endParaRPr>
          </a:p>
        </p:txBody>
      </p:sp>
      <p:sp>
        <p:nvSpPr>
          <p:cNvPr id="10242" name="Rectangle 2"/>
          <p:cNvSpPr>
            <a:spLocks noGrp="1" noChangeArrowheads="1"/>
          </p:cNvSpPr>
          <p:nvPr>
            <p:ph type="body" idx="1"/>
          </p:nvPr>
        </p:nvSpPr>
        <p:spPr>
          <a:xfrm>
            <a:off x="731520" y="1295400"/>
            <a:ext cx="8290560" cy="5611708"/>
          </a:xfrm>
          <a:ln/>
        </p:spPr>
        <p:txBody>
          <a:bodyPr/>
          <a:lstStyle/>
          <a:p>
            <a:r>
              <a:rPr lang="en-US" sz="1800" dirty="0" smtClean="0">
                <a:latin typeface="Times New Roman" panose="02020603050405020304" pitchFamily="18" charset="0"/>
                <a:cs typeface="Times New Roman" panose="02020603050405020304" pitchFamily="18" charset="0"/>
              </a:rPr>
              <a:t>802.11ah nodes</a:t>
            </a:r>
          </a:p>
          <a:p>
            <a:pPr lvl="1"/>
            <a:r>
              <a:rPr lang="en-US" sz="1600" dirty="0" smtClean="0">
                <a:latin typeface="Times New Roman" panose="02020603050405020304" pitchFamily="18" charset="0"/>
                <a:cs typeface="Times New Roman" panose="02020603050405020304" pitchFamily="18" charset="0"/>
              </a:rPr>
              <a:t>5</a:t>
            </a:r>
          </a:p>
          <a:p>
            <a:r>
              <a:rPr lang="en-US" sz="1800" dirty="0" smtClean="0">
                <a:latin typeface="Times New Roman" panose="02020603050405020304" pitchFamily="18" charset="0"/>
                <a:cs typeface="Times New Roman" panose="02020603050405020304" pitchFamily="18" charset="0"/>
              </a:rPr>
              <a:t>802.15.4g nodes</a:t>
            </a:r>
          </a:p>
          <a:p>
            <a:pPr lvl="1"/>
            <a:r>
              <a:rPr lang="en-US" sz="1600" dirty="0">
                <a:latin typeface="Times New Roman" panose="02020603050405020304" pitchFamily="18" charset="0"/>
                <a:cs typeface="Times New Roman" panose="02020603050405020304" pitchFamily="18" charset="0"/>
              </a:rPr>
              <a:t>5</a:t>
            </a:r>
          </a:p>
          <a:p>
            <a:r>
              <a:rPr lang="en-US" sz="1800" dirty="0" smtClean="0">
                <a:latin typeface="Times New Roman" panose="02020603050405020304" pitchFamily="18" charset="0"/>
                <a:cs typeface="Times New Roman" panose="02020603050405020304" pitchFamily="18" charset="0"/>
              </a:rPr>
              <a:t>802.11ah PHY rate</a:t>
            </a:r>
          </a:p>
          <a:p>
            <a:pPr lvl="1"/>
            <a:r>
              <a:rPr lang="en-US" sz="1600" dirty="0" smtClean="0">
                <a:latin typeface="Times New Roman" panose="02020603050405020304" pitchFamily="18" charset="0"/>
                <a:cs typeface="Times New Roman" panose="02020603050405020304" pitchFamily="18" charset="0"/>
              </a:rPr>
              <a:t>2.4 mbps </a:t>
            </a:r>
          </a:p>
          <a:p>
            <a:r>
              <a:rPr lang="en-US" sz="1800" dirty="0" smtClean="0">
                <a:latin typeface="Times New Roman" panose="02020603050405020304" pitchFamily="18" charset="0"/>
                <a:cs typeface="Times New Roman" panose="02020603050405020304" pitchFamily="18" charset="0"/>
              </a:rPr>
              <a:t>802.15.4g PHY rate</a:t>
            </a:r>
          </a:p>
          <a:p>
            <a:pPr lvl="1"/>
            <a:r>
              <a:rPr lang="en-US" sz="1600" dirty="0" smtClean="0">
                <a:latin typeface="Times New Roman" panose="02020603050405020304" pitchFamily="18" charset="0"/>
                <a:cs typeface="Times New Roman" panose="02020603050405020304" pitchFamily="18" charset="0"/>
              </a:rPr>
              <a:t>250 kbps</a:t>
            </a:r>
          </a:p>
          <a:p>
            <a:r>
              <a:rPr lang="en-US" sz="1800" dirty="0" smtClean="0">
                <a:latin typeface="Times New Roman" panose="02020603050405020304" pitchFamily="18" charset="0"/>
                <a:cs typeface="Times New Roman" panose="02020603050405020304" pitchFamily="18" charset="0"/>
              </a:rPr>
              <a:t>Network load for 802.11ah</a:t>
            </a:r>
          </a:p>
          <a:p>
            <a:pPr lvl="1"/>
            <a:r>
              <a:rPr lang="en-US" sz="1600" dirty="0" smtClean="0">
                <a:latin typeface="Times New Roman" panose="02020603050405020304" pitchFamily="18" charset="0"/>
                <a:cs typeface="Times New Roman" panose="02020603050405020304" pitchFamily="18" charset="0"/>
              </a:rPr>
              <a:t>800 kbps</a:t>
            </a:r>
          </a:p>
          <a:p>
            <a:r>
              <a:rPr lang="en-US" sz="1800" dirty="0" smtClean="0">
                <a:latin typeface="Times New Roman" panose="02020603050405020304" pitchFamily="18" charset="0"/>
                <a:cs typeface="Times New Roman" panose="02020603050405020304" pitchFamily="18" charset="0"/>
              </a:rPr>
              <a:t>Network load for 802.15.4g</a:t>
            </a:r>
          </a:p>
          <a:p>
            <a:pPr lvl="1"/>
            <a:r>
              <a:rPr lang="en-US" sz="1600" dirty="0">
                <a:latin typeface="Times New Roman" panose="02020603050405020304" pitchFamily="18" charset="0"/>
                <a:cs typeface="Times New Roman" panose="02020603050405020304" pitchFamily="18" charset="0"/>
              </a:rPr>
              <a:t>5</a:t>
            </a:r>
            <a:r>
              <a:rPr lang="en-US" sz="1600" dirty="0" smtClean="0">
                <a:latin typeface="Times New Roman" panose="02020603050405020304" pitchFamily="18" charset="0"/>
                <a:cs typeface="Times New Roman" panose="02020603050405020304" pitchFamily="18" charset="0"/>
              </a:rPr>
              <a:t>0 kbps</a:t>
            </a:r>
          </a:p>
          <a:p>
            <a:r>
              <a:rPr lang="en-US" sz="2000" dirty="0" smtClean="0">
                <a:latin typeface="Times New Roman" panose="02020603050405020304" pitchFamily="18" charset="0"/>
                <a:cs typeface="Times New Roman" panose="02020603050405020304" pitchFamily="18" charset="0"/>
              </a:rPr>
              <a:t>802.11ah packet size</a:t>
            </a:r>
          </a:p>
          <a:p>
            <a:pPr lvl="1"/>
            <a:r>
              <a:rPr lang="en-US" sz="1600" dirty="0" smtClean="0">
                <a:latin typeface="Times New Roman" panose="02020603050405020304" pitchFamily="18" charset="0"/>
                <a:cs typeface="Times New Roman" panose="02020603050405020304" pitchFamily="18" charset="0"/>
              </a:rPr>
              <a:t>500 bytes</a:t>
            </a:r>
          </a:p>
          <a:p>
            <a:r>
              <a:rPr lang="en-US" sz="2000" dirty="0" smtClean="0">
                <a:latin typeface="Times New Roman" panose="02020603050405020304" pitchFamily="18" charset="0"/>
                <a:cs typeface="Times New Roman" panose="02020603050405020304" pitchFamily="18" charset="0"/>
              </a:rPr>
              <a:t>802.15.4g packet size</a:t>
            </a:r>
          </a:p>
          <a:p>
            <a:pPr lvl="1"/>
            <a:r>
              <a:rPr lang="en-US" sz="1600" dirty="0" smtClean="0">
                <a:latin typeface="Times New Roman" panose="02020603050405020304" pitchFamily="18" charset="0"/>
                <a:cs typeface="Times New Roman" panose="02020603050405020304" pitchFamily="18" charset="0"/>
              </a:rPr>
              <a:t>50 bytes</a:t>
            </a:r>
          </a:p>
        </p:txBody>
      </p:sp>
    </p:spTree>
    <p:extLst>
      <p:ext uri="{BB962C8B-B14F-4D97-AF65-F5344CB8AC3E}">
        <p14:creationId xmlns:p14="http://schemas.microsoft.com/office/powerpoint/2010/main" val="3656266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8</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Times New Roman"/>
              </a:rPr>
              <a:t>802.11ah </a:t>
            </a:r>
            <a:r>
              <a:rPr lang="en-US" sz="2400" dirty="0">
                <a:latin typeface="Times New Roman"/>
              </a:rPr>
              <a:t>Packet Delivery Rate</a:t>
            </a:r>
            <a:endParaRPr lang="en-US" sz="2400" dirty="0">
              <a:latin typeface="+mj-lt"/>
            </a:endParaRPr>
          </a:p>
        </p:txBody>
      </p:sp>
      <p:sp>
        <p:nvSpPr>
          <p:cNvPr id="10242" name="Rectangle 2"/>
          <p:cNvSpPr>
            <a:spLocks noGrp="1" noChangeArrowheads="1"/>
          </p:cNvSpPr>
          <p:nvPr>
            <p:ph type="body" idx="1"/>
          </p:nvPr>
        </p:nvSpPr>
        <p:spPr>
          <a:xfrm>
            <a:off x="731520" y="1352999"/>
            <a:ext cx="8290560" cy="7806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Self-Transmission control decreases 802.11ah packet delivery rate by 20%</a:t>
            </a:r>
          </a:p>
          <a:p>
            <a:pPr marL="0" indent="0">
              <a:buNone/>
            </a:pPr>
            <a:endParaRPr lang="en-US" sz="1100" dirty="0" smtClean="0">
              <a:latin typeface="+mn-lt"/>
            </a:endParaRPr>
          </a:p>
        </p:txBody>
      </p:sp>
      <p:pic>
        <p:nvPicPr>
          <p:cNvPr id="2" name="Picture 1"/>
          <p:cNvPicPr>
            <a:picLocks noChangeAspect="1"/>
          </p:cNvPicPr>
          <p:nvPr/>
        </p:nvPicPr>
        <p:blipFill>
          <a:blip r:embed="rId3"/>
          <a:stretch>
            <a:fillRect/>
          </a:stretch>
        </p:blipFill>
        <p:spPr>
          <a:xfrm>
            <a:off x="1066800" y="2301024"/>
            <a:ext cx="7867352" cy="4438661"/>
          </a:xfrm>
          <a:prstGeom prst="rect">
            <a:avLst/>
          </a:prstGeom>
        </p:spPr>
      </p:pic>
    </p:spTree>
    <p:extLst>
      <p:ext uri="{BB962C8B-B14F-4D97-AF65-F5344CB8AC3E}">
        <p14:creationId xmlns:p14="http://schemas.microsoft.com/office/powerpoint/2010/main" val="15567371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9</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Times New Roman"/>
              </a:rPr>
              <a:t>802.15.4g Packet Delivery Rate</a:t>
            </a:r>
            <a:endParaRPr lang="en-US" sz="2400" dirty="0">
              <a:latin typeface="+mj-lt"/>
            </a:endParaRPr>
          </a:p>
        </p:txBody>
      </p:sp>
      <p:sp>
        <p:nvSpPr>
          <p:cNvPr id="10242" name="Rectangle 2"/>
          <p:cNvSpPr>
            <a:spLocks noGrp="1" noChangeArrowheads="1"/>
          </p:cNvSpPr>
          <p:nvPr>
            <p:ph type="body" idx="1"/>
          </p:nvPr>
        </p:nvSpPr>
        <p:spPr>
          <a:xfrm>
            <a:off x="731520" y="1352999"/>
            <a:ext cx="8290560" cy="7806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Self-Transmission control improves 802.15.4g packet delivery rate by 35%</a:t>
            </a:r>
          </a:p>
          <a:p>
            <a:pPr marL="0" indent="0">
              <a:buNone/>
            </a:pPr>
            <a:endParaRPr lang="en-US" sz="1100" dirty="0" smtClean="0">
              <a:latin typeface="+mn-lt"/>
            </a:endParaRPr>
          </a:p>
        </p:txBody>
      </p:sp>
      <p:pic>
        <p:nvPicPr>
          <p:cNvPr id="2" name="Picture 1"/>
          <p:cNvPicPr>
            <a:picLocks noChangeAspect="1"/>
          </p:cNvPicPr>
          <p:nvPr/>
        </p:nvPicPr>
        <p:blipFill>
          <a:blip r:embed="rId3"/>
          <a:stretch>
            <a:fillRect/>
          </a:stretch>
        </p:blipFill>
        <p:spPr>
          <a:xfrm>
            <a:off x="990452" y="2148841"/>
            <a:ext cx="8121377" cy="4637596"/>
          </a:xfrm>
          <a:prstGeom prst="rect">
            <a:avLst/>
          </a:prstGeom>
        </p:spPr>
      </p:pic>
    </p:spTree>
    <p:extLst>
      <p:ext uri="{BB962C8B-B14F-4D97-AF65-F5344CB8AC3E}">
        <p14:creationId xmlns:p14="http://schemas.microsoft.com/office/powerpoint/2010/main" val="6500348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70380</TotalTime>
  <Words>699</Words>
  <Application>Microsoft Office PowerPoint</Application>
  <PresentationFormat>Custom</PresentationFormat>
  <Paragraphs>146</Paragraphs>
  <Slides>11</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MS Gothic</vt:lpstr>
      <vt:lpstr>ＭＳ Ｐゴシック</vt:lpstr>
      <vt:lpstr>Arial</vt:lpstr>
      <vt:lpstr>Arial Unicode MS</vt:lpstr>
      <vt:lpstr>Calibri</vt:lpstr>
      <vt:lpstr>Courier New</vt:lpstr>
      <vt:lpstr>Times New Roman</vt:lpstr>
      <vt:lpstr>Office Theme</vt:lpstr>
      <vt:lpstr>Document</vt:lpstr>
      <vt:lpstr>Self-Transmission Control for Coexisting 802.11ah and 802.15.4g</vt:lpstr>
      <vt:lpstr>Abstract</vt:lpstr>
      <vt:lpstr>802.11ah Self-Transmission Control</vt:lpstr>
      <vt:lpstr>Determine 802.15.4g Transmission</vt:lpstr>
      <vt:lpstr>Predict Next 802.15.4g Packet Transmission Time</vt:lpstr>
      <vt:lpstr>802.15.4g Packet TX Time Prediction Accuracy</vt:lpstr>
      <vt:lpstr>Simulation Parameters</vt:lpstr>
      <vt:lpstr>802.11ah Packet Delivery Rate</vt:lpstr>
      <vt:lpstr>802.15.4g Packet Delivery Rate</vt:lpstr>
      <vt:lpstr>802.15.4g Packet Latency</vt:lpstr>
      <vt:lpstr>802.15.4g Packet Latency</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675</cp:revision>
  <cp:lastPrinted>2014-11-08T20:15:38Z</cp:lastPrinted>
  <dcterms:created xsi:type="dcterms:W3CDTF">2014-10-30T17:06:39Z</dcterms:created>
  <dcterms:modified xsi:type="dcterms:W3CDTF">2018-11-14T01:26:12Z</dcterms:modified>
</cp:coreProperties>
</file>