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70" r:id="rId4"/>
    <p:sldId id="265" r:id="rId5"/>
    <p:sldId id="266" r:id="rId6"/>
    <p:sldId id="268" r:id="rId7"/>
    <p:sldId id="264" r:id="rId8"/>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5B59B"/>
    <a:srgbClr val="DEEBF7"/>
    <a:srgbClr val="FFC000"/>
    <a:srgbClr val="FFCC66"/>
    <a:srgbClr val="FFCC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3" d="100"/>
          <a:sy n="83" d="100"/>
        </p:scale>
        <p:origin x="1164" y="8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err="1" smtClean="0"/>
              <a:t>Takenori</a:t>
            </a:r>
            <a:r>
              <a:rPr lang="en-GB" dirty="0" smtClean="0"/>
              <a:t> Sumi,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November 2018</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November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err="1" smtClean="0"/>
              <a:t>Takenori</a:t>
            </a:r>
            <a:r>
              <a:rPr lang="en-GB" dirty="0" smtClean="0"/>
              <a:t> Sumi, Mitsubishi Electric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802.19-18/0084r0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2003___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arib.or.jp/english/html/overview/doc/5-STD-T108v1_0-E1.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www.soumu.go.jp/main_content/000551143.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920 MHz Status</a:t>
            </a:r>
            <a:r>
              <a:rPr lang="ja-JP" altLang="en-US" dirty="0"/>
              <a:t> </a:t>
            </a:r>
            <a:r>
              <a:rPr lang="en-US" altLang="ja-JP" dirty="0" smtClean="0"/>
              <a:t>Update</a:t>
            </a:r>
            <a:r>
              <a:rPr lang="en-GB" dirty="0" smtClean="0"/>
              <a:t> in Japan</a:t>
            </a:r>
            <a:endParaRPr lang="en-GB" dirty="0"/>
          </a:p>
        </p:txBody>
      </p:sp>
      <p:sp>
        <p:nvSpPr>
          <p:cNvPr id="3074" name="Rectangle 2"/>
          <p:cNvSpPr>
            <a:spLocks noGrp="1" noChangeArrowheads="1"/>
          </p:cNvSpPr>
          <p:nvPr>
            <p:ph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t>Date</a:t>
            </a:r>
            <a:r>
              <a:rPr lang="en-GB" sz="2133" smtClean="0"/>
              <a:t>:</a:t>
            </a:r>
            <a:r>
              <a:rPr lang="en-GB" sz="2133" b="0" smtClean="0"/>
              <a:t> 2018-11-14</a:t>
            </a:r>
            <a:endParaRPr lang="en-GB" sz="2133" b="0"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err="1" smtClean="0"/>
              <a:t>Takenori</a:t>
            </a:r>
            <a:r>
              <a:rPr lang="en-GB" dirty="0" smtClean="0"/>
              <a:t> Sumi, Mitsubishi Electric</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November 2018</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899344693"/>
              </p:ext>
            </p:extLst>
          </p:nvPr>
        </p:nvGraphicFramePr>
        <p:xfrm>
          <a:off x="550863" y="2430463"/>
          <a:ext cx="8593137" cy="3856823"/>
        </p:xfrm>
        <a:graphic>
          <a:graphicData uri="http://schemas.openxmlformats.org/presentationml/2006/ole">
            <mc:AlternateContent xmlns:mc="http://schemas.openxmlformats.org/markup-compatibility/2006">
              <mc:Choice xmlns:v="urn:schemas-microsoft-com:vml" Requires="v">
                <p:oleObj spid="_x0000_s3190" name="Document" r:id="rId5" imgW="8269095" imgH="3715607" progId="Word.Document.8">
                  <p:embed/>
                </p:oleObj>
              </mc:Choice>
              <mc:Fallback>
                <p:oleObj name="Document" r:id="rId5" imgW="8269095" imgH="3715607" progId="Word.Document.8">
                  <p:embed/>
                  <p:pic>
                    <p:nvPicPr>
                      <p:cNvPr id="0" name="Picture 3"/>
                      <p:cNvPicPr>
                        <a:picLocks noChangeAspect="1" noChangeArrowheads="1"/>
                      </p:cNvPicPr>
                      <p:nvPr/>
                    </p:nvPicPr>
                    <p:blipFill>
                      <a:blip r:embed="rId6"/>
                      <a:srcRect/>
                      <a:stretch>
                        <a:fillRect/>
                      </a:stretch>
                    </p:blipFill>
                    <p:spPr bwMode="auto">
                      <a:xfrm>
                        <a:off x="550863" y="2430463"/>
                        <a:ext cx="8593137" cy="3856823"/>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Share the 920MHz regulation status in Japan toward simulation and use case scenario discussion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5867407" y="6907108"/>
            <a:ext cx="3244420" cy="193040"/>
          </a:xfrm>
        </p:spPr>
        <p:txBody>
          <a:bodyPr/>
          <a:lstStyle/>
          <a:p>
            <a:r>
              <a:rPr lang="en-GB" dirty="0" err="1" smtClean="0"/>
              <a:t>Takenori</a:t>
            </a:r>
            <a:r>
              <a:rPr lang="en-GB" dirty="0" smtClean="0"/>
              <a:t> Sumi, Mitsubishi Electric</a:t>
            </a:r>
            <a:endParaRPr lang="en-GB" dirty="0"/>
          </a:p>
        </p:txBody>
      </p:sp>
      <p:sp>
        <p:nvSpPr>
          <p:cNvPr id="4" name="Date Placeholder 3"/>
          <p:cNvSpPr>
            <a:spLocks noGrp="1"/>
          </p:cNvSpPr>
          <p:nvPr>
            <p:ph type="dt" idx="15"/>
          </p:nvPr>
        </p:nvSpPr>
        <p:spPr>
          <a:xfrm>
            <a:off x="743374" y="355601"/>
            <a:ext cx="2761816" cy="291254"/>
          </a:xfrm>
        </p:spPr>
        <p:txBody>
          <a:bodyPr/>
          <a:lstStyle/>
          <a:p>
            <a:r>
              <a:rPr lang="en-US" dirty="0"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a:t>Channelization in Japan</a:t>
            </a:r>
          </a:p>
        </p:txBody>
      </p:sp>
      <p:sp>
        <p:nvSpPr>
          <p:cNvPr id="3" name="Content Placeholder 2"/>
          <p:cNvSpPr>
            <a:spLocks noGrp="1"/>
          </p:cNvSpPr>
          <p:nvPr>
            <p:ph idx="1"/>
          </p:nvPr>
        </p:nvSpPr>
        <p:spPr>
          <a:xfrm>
            <a:off x="556320" y="1497361"/>
            <a:ext cx="8640960" cy="2641989"/>
          </a:xfrm>
        </p:spPr>
        <p:txBody>
          <a:bodyPr/>
          <a:lstStyle/>
          <a:p>
            <a:r>
              <a:rPr lang="en-US" dirty="0" smtClean="0"/>
              <a:t>Several wireless systems operate on same frequency band which were standardized as ARIB STD-T106, T107 and T108</a:t>
            </a:r>
          </a:p>
          <a:p>
            <a:r>
              <a:rPr lang="en-US" dirty="0" smtClean="0"/>
              <a:t>ARIB </a:t>
            </a:r>
            <a:r>
              <a:rPr lang="en-US" dirty="0"/>
              <a:t>STD-T108 (20mW) on 920.5 ~ 928.1MHz </a:t>
            </a:r>
            <a:r>
              <a:rPr lang="en-US" dirty="0" smtClean="0"/>
              <a:t>(7.6MHz) includes </a:t>
            </a:r>
            <a:r>
              <a:rPr lang="en-US" dirty="0"/>
              <a:t>802.15.4g </a:t>
            </a:r>
            <a:r>
              <a:rPr lang="en-US" dirty="0" smtClean="0"/>
              <a:t>system, but coexistence operation with Passive System (250mW) and STD-T108 (250mW) is required for 920.5 ~ 923.5MHz</a:t>
            </a:r>
            <a:r>
              <a:rPr lang="en-US" dirty="0"/>
              <a:t> </a:t>
            </a:r>
            <a:r>
              <a:rPr lang="en-US" dirty="0" smtClean="0"/>
              <a:t>(3.0MHz). So, 923.5 ~ 928.1MHz (4.6MHz) is only dedicated channels for 802.15.4g</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err="1" smtClean="0"/>
              <a:t>Takenori</a:t>
            </a:r>
            <a:r>
              <a:rPr lang="en-GB" dirty="0" smtClean="0"/>
              <a:t> Sumi, Mitsubishi Electric</a:t>
            </a:r>
            <a:endParaRPr lang="en-GB" dirty="0"/>
          </a:p>
        </p:txBody>
      </p:sp>
      <p:sp>
        <p:nvSpPr>
          <p:cNvPr id="6" name="Date Placeholder 5"/>
          <p:cNvSpPr>
            <a:spLocks noGrp="1"/>
          </p:cNvSpPr>
          <p:nvPr>
            <p:ph type="dt" idx="15"/>
          </p:nvPr>
        </p:nvSpPr>
        <p:spPr/>
        <p:txBody>
          <a:bodyPr/>
          <a:lstStyle/>
          <a:p>
            <a:r>
              <a:rPr lang="en-US" dirty="0" smtClean="0"/>
              <a:t>November 2018</a:t>
            </a:r>
            <a:endParaRPr lang="en-GB" dirty="0"/>
          </a:p>
        </p:txBody>
      </p:sp>
      <p:sp>
        <p:nvSpPr>
          <p:cNvPr id="7" name="Rectangle 6"/>
          <p:cNvSpPr/>
          <p:nvPr/>
        </p:nvSpPr>
        <p:spPr bwMode="auto">
          <a:xfrm>
            <a:off x="344023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3512239"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Rectangle 8"/>
          <p:cNvSpPr/>
          <p:nvPr/>
        </p:nvSpPr>
        <p:spPr bwMode="auto">
          <a:xfrm>
            <a:off x="358424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Rectangle 9"/>
          <p:cNvSpPr/>
          <p:nvPr/>
        </p:nvSpPr>
        <p:spPr bwMode="auto">
          <a:xfrm>
            <a:off x="365625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Rectangle 10"/>
          <p:cNvSpPr/>
          <p:nvPr/>
        </p:nvSpPr>
        <p:spPr bwMode="auto">
          <a:xfrm>
            <a:off x="372826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Rectangle 11"/>
          <p:cNvSpPr/>
          <p:nvPr/>
        </p:nvSpPr>
        <p:spPr bwMode="auto">
          <a:xfrm>
            <a:off x="3872279" y="5138366"/>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Rectangle 12"/>
          <p:cNvSpPr/>
          <p:nvPr/>
        </p:nvSpPr>
        <p:spPr bwMode="auto">
          <a:xfrm>
            <a:off x="394428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Rectangle 13"/>
          <p:cNvSpPr/>
          <p:nvPr/>
        </p:nvSpPr>
        <p:spPr bwMode="auto">
          <a:xfrm>
            <a:off x="401629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Rectangle 14"/>
          <p:cNvSpPr/>
          <p:nvPr/>
        </p:nvSpPr>
        <p:spPr bwMode="auto">
          <a:xfrm>
            <a:off x="408830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Rectangle 15"/>
          <p:cNvSpPr/>
          <p:nvPr/>
        </p:nvSpPr>
        <p:spPr bwMode="auto">
          <a:xfrm>
            <a:off x="416031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Rectangle 16"/>
          <p:cNvSpPr/>
          <p:nvPr/>
        </p:nvSpPr>
        <p:spPr bwMode="auto">
          <a:xfrm>
            <a:off x="430432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Rectangle 17"/>
          <p:cNvSpPr/>
          <p:nvPr/>
        </p:nvSpPr>
        <p:spPr bwMode="auto">
          <a:xfrm>
            <a:off x="437633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Rectangle 18"/>
          <p:cNvSpPr/>
          <p:nvPr/>
        </p:nvSpPr>
        <p:spPr bwMode="auto">
          <a:xfrm>
            <a:off x="444834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Rectangle 19"/>
          <p:cNvSpPr/>
          <p:nvPr/>
        </p:nvSpPr>
        <p:spPr bwMode="auto">
          <a:xfrm>
            <a:off x="452035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Rectangle 20"/>
          <p:cNvSpPr/>
          <p:nvPr/>
        </p:nvSpPr>
        <p:spPr bwMode="auto">
          <a:xfrm>
            <a:off x="4592359"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Rectangle 21"/>
          <p:cNvSpPr/>
          <p:nvPr/>
        </p:nvSpPr>
        <p:spPr bwMode="auto">
          <a:xfrm>
            <a:off x="4736375"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 name="Rectangle 22"/>
          <p:cNvSpPr/>
          <p:nvPr/>
        </p:nvSpPr>
        <p:spPr bwMode="auto">
          <a:xfrm>
            <a:off x="4808383"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 name="Rectangle 23"/>
          <p:cNvSpPr/>
          <p:nvPr/>
        </p:nvSpPr>
        <p:spPr bwMode="auto">
          <a:xfrm>
            <a:off x="4880391"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 name="Rectangle 24"/>
          <p:cNvSpPr/>
          <p:nvPr/>
        </p:nvSpPr>
        <p:spPr bwMode="auto">
          <a:xfrm>
            <a:off x="4952399" y="5138366"/>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 name="Rectangle 25"/>
          <p:cNvSpPr/>
          <p:nvPr/>
        </p:nvSpPr>
        <p:spPr bwMode="auto">
          <a:xfrm>
            <a:off x="5024407" y="5138365"/>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 name="Rectangle 26"/>
          <p:cNvSpPr/>
          <p:nvPr/>
        </p:nvSpPr>
        <p:spPr bwMode="auto">
          <a:xfrm>
            <a:off x="344035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 name="Rectangle 27"/>
          <p:cNvSpPr/>
          <p:nvPr/>
        </p:nvSpPr>
        <p:spPr bwMode="auto">
          <a:xfrm>
            <a:off x="3512359"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Rectangle 28"/>
          <p:cNvSpPr/>
          <p:nvPr/>
        </p:nvSpPr>
        <p:spPr bwMode="auto">
          <a:xfrm>
            <a:off x="358436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 name="Rectangle 29"/>
          <p:cNvSpPr/>
          <p:nvPr/>
        </p:nvSpPr>
        <p:spPr bwMode="auto">
          <a:xfrm>
            <a:off x="365637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 name="Rectangle 30"/>
          <p:cNvSpPr/>
          <p:nvPr/>
        </p:nvSpPr>
        <p:spPr bwMode="auto">
          <a:xfrm>
            <a:off x="372838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Rectangle 31"/>
          <p:cNvSpPr/>
          <p:nvPr/>
        </p:nvSpPr>
        <p:spPr bwMode="auto">
          <a:xfrm>
            <a:off x="3872399" y="488633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 name="Rectangle 32"/>
          <p:cNvSpPr/>
          <p:nvPr/>
        </p:nvSpPr>
        <p:spPr bwMode="auto">
          <a:xfrm>
            <a:off x="394440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 name="Rectangle 33"/>
          <p:cNvSpPr/>
          <p:nvPr/>
        </p:nvSpPr>
        <p:spPr bwMode="auto">
          <a:xfrm>
            <a:off x="401641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 name="Rectangle 34"/>
          <p:cNvSpPr/>
          <p:nvPr/>
        </p:nvSpPr>
        <p:spPr bwMode="auto">
          <a:xfrm>
            <a:off x="408842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 name="Rectangle 35"/>
          <p:cNvSpPr/>
          <p:nvPr/>
        </p:nvSpPr>
        <p:spPr bwMode="auto">
          <a:xfrm>
            <a:off x="416043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 name="Rectangle 36"/>
          <p:cNvSpPr/>
          <p:nvPr/>
        </p:nvSpPr>
        <p:spPr bwMode="auto">
          <a:xfrm>
            <a:off x="430444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 name="Rectangle 37"/>
          <p:cNvSpPr/>
          <p:nvPr/>
        </p:nvSpPr>
        <p:spPr bwMode="auto">
          <a:xfrm>
            <a:off x="437645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 name="Rectangle 38"/>
          <p:cNvSpPr/>
          <p:nvPr/>
        </p:nvSpPr>
        <p:spPr bwMode="auto">
          <a:xfrm>
            <a:off x="444846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 name="Rectangle 39"/>
          <p:cNvSpPr/>
          <p:nvPr/>
        </p:nvSpPr>
        <p:spPr bwMode="auto">
          <a:xfrm>
            <a:off x="452047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 name="Rectangle 40"/>
          <p:cNvSpPr/>
          <p:nvPr/>
        </p:nvSpPr>
        <p:spPr bwMode="auto">
          <a:xfrm>
            <a:off x="4592479"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Rectangle 41"/>
          <p:cNvSpPr/>
          <p:nvPr/>
        </p:nvSpPr>
        <p:spPr bwMode="auto">
          <a:xfrm>
            <a:off x="4736495"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 name="Rectangle 42"/>
          <p:cNvSpPr/>
          <p:nvPr/>
        </p:nvSpPr>
        <p:spPr bwMode="auto">
          <a:xfrm>
            <a:off x="4808503"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 name="Rectangle 43"/>
          <p:cNvSpPr/>
          <p:nvPr/>
        </p:nvSpPr>
        <p:spPr bwMode="auto">
          <a:xfrm>
            <a:off x="4880511"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 name="Rectangle 44"/>
          <p:cNvSpPr/>
          <p:nvPr/>
        </p:nvSpPr>
        <p:spPr bwMode="auto">
          <a:xfrm>
            <a:off x="4952519" y="4886338"/>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6" name="Rectangle 45"/>
          <p:cNvSpPr/>
          <p:nvPr/>
        </p:nvSpPr>
        <p:spPr bwMode="auto">
          <a:xfrm>
            <a:off x="5024527" y="4886337"/>
            <a:ext cx="72008" cy="252028"/>
          </a:xfrm>
          <a:prstGeom prst="rect">
            <a:avLst/>
          </a:pr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7" name="Rectangle 46"/>
          <p:cNvSpPr/>
          <p:nvPr/>
        </p:nvSpPr>
        <p:spPr bwMode="auto">
          <a:xfrm>
            <a:off x="5167761" y="5390396"/>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8" name="Rectangle 47"/>
          <p:cNvSpPr/>
          <p:nvPr/>
        </p:nvSpPr>
        <p:spPr bwMode="auto">
          <a:xfrm>
            <a:off x="5239769"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9" name="Rectangle 48"/>
          <p:cNvSpPr/>
          <p:nvPr/>
        </p:nvSpPr>
        <p:spPr bwMode="auto">
          <a:xfrm>
            <a:off x="5311777"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0" name="Rectangle 49"/>
          <p:cNvSpPr/>
          <p:nvPr/>
        </p:nvSpPr>
        <p:spPr bwMode="auto">
          <a:xfrm>
            <a:off x="5383785"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1" name="Rectangle 50"/>
          <p:cNvSpPr/>
          <p:nvPr/>
        </p:nvSpPr>
        <p:spPr bwMode="auto">
          <a:xfrm>
            <a:off x="5455793"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2" name="Rectangle 51"/>
          <p:cNvSpPr/>
          <p:nvPr/>
        </p:nvSpPr>
        <p:spPr bwMode="auto">
          <a:xfrm>
            <a:off x="552780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3" name="Rectangle 52"/>
          <p:cNvSpPr/>
          <p:nvPr/>
        </p:nvSpPr>
        <p:spPr bwMode="auto">
          <a:xfrm>
            <a:off x="5599809"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4" name="Rectangle 53"/>
          <p:cNvSpPr/>
          <p:nvPr/>
        </p:nvSpPr>
        <p:spPr bwMode="auto">
          <a:xfrm>
            <a:off x="5671817"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5" name="Rectangle 54"/>
          <p:cNvSpPr/>
          <p:nvPr/>
        </p:nvSpPr>
        <p:spPr bwMode="auto">
          <a:xfrm>
            <a:off x="5743825"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6" name="Rectangle 55"/>
          <p:cNvSpPr/>
          <p:nvPr/>
        </p:nvSpPr>
        <p:spPr bwMode="auto">
          <a:xfrm>
            <a:off x="5815833"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Rectangle 56"/>
          <p:cNvSpPr/>
          <p:nvPr/>
        </p:nvSpPr>
        <p:spPr bwMode="auto">
          <a:xfrm>
            <a:off x="588784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8" name="Rectangle 57"/>
          <p:cNvSpPr/>
          <p:nvPr/>
        </p:nvSpPr>
        <p:spPr bwMode="auto">
          <a:xfrm>
            <a:off x="595984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Rectangle 58"/>
          <p:cNvSpPr/>
          <p:nvPr/>
        </p:nvSpPr>
        <p:spPr bwMode="auto">
          <a:xfrm>
            <a:off x="603185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Rectangle 59"/>
          <p:cNvSpPr/>
          <p:nvPr/>
        </p:nvSpPr>
        <p:spPr bwMode="auto">
          <a:xfrm>
            <a:off x="610386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1" name="Rectangle 60"/>
          <p:cNvSpPr/>
          <p:nvPr/>
        </p:nvSpPr>
        <p:spPr bwMode="auto">
          <a:xfrm>
            <a:off x="617587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2" name="Rectangle 61"/>
          <p:cNvSpPr/>
          <p:nvPr/>
        </p:nvSpPr>
        <p:spPr bwMode="auto">
          <a:xfrm>
            <a:off x="624788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Rectangle 62"/>
          <p:cNvSpPr/>
          <p:nvPr/>
        </p:nvSpPr>
        <p:spPr bwMode="auto">
          <a:xfrm>
            <a:off x="631988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Rectangle 63"/>
          <p:cNvSpPr/>
          <p:nvPr/>
        </p:nvSpPr>
        <p:spPr bwMode="auto">
          <a:xfrm>
            <a:off x="639189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5" name="Rectangle 64"/>
          <p:cNvSpPr/>
          <p:nvPr/>
        </p:nvSpPr>
        <p:spPr bwMode="auto">
          <a:xfrm>
            <a:off x="646390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6" name="Rectangle 65"/>
          <p:cNvSpPr/>
          <p:nvPr/>
        </p:nvSpPr>
        <p:spPr bwMode="auto">
          <a:xfrm>
            <a:off x="653591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7" name="Rectangle 66"/>
          <p:cNvSpPr/>
          <p:nvPr/>
        </p:nvSpPr>
        <p:spPr bwMode="auto">
          <a:xfrm>
            <a:off x="660792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8" name="Rectangle 67"/>
          <p:cNvSpPr/>
          <p:nvPr/>
        </p:nvSpPr>
        <p:spPr bwMode="auto">
          <a:xfrm>
            <a:off x="667992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9" name="Rectangle 68"/>
          <p:cNvSpPr/>
          <p:nvPr/>
        </p:nvSpPr>
        <p:spPr bwMode="auto">
          <a:xfrm>
            <a:off x="675193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0" name="Rectangle 69"/>
          <p:cNvSpPr/>
          <p:nvPr/>
        </p:nvSpPr>
        <p:spPr bwMode="auto">
          <a:xfrm>
            <a:off x="682394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1" name="Rectangle 70"/>
          <p:cNvSpPr/>
          <p:nvPr/>
        </p:nvSpPr>
        <p:spPr bwMode="auto">
          <a:xfrm>
            <a:off x="689595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2" name="Rectangle 71"/>
          <p:cNvSpPr/>
          <p:nvPr/>
        </p:nvSpPr>
        <p:spPr bwMode="auto">
          <a:xfrm>
            <a:off x="696796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Rectangle 72"/>
          <p:cNvSpPr/>
          <p:nvPr/>
        </p:nvSpPr>
        <p:spPr bwMode="auto">
          <a:xfrm>
            <a:off x="703996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4" name="Rectangle 73"/>
          <p:cNvSpPr/>
          <p:nvPr/>
        </p:nvSpPr>
        <p:spPr bwMode="auto">
          <a:xfrm>
            <a:off x="711197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5" name="Rectangle 74"/>
          <p:cNvSpPr/>
          <p:nvPr/>
        </p:nvSpPr>
        <p:spPr bwMode="auto">
          <a:xfrm>
            <a:off x="718398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Rectangle 75"/>
          <p:cNvSpPr/>
          <p:nvPr/>
        </p:nvSpPr>
        <p:spPr bwMode="auto">
          <a:xfrm>
            <a:off x="725599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7" name="Rectangle 76"/>
          <p:cNvSpPr/>
          <p:nvPr/>
        </p:nvSpPr>
        <p:spPr bwMode="auto">
          <a:xfrm>
            <a:off x="7328001"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Rectangle 77"/>
          <p:cNvSpPr/>
          <p:nvPr/>
        </p:nvSpPr>
        <p:spPr bwMode="auto">
          <a:xfrm>
            <a:off x="740000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9" name="Rectangle 78"/>
          <p:cNvSpPr/>
          <p:nvPr/>
        </p:nvSpPr>
        <p:spPr bwMode="auto">
          <a:xfrm>
            <a:off x="747201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0" name="Rectangle 79"/>
          <p:cNvSpPr/>
          <p:nvPr/>
        </p:nvSpPr>
        <p:spPr bwMode="auto">
          <a:xfrm>
            <a:off x="7544025"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1" name="Rectangle 80"/>
          <p:cNvSpPr/>
          <p:nvPr/>
        </p:nvSpPr>
        <p:spPr bwMode="auto">
          <a:xfrm>
            <a:off x="7616033"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2" name="Rectangle 81"/>
          <p:cNvSpPr/>
          <p:nvPr/>
        </p:nvSpPr>
        <p:spPr bwMode="auto">
          <a:xfrm>
            <a:off x="7688041" y="5390395"/>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3" name="Rectangle 82"/>
          <p:cNvSpPr/>
          <p:nvPr/>
        </p:nvSpPr>
        <p:spPr bwMode="auto">
          <a:xfrm>
            <a:off x="7760049"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4" name="Rectangle 83"/>
          <p:cNvSpPr/>
          <p:nvPr/>
        </p:nvSpPr>
        <p:spPr bwMode="auto">
          <a:xfrm>
            <a:off x="7832057"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5" name="TextBox 84"/>
          <p:cNvSpPr txBox="1"/>
          <p:nvPr/>
        </p:nvSpPr>
        <p:spPr>
          <a:xfrm>
            <a:off x="7629178" y="5144172"/>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928.0</a:t>
            </a:r>
            <a:endParaRPr lang="en-US" sz="1000" b="1" dirty="0">
              <a:solidFill>
                <a:schemeClr val="tx1"/>
              </a:solidFill>
              <a:latin typeface="Calibri" panose="020F0502020204030204" pitchFamily="34" charset="0"/>
              <a:cs typeface="Calibri" panose="020F0502020204030204" pitchFamily="34" charset="0"/>
            </a:endParaRPr>
          </a:p>
        </p:txBody>
      </p:sp>
      <p:sp>
        <p:nvSpPr>
          <p:cNvPr id="86" name="Rectangle 85"/>
          <p:cNvSpPr/>
          <p:nvPr/>
        </p:nvSpPr>
        <p:spPr bwMode="auto">
          <a:xfrm>
            <a:off x="5167761" y="5642425"/>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7" name="Rectangle 86"/>
          <p:cNvSpPr/>
          <p:nvPr/>
        </p:nvSpPr>
        <p:spPr bwMode="auto">
          <a:xfrm>
            <a:off x="5239769"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8" name="Rectangle 87"/>
          <p:cNvSpPr/>
          <p:nvPr/>
        </p:nvSpPr>
        <p:spPr bwMode="auto">
          <a:xfrm>
            <a:off x="5311777"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9" name="Rectangle 88"/>
          <p:cNvSpPr/>
          <p:nvPr/>
        </p:nvSpPr>
        <p:spPr bwMode="auto">
          <a:xfrm>
            <a:off x="5383785"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Rectangle 89"/>
          <p:cNvSpPr/>
          <p:nvPr/>
        </p:nvSpPr>
        <p:spPr bwMode="auto">
          <a:xfrm>
            <a:off x="5455793"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1" name="Rectangle 90"/>
          <p:cNvSpPr/>
          <p:nvPr/>
        </p:nvSpPr>
        <p:spPr bwMode="auto">
          <a:xfrm>
            <a:off x="552780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2" name="Rectangle 91"/>
          <p:cNvSpPr/>
          <p:nvPr/>
        </p:nvSpPr>
        <p:spPr bwMode="auto">
          <a:xfrm>
            <a:off x="5599809"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3" name="Rectangle 92"/>
          <p:cNvSpPr/>
          <p:nvPr/>
        </p:nvSpPr>
        <p:spPr bwMode="auto">
          <a:xfrm>
            <a:off x="5671817"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4" name="Rectangle 93"/>
          <p:cNvSpPr/>
          <p:nvPr/>
        </p:nvSpPr>
        <p:spPr bwMode="auto">
          <a:xfrm>
            <a:off x="5743825"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5" name="Rectangle 94"/>
          <p:cNvSpPr/>
          <p:nvPr/>
        </p:nvSpPr>
        <p:spPr bwMode="auto">
          <a:xfrm>
            <a:off x="5815833"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6" name="Rectangle 95"/>
          <p:cNvSpPr/>
          <p:nvPr/>
        </p:nvSpPr>
        <p:spPr bwMode="auto">
          <a:xfrm>
            <a:off x="588784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7" name="Rectangle 96"/>
          <p:cNvSpPr/>
          <p:nvPr/>
        </p:nvSpPr>
        <p:spPr bwMode="auto">
          <a:xfrm>
            <a:off x="595984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8" name="Rectangle 97"/>
          <p:cNvSpPr/>
          <p:nvPr/>
        </p:nvSpPr>
        <p:spPr bwMode="auto">
          <a:xfrm>
            <a:off x="603185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9" name="Rectangle 98"/>
          <p:cNvSpPr/>
          <p:nvPr/>
        </p:nvSpPr>
        <p:spPr bwMode="auto">
          <a:xfrm>
            <a:off x="610386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0" name="Rectangle 99"/>
          <p:cNvSpPr/>
          <p:nvPr/>
        </p:nvSpPr>
        <p:spPr bwMode="auto">
          <a:xfrm>
            <a:off x="617587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1" name="Rectangle 100"/>
          <p:cNvSpPr/>
          <p:nvPr/>
        </p:nvSpPr>
        <p:spPr bwMode="auto">
          <a:xfrm>
            <a:off x="624788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 name="Rectangle 101"/>
          <p:cNvSpPr/>
          <p:nvPr/>
        </p:nvSpPr>
        <p:spPr bwMode="auto">
          <a:xfrm>
            <a:off x="631988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3" name="Rectangle 102"/>
          <p:cNvSpPr/>
          <p:nvPr/>
        </p:nvSpPr>
        <p:spPr bwMode="auto">
          <a:xfrm>
            <a:off x="639189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4" name="Rectangle 103"/>
          <p:cNvSpPr/>
          <p:nvPr/>
        </p:nvSpPr>
        <p:spPr bwMode="auto">
          <a:xfrm>
            <a:off x="646390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5" name="Rectangle 104"/>
          <p:cNvSpPr/>
          <p:nvPr/>
        </p:nvSpPr>
        <p:spPr bwMode="auto">
          <a:xfrm>
            <a:off x="653591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6" name="Rectangle 105"/>
          <p:cNvSpPr/>
          <p:nvPr/>
        </p:nvSpPr>
        <p:spPr bwMode="auto">
          <a:xfrm>
            <a:off x="660792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7" name="Rectangle 106"/>
          <p:cNvSpPr/>
          <p:nvPr/>
        </p:nvSpPr>
        <p:spPr bwMode="auto">
          <a:xfrm>
            <a:off x="667992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8" name="Rectangle 107"/>
          <p:cNvSpPr/>
          <p:nvPr/>
        </p:nvSpPr>
        <p:spPr bwMode="auto">
          <a:xfrm>
            <a:off x="675193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9" name="Rectangle 108"/>
          <p:cNvSpPr/>
          <p:nvPr/>
        </p:nvSpPr>
        <p:spPr bwMode="auto">
          <a:xfrm>
            <a:off x="682394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0" name="Rectangle 109"/>
          <p:cNvSpPr/>
          <p:nvPr/>
        </p:nvSpPr>
        <p:spPr bwMode="auto">
          <a:xfrm>
            <a:off x="689595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Rectangle 110"/>
          <p:cNvSpPr/>
          <p:nvPr/>
        </p:nvSpPr>
        <p:spPr bwMode="auto">
          <a:xfrm>
            <a:off x="696796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2" name="Rectangle 111"/>
          <p:cNvSpPr/>
          <p:nvPr/>
        </p:nvSpPr>
        <p:spPr bwMode="auto">
          <a:xfrm>
            <a:off x="703996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3" name="Rectangle 112"/>
          <p:cNvSpPr/>
          <p:nvPr/>
        </p:nvSpPr>
        <p:spPr bwMode="auto">
          <a:xfrm>
            <a:off x="711197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4" name="Rectangle 113"/>
          <p:cNvSpPr/>
          <p:nvPr/>
        </p:nvSpPr>
        <p:spPr bwMode="auto">
          <a:xfrm>
            <a:off x="718398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5" name="Rectangle 114"/>
          <p:cNvSpPr/>
          <p:nvPr/>
        </p:nvSpPr>
        <p:spPr bwMode="auto">
          <a:xfrm>
            <a:off x="725599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6" name="Rectangle 115"/>
          <p:cNvSpPr/>
          <p:nvPr/>
        </p:nvSpPr>
        <p:spPr bwMode="auto">
          <a:xfrm>
            <a:off x="7328001"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7" name="Rectangle 116"/>
          <p:cNvSpPr/>
          <p:nvPr/>
        </p:nvSpPr>
        <p:spPr bwMode="auto">
          <a:xfrm>
            <a:off x="740000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8" name="Rectangle 117"/>
          <p:cNvSpPr/>
          <p:nvPr/>
        </p:nvSpPr>
        <p:spPr bwMode="auto">
          <a:xfrm>
            <a:off x="747201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9" name="Rectangle 118"/>
          <p:cNvSpPr/>
          <p:nvPr/>
        </p:nvSpPr>
        <p:spPr bwMode="auto">
          <a:xfrm>
            <a:off x="7544025"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0" name="Rectangle 119"/>
          <p:cNvSpPr/>
          <p:nvPr/>
        </p:nvSpPr>
        <p:spPr bwMode="auto">
          <a:xfrm>
            <a:off x="7616033"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1" name="Rectangle 120"/>
          <p:cNvSpPr/>
          <p:nvPr/>
        </p:nvSpPr>
        <p:spPr bwMode="auto">
          <a:xfrm>
            <a:off x="7688041" y="5642424"/>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Rectangle 121"/>
          <p:cNvSpPr/>
          <p:nvPr/>
        </p:nvSpPr>
        <p:spPr bwMode="auto">
          <a:xfrm>
            <a:off x="7760049"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3" name="Rectangle 122"/>
          <p:cNvSpPr/>
          <p:nvPr/>
        </p:nvSpPr>
        <p:spPr bwMode="auto">
          <a:xfrm>
            <a:off x="7832057" y="5642423"/>
            <a:ext cx="72008" cy="25202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4" name="Rectangle 123"/>
          <p:cNvSpPr/>
          <p:nvPr/>
        </p:nvSpPr>
        <p:spPr bwMode="auto">
          <a:xfrm>
            <a:off x="5167761" y="5894453"/>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5" name="Rectangle 124"/>
          <p:cNvSpPr/>
          <p:nvPr/>
        </p:nvSpPr>
        <p:spPr bwMode="auto">
          <a:xfrm>
            <a:off x="5239769"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6" name="Rectangle 125"/>
          <p:cNvSpPr/>
          <p:nvPr/>
        </p:nvSpPr>
        <p:spPr bwMode="auto">
          <a:xfrm>
            <a:off x="5311777"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7" name="Rectangle 126"/>
          <p:cNvSpPr/>
          <p:nvPr/>
        </p:nvSpPr>
        <p:spPr bwMode="auto">
          <a:xfrm>
            <a:off x="5383785"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8" name="Rectangle 127"/>
          <p:cNvSpPr/>
          <p:nvPr/>
        </p:nvSpPr>
        <p:spPr bwMode="auto">
          <a:xfrm>
            <a:off x="5455793"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9" name="Rectangle 128"/>
          <p:cNvSpPr/>
          <p:nvPr/>
        </p:nvSpPr>
        <p:spPr bwMode="auto">
          <a:xfrm>
            <a:off x="5527801"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0" name="Rectangle 129"/>
          <p:cNvSpPr/>
          <p:nvPr/>
        </p:nvSpPr>
        <p:spPr bwMode="auto">
          <a:xfrm>
            <a:off x="5599809"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1" name="Rectangle 130"/>
          <p:cNvSpPr/>
          <p:nvPr/>
        </p:nvSpPr>
        <p:spPr bwMode="auto">
          <a:xfrm>
            <a:off x="5671817"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2" name="Rectangle 131"/>
          <p:cNvSpPr/>
          <p:nvPr/>
        </p:nvSpPr>
        <p:spPr bwMode="auto">
          <a:xfrm>
            <a:off x="5743825"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3" name="Rectangle 132"/>
          <p:cNvSpPr/>
          <p:nvPr/>
        </p:nvSpPr>
        <p:spPr bwMode="auto">
          <a:xfrm>
            <a:off x="5815833"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4" name="Rectangle 133"/>
          <p:cNvSpPr/>
          <p:nvPr/>
        </p:nvSpPr>
        <p:spPr bwMode="auto">
          <a:xfrm>
            <a:off x="5887841" y="5894452"/>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5" name="Rectangle 134"/>
          <p:cNvSpPr/>
          <p:nvPr/>
        </p:nvSpPr>
        <p:spPr bwMode="auto">
          <a:xfrm>
            <a:off x="5959849"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6" name="Rectangle 135"/>
          <p:cNvSpPr/>
          <p:nvPr/>
        </p:nvSpPr>
        <p:spPr bwMode="auto">
          <a:xfrm>
            <a:off x="6031857"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7" name="Rectangle 136"/>
          <p:cNvSpPr/>
          <p:nvPr/>
        </p:nvSpPr>
        <p:spPr bwMode="auto">
          <a:xfrm>
            <a:off x="6103865"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8" name="Rectangle 137"/>
          <p:cNvSpPr/>
          <p:nvPr/>
        </p:nvSpPr>
        <p:spPr bwMode="auto">
          <a:xfrm>
            <a:off x="6175873" y="5894451"/>
            <a:ext cx="72008" cy="252028"/>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9" name="Rectangle 138"/>
          <p:cNvSpPr/>
          <p:nvPr/>
        </p:nvSpPr>
        <p:spPr bwMode="auto">
          <a:xfrm>
            <a:off x="3512900"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0" name="Rectangle 139"/>
          <p:cNvSpPr/>
          <p:nvPr/>
        </p:nvSpPr>
        <p:spPr bwMode="auto">
          <a:xfrm>
            <a:off x="3584908"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1" name="Rectangle 140"/>
          <p:cNvSpPr/>
          <p:nvPr/>
        </p:nvSpPr>
        <p:spPr bwMode="auto">
          <a:xfrm>
            <a:off x="3656916"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2" name="Rectangle 141"/>
          <p:cNvSpPr/>
          <p:nvPr/>
        </p:nvSpPr>
        <p:spPr bwMode="auto">
          <a:xfrm>
            <a:off x="3728924"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3" name="Rectangle 142"/>
          <p:cNvSpPr/>
          <p:nvPr/>
        </p:nvSpPr>
        <p:spPr bwMode="auto">
          <a:xfrm>
            <a:off x="3800932"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4" name="Rectangle 143"/>
          <p:cNvSpPr/>
          <p:nvPr/>
        </p:nvSpPr>
        <p:spPr bwMode="auto">
          <a:xfrm>
            <a:off x="3872940"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5" name="Rectangle 144"/>
          <p:cNvSpPr/>
          <p:nvPr/>
        </p:nvSpPr>
        <p:spPr bwMode="auto">
          <a:xfrm>
            <a:off x="3944948"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6" name="Rectangle 145"/>
          <p:cNvSpPr/>
          <p:nvPr/>
        </p:nvSpPr>
        <p:spPr bwMode="auto">
          <a:xfrm>
            <a:off x="4016956"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7" name="Rectangle 146"/>
          <p:cNvSpPr/>
          <p:nvPr/>
        </p:nvSpPr>
        <p:spPr bwMode="auto">
          <a:xfrm>
            <a:off x="4088964"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8" name="Rectangle 147"/>
          <p:cNvSpPr/>
          <p:nvPr/>
        </p:nvSpPr>
        <p:spPr bwMode="auto">
          <a:xfrm>
            <a:off x="4160972"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9" name="Rectangle 148"/>
          <p:cNvSpPr/>
          <p:nvPr/>
        </p:nvSpPr>
        <p:spPr bwMode="auto">
          <a:xfrm>
            <a:off x="4232980"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0" name="Rectangle 149"/>
          <p:cNvSpPr/>
          <p:nvPr/>
        </p:nvSpPr>
        <p:spPr bwMode="auto">
          <a:xfrm>
            <a:off x="4304988"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1" name="Rectangle 150"/>
          <p:cNvSpPr/>
          <p:nvPr/>
        </p:nvSpPr>
        <p:spPr bwMode="auto">
          <a:xfrm>
            <a:off x="4376996"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2" name="Rectangle 151"/>
          <p:cNvSpPr/>
          <p:nvPr/>
        </p:nvSpPr>
        <p:spPr bwMode="auto">
          <a:xfrm>
            <a:off x="4449004"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3" name="Rectangle 152"/>
          <p:cNvSpPr/>
          <p:nvPr/>
        </p:nvSpPr>
        <p:spPr bwMode="auto">
          <a:xfrm>
            <a:off x="4521012"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4" name="Rectangle 153"/>
          <p:cNvSpPr/>
          <p:nvPr/>
        </p:nvSpPr>
        <p:spPr bwMode="auto">
          <a:xfrm>
            <a:off x="4593020"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5" name="Rectangle 154"/>
          <p:cNvSpPr/>
          <p:nvPr/>
        </p:nvSpPr>
        <p:spPr bwMode="auto">
          <a:xfrm>
            <a:off x="4665028"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6" name="Rectangle 155"/>
          <p:cNvSpPr/>
          <p:nvPr/>
        </p:nvSpPr>
        <p:spPr bwMode="auto">
          <a:xfrm>
            <a:off x="4737036"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7" name="Rectangle 156"/>
          <p:cNvSpPr/>
          <p:nvPr/>
        </p:nvSpPr>
        <p:spPr bwMode="auto">
          <a:xfrm>
            <a:off x="4809044"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8" name="Rectangle 157"/>
          <p:cNvSpPr/>
          <p:nvPr/>
        </p:nvSpPr>
        <p:spPr bwMode="auto">
          <a:xfrm>
            <a:off x="4881052"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9" name="Rectangle 158"/>
          <p:cNvSpPr/>
          <p:nvPr/>
        </p:nvSpPr>
        <p:spPr bwMode="auto">
          <a:xfrm>
            <a:off x="4953060" y="5390394"/>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0" name="Rectangle 159"/>
          <p:cNvSpPr/>
          <p:nvPr/>
        </p:nvSpPr>
        <p:spPr bwMode="auto">
          <a:xfrm>
            <a:off x="5025068"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1" name="Rectangle 160"/>
          <p:cNvSpPr/>
          <p:nvPr/>
        </p:nvSpPr>
        <p:spPr bwMode="auto">
          <a:xfrm>
            <a:off x="5097076" y="5390393"/>
            <a:ext cx="72008"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2" name="Rectangle 161"/>
          <p:cNvSpPr/>
          <p:nvPr/>
        </p:nvSpPr>
        <p:spPr bwMode="auto">
          <a:xfrm>
            <a:off x="3800271"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3" name="Rectangle 162"/>
          <p:cNvSpPr/>
          <p:nvPr/>
        </p:nvSpPr>
        <p:spPr bwMode="auto">
          <a:xfrm>
            <a:off x="4232319"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4" name="Rectangle 163"/>
          <p:cNvSpPr/>
          <p:nvPr/>
        </p:nvSpPr>
        <p:spPr bwMode="auto">
          <a:xfrm>
            <a:off x="4664367"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5" name="Rectangle 164"/>
          <p:cNvSpPr/>
          <p:nvPr/>
        </p:nvSpPr>
        <p:spPr bwMode="auto">
          <a:xfrm>
            <a:off x="5096415" y="5138365"/>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6" name="Rectangle 165"/>
          <p:cNvSpPr/>
          <p:nvPr/>
        </p:nvSpPr>
        <p:spPr bwMode="auto">
          <a:xfrm>
            <a:off x="3800391"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7" name="Rectangle 166"/>
          <p:cNvSpPr/>
          <p:nvPr/>
        </p:nvSpPr>
        <p:spPr bwMode="auto">
          <a:xfrm>
            <a:off x="4232439"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8" name="Rectangle 167"/>
          <p:cNvSpPr/>
          <p:nvPr/>
        </p:nvSpPr>
        <p:spPr bwMode="auto">
          <a:xfrm>
            <a:off x="4664487"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9" name="Rectangle 168"/>
          <p:cNvSpPr/>
          <p:nvPr/>
        </p:nvSpPr>
        <p:spPr bwMode="auto">
          <a:xfrm>
            <a:off x="5096535" y="4886337"/>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0" name="Rectangle 169"/>
          <p:cNvSpPr/>
          <p:nvPr/>
        </p:nvSpPr>
        <p:spPr bwMode="auto">
          <a:xfrm>
            <a:off x="5167761" y="5138369"/>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1" name="Rectangle 170"/>
          <p:cNvSpPr/>
          <p:nvPr/>
        </p:nvSpPr>
        <p:spPr bwMode="auto">
          <a:xfrm>
            <a:off x="5239769"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2" name="Rectangle 171"/>
          <p:cNvSpPr/>
          <p:nvPr/>
        </p:nvSpPr>
        <p:spPr bwMode="auto">
          <a:xfrm>
            <a:off x="5311777"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3" name="Rectangle 172"/>
          <p:cNvSpPr/>
          <p:nvPr/>
        </p:nvSpPr>
        <p:spPr bwMode="auto">
          <a:xfrm>
            <a:off x="5383785"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4" name="Rectangle 173"/>
          <p:cNvSpPr/>
          <p:nvPr/>
        </p:nvSpPr>
        <p:spPr bwMode="auto">
          <a:xfrm>
            <a:off x="5455793"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5" name="Rectangle 174"/>
          <p:cNvSpPr/>
          <p:nvPr/>
        </p:nvSpPr>
        <p:spPr bwMode="auto">
          <a:xfrm>
            <a:off x="5527801"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6" name="Rectangle 175"/>
          <p:cNvSpPr/>
          <p:nvPr/>
        </p:nvSpPr>
        <p:spPr bwMode="auto">
          <a:xfrm>
            <a:off x="5599809"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7" name="Rectangle 176"/>
          <p:cNvSpPr/>
          <p:nvPr/>
        </p:nvSpPr>
        <p:spPr bwMode="auto">
          <a:xfrm>
            <a:off x="5671817"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8" name="Rectangle 177"/>
          <p:cNvSpPr/>
          <p:nvPr/>
        </p:nvSpPr>
        <p:spPr bwMode="auto">
          <a:xfrm>
            <a:off x="5743825"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9" name="Rectangle 178"/>
          <p:cNvSpPr/>
          <p:nvPr/>
        </p:nvSpPr>
        <p:spPr bwMode="auto">
          <a:xfrm>
            <a:off x="5815833"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0" name="Rectangle 179"/>
          <p:cNvSpPr/>
          <p:nvPr/>
        </p:nvSpPr>
        <p:spPr bwMode="auto">
          <a:xfrm>
            <a:off x="5887841" y="5138368"/>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1" name="Rectangle 180"/>
          <p:cNvSpPr/>
          <p:nvPr/>
        </p:nvSpPr>
        <p:spPr bwMode="auto">
          <a:xfrm>
            <a:off x="5959849"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2" name="Rectangle 181"/>
          <p:cNvSpPr/>
          <p:nvPr/>
        </p:nvSpPr>
        <p:spPr bwMode="auto">
          <a:xfrm>
            <a:off x="6031857"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3" name="Rectangle 182"/>
          <p:cNvSpPr/>
          <p:nvPr/>
        </p:nvSpPr>
        <p:spPr bwMode="auto">
          <a:xfrm>
            <a:off x="6103865"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4" name="Rectangle 183"/>
          <p:cNvSpPr/>
          <p:nvPr/>
        </p:nvSpPr>
        <p:spPr bwMode="auto">
          <a:xfrm>
            <a:off x="6175873" y="5138367"/>
            <a:ext cx="72008" cy="252028"/>
          </a:xfrm>
          <a:prstGeom prst="rect">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5" name="Rectangle 184"/>
          <p:cNvSpPr/>
          <p:nvPr/>
        </p:nvSpPr>
        <p:spPr bwMode="auto">
          <a:xfrm>
            <a:off x="5165489" y="4886339"/>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6" name="Rectangle 185"/>
          <p:cNvSpPr/>
          <p:nvPr/>
        </p:nvSpPr>
        <p:spPr bwMode="auto">
          <a:xfrm>
            <a:off x="5237497" y="4886338"/>
            <a:ext cx="72008" cy="252028"/>
          </a:xfrm>
          <a:prstGeom prst="rect">
            <a:avLst/>
          </a:prstGeom>
          <a:solidFill>
            <a:srgbClr val="FFCC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7" name="TextBox 186"/>
          <p:cNvSpPr txBox="1"/>
          <p:nvPr/>
        </p:nvSpPr>
        <p:spPr>
          <a:xfrm>
            <a:off x="4963956" y="5138364"/>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920.6</a:t>
            </a:r>
            <a:endParaRPr lang="en-US" sz="1000" b="1" dirty="0">
              <a:solidFill>
                <a:schemeClr val="tx1"/>
              </a:solidFill>
              <a:latin typeface="Calibri" panose="020F0502020204030204" pitchFamily="34" charset="0"/>
              <a:cs typeface="Calibri" panose="020F0502020204030204" pitchFamily="34" charset="0"/>
            </a:endParaRPr>
          </a:p>
        </p:txBody>
      </p:sp>
      <p:sp>
        <p:nvSpPr>
          <p:cNvPr id="188" name="TextBox 187"/>
          <p:cNvSpPr txBox="1"/>
          <p:nvPr/>
        </p:nvSpPr>
        <p:spPr>
          <a:xfrm>
            <a:off x="5972068" y="5136752"/>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923.4</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89" name="Straight Connector 188"/>
          <p:cNvCxnSpPr/>
          <p:nvPr/>
        </p:nvCxnSpPr>
        <p:spPr bwMode="auto">
          <a:xfrm>
            <a:off x="5203765" y="5336388"/>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a:off x="6214521" y="5336389"/>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a:off x="7868061" y="5336389"/>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2" name="TextBox 191"/>
          <p:cNvSpPr txBox="1"/>
          <p:nvPr/>
        </p:nvSpPr>
        <p:spPr>
          <a:xfrm>
            <a:off x="556320" y="4814331"/>
            <a:ext cx="2745623"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1W		ARIB STD-T106	Licensed/Registered</a:t>
            </a:r>
            <a:endParaRPr lang="en-US" sz="1050" dirty="0">
              <a:solidFill>
                <a:schemeClr val="tx1"/>
              </a:solidFill>
              <a:latin typeface="Calibri" panose="020F0502020204030204" pitchFamily="34" charset="0"/>
              <a:cs typeface="Calibri" panose="020F0502020204030204" pitchFamily="34" charset="0"/>
            </a:endParaRPr>
          </a:p>
        </p:txBody>
      </p:sp>
      <p:sp>
        <p:nvSpPr>
          <p:cNvPr id="193" name="TextBox 192"/>
          <p:cNvSpPr txBox="1"/>
          <p:nvPr/>
        </p:nvSpPr>
        <p:spPr>
          <a:xfrm>
            <a:off x="556320" y="5100475"/>
            <a:ext cx="2240678"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250mW	ARIB STD-T107	Unlicensed</a:t>
            </a:r>
            <a:endParaRPr lang="en-US" sz="1050" dirty="0">
              <a:solidFill>
                <a:schemeClr val="tx1"/>
              </a:solidFill>
              <a:latin typeface="Calibri" panose="020F0502020204030204" pitchFamily="34" charset="0"/>
              <a:cs typeface="Calibri" panose="020F0502020204030204" pitchFamily="34" charset="0"/>
            </a:endParaRPr>
          </a:p>
        </p:txBody>
      </p:sp>
      <p:sp>
        <p:nvSpPr>
          <p:cNvPr id="194" name="TextBox 193"/>
          <p:cNvSpPr txBox="1"/>
          <p:nvPr/>
        </p:nvSpPr>
        <p:spPr>
          <a:xfrm>
            <a:off x="3308095" y="5144174"/>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916.0</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95" name="Straight Connector 194"/>
          <p:cNvCxnSpPr/>
          <p:nvPr/>
        </p:nvCxnSpPr>
        <p:spPr bwMode="auto">
          <a:xfrm>
            <a:off x="3547904" y="5342198"/>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6" name="TextBox 195"/>
          <p:cNvSpPr txBox="1"/>
          <p:nvPr/>
        </p:nvSpPr>
        <p:spPr>
          <a:xfrm>
            <a:off x="4457935" y="5141267"/>
            <a:ext cx="479618"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919.2</a:t>
            </a:r>
            <a:endParaRPr lang="en-US" sz="1000" b="1" dirty="0">
              <a:solidFill>
                <a:schemeClr val="tx1"/>
              </a:solidFill>
              <a:latin typeface="Calibri" panose="020F0502020204030204" pitchFamily="34" charset="0"/>
              <a:cs typeface="Calibri" panose="020F0502020204030204" pitchFamily="34" charset="0"/>
            </a:endParaRPr>
          </a:p>
        </p:txBody>
      </p:sp>
      <p:cxnSp>
        <p:nvCxnSpPr>
          <p:cNvPr id="197" name="Straight Connector 196"/>
          <p:cNvCxnSpPr/>
          <p:nvPr/>
        </p:nvCxnSpPr>
        <p:spPr bwMode="auto">
          <a:xfrm>
            <a:off x="4699709" y="5336387"/>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8" name="TextBox 197"/>
          <p:cNvSpPr txBox="1"/>
          <p:nvPr/>
        </p:nvSpPr>
        <p:spPr>
          <a:xfrm>
            <a:off x="628328" y="4449688"/>
            <a:ext cx="2143728" cy="307777"/>
          </a:xfrm>
          <a:prstGeom prst="rect">
            <a:avLst/>
          </a:prstGeom>
          <a:noFill/>
        </p:spPr>
        <p:txBody>
          <a:bodyPr wrap="none" rtlCol="0">
            <a:spAutoFit/>
          </a:bodyPr>
          <a:lstStyle/>
          <a:p>
            <a:r>
              <a:rPr lang="en-US" sz="1400" b="1" dirty="0" smtClean="0">
                <a:solidFill>
                  <a:schemeClr val="tx1"/>
                </a:solidFill>
                <a:latin typeface="Calibri" panose="020F0502020204030204" pitchFamily="34" charset="0"/>
                <a:cs typeface="Calibri" panose="020F0502020204030204" pitchFamily="34" charset="0"/>
              </a:rPr>
              <a:t>Passive System</a:t>
            </a:r>
            <a:r>
              <a:rPr lang="ja-JP" altLang="en-US" sz="1400" b="1" dirty="0">
                <a:solidFill>
                  <a:schemeClr val="tx1"/>
                </a:solidFill>
                <a:latin typeface="Calibri" panose="020F0502020204030204" pitchFamily="34" charset="0"/>
                <a:cs typeface="Calibri" panose="020F0502020204030204" pitchFamily="34" charset="0"/>
              </a:rPr>
              <a:t> </a:t>
            </a:r>
            <a:r>
              <a:rPr lang="en-US" altLang="ja-JP" sz="1400" b="1" dirty="0" smtClean="0">
                <a:solidFill>
                  <a:schemeClr val="tx1"/>
                </a:solidFill>
                <a:latin typeface="Calibri" panose="020F0502020204030204" pitchFamily="34" charset="0"/>
                <a:cs typeface="Calibri" panose="020F0502020204030204" pitchFamily="34" charset="0"/>
              </a:rPr>
              <a:t>(RFID, </a:t>
            </a:r>
            <a:r>
              <a:rPr lang="en-US" altLang="ja-JP" sz="1400" b="1" dirty="0" err="1" smtClean="0">
                <a:solidFill>
                  <a:schemeClr val="tx1"/>
                </a:solidFill>
                <a:latin typeface="Calibri" panose="020F0502020204030204" pitchFamily="34" charset="0"/>
                <a:cs typeface="Calibri" panose="020F0502020204030204" pitchFamily="34" charset="0"/>
              </a:rPr>
              <a:t>etc</a:t>
            </a:r>
            <a:r>
              <a:rPr lang="en-US" altLang="ja-JP" sz="1400" b="1" dirty="0" smtClean="0">
                <a:solidFill>
                  <a:schemeClr val="tx1"/>
                </a:solidFill>
                <a:latin typeface="Calibri" panose="020F0502020204030204" pitchFamily="34" charset="0"/>
                <a:cs typeface="Calibri" panose="020F0502020204030204" pitchFamily="34" charset="0"/>
              </a:rPr>
              <a:t>)</a:t>
            </a:r>
            <a:r>
              <a:rPr lang="en-US" sz="1400" b="1" dirty="0" smtClean="0">
                <a:solidFill>
                  <a:schemeClr val="tx1"/>
                </a:solidFill>
                <a:latin typeface="Calibri" panose="020F0502020204030204" pitchFamily="34" charset="0"/>
                <a:cs typeface="Calibri" panose="020F0502020204030204" pitchFamily="34" charset="0"/>
              </a:rPr>
              <a:t> </a:t>
            </a:r>
            <a:endParaRPr lang="en-US" sz="1400" b="1" dirty="0">
              <a:solidFill>
                <a:schemeClr val="tx1"/>
              </a:solidFill>
              <a:latin typeface="Calibri" panose="020F0502020204030204" pitchFamily="34" charset="0"/>
              <a:cs typeface="Calibri" panose="020F0502020204030204" pitchFamily="34" charset="0"/>
            </a:endParaRPr>
          </a:p>
        </p:txBody>
      </p:sp>
      <p:sp>
        <p:nvSpPr>
          <p:cNvPr id="199" name="TextBox 198"/>
          <p:cNvSpPr txBox="1"/>
          <p:nvPr/>
        </p:nvSpPr>
        <p:spPr>
          <a:xfrm>
            <a:off x="556320" y="5390395"/>
            <a:ext cx="2240678"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1mW		ARIB STD-T108	Unlicensed</a:t>
            </a:r>
            <a:endParaRPr lang="en-US" sz="1050" dirty="0">
              <a:solidFill>
                <a:schemeClr val="tx1"/>
              </a:solidFill>
              <a:latin typeface="Calibri" panose="020F0502020204030204" pitchFamily="34" charset="0"/>
              <a:cs typeface="Calibri" panose="020F0502020204030204" pitchFamily="34" charset="0"/>
            </a:endParaRPr>
          </a:p>
        </p:txBody>
      </p:sp>
      <p:sp>
        <p:nvSpPr>
          <p:cNvPr id="200" name="TextBox 199"/>
          <p:cNvSpPr txBox="1"/>
          <p:nvPr/>
        </p:nvSpPr>
        <p:spPr>
          <a:xfrm>
            <a:off x="556320" y="5678678"/>
            <a:ext cx="2251899" cy="253916"/>
          </a:xfrm>
          <a:prstGeom prst="rect">
            <a:avLst/>
          </a:prstGeom>
          <a:noFill/>
        </p:spPr>
        <p:txBody>
          <a:bodyPr wrap="none" rtlCol="0">
            <a:spAutoFit/>
          </a:bodyPr>
          <a:lstStyle/>
          <a:p>
            <a:pPr defTabSz="179388"/>
            <a:r>
              <a:rPr lang="en-US" sz="1050" b="1" dirty="0" smtClean="0">
                <a:solidFill>
                  <a:srgbClr val="FF0000"/>
                </a:solidFill>
                <a:latin typeface="Calibri" panose="020F0502020204030204" pitchFamily="34" charset="0"/>
                <a:cs typeface="Calibri" panose="020F0502020204030204" pitchFamily="34" charset="0"/>
              </a:rPr>
              <a:t>20mW	ARIB STD-T108	Unlicensed</a:t>
            </a:r>
            <a:endParaRPr lang="en-US" sz="1050" b="1" dirty="0">
              <a:solidFill>
                <a:srgbClr val="FF0000"/>
              </a:solidFill>
              <a:latin typeface="Calibri" panose="020F0502020204030204" pitchFamily="34" charset="0"/>
              <a:cs typeface="Calibri" panose="020F0502020204030204" pitchFamily="34" charset="0"/>
            </a:endParaRPr>
          </a:p>
        </p:txBody>
      </p:sp>
      <p:sp>
        <p:nvSpPr>
          <p:cNvPr id="201" name="TextBox 200"/>
          <p:cNvSpPr txBox="1"/>
          <p:nvPr/>
        </p:nvSpPr>
        <p:spPr>
          <a:xfrm>
            <a:off x="556320" y="5964571"/>
            <a:ext cx="3088025" cy="253916"/>
          </a:xfrm>
          <a:prstGeom prst="rect">
            <a:avLst/>
          </a:prstGeom>
          <a:noFill/>
        </p:spPr>
        <p:txBody>
          <a:bodyPr wrap="none" rtlCol="0">
            <a:spAutoFit/>
          </a:bodyPr>
          <a:lstStyle/>
          <a:p>
            <a:pPr defTabSz="179388"/>
            <a:r>
              <a:rPr lang="en-US" sz="1050" dirty="0" smtClean="0">
                <a:solidFill>
                  <a:schemeClr val="tx1"/>
                </a:solidFill>
                <a:latin typeface="Calibri" panose="020F0502020204030204" pitchFamily="34" charset="0"/>
                <a:cs typeface="Calibri" panose="020F0502020204030204" pitchFamily="34" charset="0"/>
              </a:rPr>
              <a:t>250mW	ARIB STD-T108	Licensed/</a:t>
            </a:r>
            <a:r>
              <a:rPr lang="en-US" altLang="ja-JP" sz="1050" dirty="0" smtClean="0">
                <a:solidFill>
                  <a:schemeClr val="tx1"/>
                </a:solidFill>
                <a:latin typeface="Calibri" panose="020F0502020204030204" pitchFamily="34" charset="0"/>
                <a:cs typeface="Calibri" panose="020F0502020204030204" pitchFamily="34" charset="0"/>
              </a:rPr>
              <a:t>Registered</a:t>
            </a:r>
            <a:r>
              <a:rPr lang="en-US" sz="1050" dirty="0" smtClean="0">
                <a:solidFill>
                  <a:schemeClr val="tx1"/>
                </a:solidFill>
                <a:latin typeface="Calibri" panose="020F0502020204030204" pitchFamily="34" charset="0"/>
                <a:cs typeface="Calibri" panose="020F0502020204030204" pitchFamily="34" charset="0"/>
              </a:rPr>
              <a:t>		</a:t>
            </a:r>
            <a:endParaRPr lang="en-US" sz="1050" dirty="0">
              <a:solidFill>
                <a:schemeClr val="tx1"/>
              </a:solidFill>
              <a:latin typeface="Calibri" panose="020F0502020204030204" pitchFamily="34" charset="0"/>
              <a:cs typeface="Calibri" panose="020F0502020204030204" pitchFamily="34" charset="0"/>
            </a:endParaRPr>
          </a:p>
        </p:txBody>
      </p:sp>
      <p:grpSp>
        <p:nvGrpSpPr>
          <p:cNvPr id="202" name="Group 201"/>
          <p:cNvGrpSpPr/>
          <p:nvPr/>
        </p:nvGrpSpPr>
        <p:grpSpPr>
          <a:xfrm>
            <a:off x="7904065" y="5390395"/>
            <a:ext cx="284431" cy="252029"/>
            <a:chOff x="6997434" y="5214918"/>
            <a:chExt cx="576064" cy="252029"/>
          </a:xfrm>
          <a:solidFill>
            <a:srgbClr val="FFCCCC"/>
          </a:solidFill>
        </p:grpSpPr>
        <p:sp>
          <p:nvSpPr>
            <p:cNvPr id="203" name="Rectangle 202"/>
            <p:cNvSpPr/>
            <p:nvPr/>
          </p:nvSpPr>
          <p:spPr bwMode="auto">
            <a:xfrm>
              <a:off x="6997434"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4" name="Rectangle 203"/>
            <p:cNvSpPr/>
            <p:nvPr/>
          </p:nvSpPr>
          <p:spPr bwMode="auto">
            <a:xfrm>
              <a:off x="706944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5" name="Rectangle 204"/>
            <p:cNvSpPr/>
            <p:nvPr/>
          </p:nvSpPr>
          <p:spPr bwMode="auto">
            <a:xfrm>
              <a:off x="714145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6" name="Rectangle 205"/>
            <p:cNvSpPr/>
            <p:nvPr/>
          </p:nvSpPr>
          <p:spPr bwMode="auto">
            <a:xfrm>
              <a:off x="7213458"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7" name="Rectangle 206"/>
            <p:cNvSpPr/>
            <p:nvPr/>
          </p:nvSpPr>
          <p:spPr bwMode="auto">
            <a:xfrm>
              <a:off x="7285466"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8" name="Rectangle 207"/>
            <p:cNvSpPr/>
            <p:nvPr/>
          </p:nvSpPr>
          <p:spPr bwMode="auto">
            <a:xfrm>
              <a:off x="7357474" y="5214919"/>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9" name="Rectangle 208"/>
            <p:cNvSpPr/>
            <p:nvPr/>
          </p:nvSpPr>
          <p:spPr bwMode="auto">
            <a:xfrm>
              <a:off x="7429482"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0" name="Rectangle 209"/>
            <p:cNvSpPr/>
            <p:nvPr/>
          </p:nvSpPr>
          <p:spPr bwMode="auto">
            <a:xfrm>
              <a:off x="7501490" y="5214918"/>
              <a:ext cx="72008" cy="252028"/>
            </a:xfrm>
            <a:prstGeom prst="rect">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212" name="Rectangle 211"/>
          <p:cNvSpPr/>
          <p:nvPr/>
        </p:nvSpPr>
        <p:spPr bwMode="auto">
          <a:xfrm>
            <a:off x="8190296"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3" name="Rectangle 212"/>
          <p:cNvSpPr/>
          <p:nvPr/>
        </p:nvSpPr>
        <p:spPr bwMode="auto">
          <a:xfrm>
            <a:off x="8225850"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4" name="Rectangle 213"/>
          <p:cNvSpPr/>
          <p:nvPr/>
        </p:nvSpPr>
        <p:spPr bwMode="auto">
          <a:xfrm>
            <a:off x="8261404"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5" name="Rectangle 214"/>
          <p:cNvSpPr/>
          <p:nvPr/>
        </p:nvSpPr>
        <p:spPr bwMode="auto">
          <a:xfrm>
            <a:off x="8296958"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6" name="Rectangle 215"/>
          <p:cNvSpPr/>
          <p:nvPr/>
        </p:nvSpPr>
        <p:spPr bwMode="auto">
          <a:xfrm>
            <a:off x="8332512"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7" name="Rectangle 216"/>
          <p:cNvSpPr/>
          <p:nvPr/>
        </p:nvSpPr>
        <p:spPr bwMode="auto">
          <a:xfrm>
            <a:off x="8368065" y="5390394"/>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8" name="Rectangle 217"/>
          <p:cNvSpPr/>
          <p:nvPr/>
        </p:nvSpPr>
        <p:spPr bwMode="auto">
          <a:xfrm>
            <a:off x="8403619"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9" name="Rectangle 218"/>
          <p:cNvSpPr/>
          <p:nvPr/>
        </p:nvSpPr>
        <p:spPr bwMode="auto">
          <a:xfrm>
            <a:off x="8439173" y="5390393"/>
            <a:ext cx="35554" cy="252028"/>
          </a:xfrm>
          <a:prstGeom prst="rect">
            <a:avLst/>
          </a:prstGeom>
          <a:solidFill>
            <a:srgbClr val="FF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0" name="TextBox 219"/>
          <p:cNvSpPr txBox="1"/>
          <p:nvPr/>
        </p:nvSpPr>
        <p:spPr>
          <a:xfrm>
            <a:off x="628328" y="6250464"/>
            <a:ext cx="2941126" cy="307777"/>
          </a:xfrm>
          <a:prstGeom prst="rect">
            <a:avLst/>
          </a:prstGeom>
          <a:noFill/>
        </p:spPr>
        <p:txBody>
          <a:bodyPr wrap="none" rtlCol="0">
            <a:spAutoFit/>
          </a:bodyPr>
          <a:lstStyle/>
          <a:p>
            <a:r>
              <a:rPr lang="en-US" sz="1400" b="1" dirty="0" smtClean="0">
                <a:solidFill>
                  <a:schemeClr val="tx1"/>
                </a:solidFill>
                <a:latin typeface="Calibri" panose="020F0502020204030204" pitchFamily="34" charset="0"/>
                <a:cs typeface="Calibri" panose="020F0502020204030204" pitchFamily="34" charset="0"/>
              </a:rPr>
              <a:t>Active System (LPWA, 802.15.4g, </a:t>
            </a:r>
            <a:r>
              <a:rPr lang="en-US" sz="1400" b="1" dirty="0" err="1" smtClean="0">
                <a:solidFill>
                  <a:schemeClr val="tx1"/>
                </a:solidFill>
                <a:latin typeface="Calibri" panose="020F0502020204030204" pitchFamily="34" charset="0"/>
                <a:cs typeface="Calibri" panose="020F0502020204030204" pitchFamily="34" charset="0"/>
              </a:rPr>
              <a:t>etc</a:t>
            </a:r>
            <a:r>
              <a:rPr lang="en-US" sz="1400" b="1" dirty="0" smtClean="0">
                <a:solidFill>
                  <a:schemeClr val="tx1"/>
                </a:solidFill>
                <a:latin typeface="Calibri" panose="020F0502020204030204" pitchFamily="34" charset="0"/>
                <a:cs typeface="Calibri" panose="020F0502020204030204" pitchFamily="34" charset="0"/>
              </a:rPr>
              <a:t>)</a:t>
            </a:r>
            <a:endParaRPr lang="en-US" sz="1400" b="1" dirty="0">
              <a:solidFill>
                <a:schemeClr val="tx1"/>
              </a:solidFill>
              <a:latin typeface="Calibri" panose="020F0502020204030204" pitchFamily="34" charset="0"/>
              <a:cs typeface="Calibri" panose="020F0502020204030204" pitchFamily="34" charset="0"/>
            </a:endParaRPr>
          </a:p>
        </p:txBody>
      </p:sp>
      <p:sp>
        <p:nvSpPr>
          <p:cNvPr id="221" name="Rounded Rectangle 220"/>
          <p:cNvSpPr/>
          <p:nvPr/>
        </p:nvSpPr>
        <p:spPr bwMode="auto">
          <a:xfrm>
            <a:off x="5071042" y="5585944"/>
            <a:ext cx="2877170" cy="360040"/>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22" name="Straight Connector 221"/>
          <p:cNvCxnSpPr/>
          <p:nvPr/>
        </p:nvCxnSpPr>
        <p:spPr bwMode="auto">
          <a:xfrm>
            <a:off x="376300" y="5390395"/>
            <a:ext cx="8820980" cy="0"/>
          </a:xfrm>
          <a:prstGeom prst="line">
            <a:avLst/>
          </a:prstGeom>
          <a:solidFill>
            <a:srgbClr val="00B8FF"/>
          </a:solidFill>
          <a:ln w="19050"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V="1">
            <a:off x="560562" y="4763985"/>
            <a:ext cx="0" cy="1440160"/>
          </a:xfrm>
          <a:prstGeom prst="line">
            <a:avLst/>
          </a:prstGeom>
          <a:solidFill>
            <a:srgbClr val="00B8FF"/>
          </a:solidFill>
          <a:ln w="19050" cap="flat" cmpd="sng" algn="ctr">
            <a:solidFill>
              <a:schemeClr val="tx1"/>
            </a:solidFill>
            <a:prstDash val="solid"/>
            <a:round/>
            <a:headEnd type="arrow" w="med" len="med"/>
            <a:tailEnd type="arrow" w="med" len="med"/>
          </a:ln>
          <a:effectLst/>
        </p:spPr>
      </p:cxnSp>
      <p:sp>
        <p:nvSpPr>
          <p:cNvPr id="224" name="TextBox 223"/>
          <p:cNvSpPr txBox="1"/>
          <p:nvPr/>
        </p:nvSpPr>
        <p:spPr>
          <a:xfrm>
            <a:off x="6878796" y="5939695"/>
            <a:ext cx="1526828" cy="307777"/>
          </a:xfrm>
          <a:prstGeom prst="rect">
            <a:avLst/>
          </a:prstGeom>
          <a:noFill/>
        </p:spPr>
        <p:txBody>
          <a:bodyPr wrap="none" rtlCol="0">
            <a:spAutoFit/>
          </a:bodyPr>
          <a:lstStyle/>
          <a:p>
            <a:r>
              <a:rPr lang="en-US" sz="1400" dirty="0" smtClean="0">
                <a:solidFill>
                  <a:srgbClr val="FF0000"/>
                </a:solidFill>
                <a:latin typeface="Calibri" panose="020F0502020204030204" pitchFamily="34" charset="0"/>
                <a:cs typeface="Calibri" panose="020F0502020204030204" pitchFamily="34" charset="0"/>
              </a:rPr>
              <a:t>IEEE802.15.4g, </a:t>
            </a:r>
            <a:r>
              <a:rPr lang="en-US" sz="1400" dirty="0" err="1" smtClean="0">
                <a:solidFill>
                  <a:srgbClr val="FF0000"/>
                </a:solidFill>
                <a:latin typeface="Calibri" panose="020F0502020204030204" pitchFamily="34" charset="0"/>
                <a:cs typeface="Calibri" panose="020F0502020204030204" pitchFamily="34" charset="0"/>
              </a:rPr>
              <a:t>etc</a:t>
            </a:r>
            <a:endParaRPr lang="en-US" sz="1400" dirty="0">
              <a:solidFill>
                <a:srgbClr val="FF0000"/>
              </a:solidFill>
              <a:latin typeface="Calibri" panose="020F0502020204030204" pitchFamily="34" charset="0"/>
              <a:cs typeface="Calibri" panose="020F0502020204030204" pitchFamily="34" charset="0"/>
            </a:endParaRPr>
          </a:p>
        </p:txBody>
      </p:sp>
      <p:cxnSp>
        <p:nvCxnSpPr>
          <p:cNvPr id="225" name="Straight Connector 224"/>
          <p:cNvCxnSpPr/>
          <p:nvPr/>
        </p:nvCxnSpPr>
        <p:spPr bwMode="auto">
          <a:xfrm>
            <a:off x="8455679" y="5328967"/>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6" name="TextBox 225"/>
          <p:cNvSpPr txBox="1"/>
          <p:nvPr/>
        </p:nvSpPr>
        <p:spPr>
          <a:xfrm>
            <a:off x="8184954" y="5144174"/>
            <a:ext cx="546945"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929.65</a:t>
            </a:r>
            <a:endParaRPr lang="en-US" sz="1000" b="1" dirty="0">
              <a:solidFill>
                <a:schemeClr val="tx1"/>
              </a:solidFill>
              <a:latin typeface="Calibri" panose="020F0502020204030204" pitchFamily="34" charset="0"/>
              <a:cs typeface="Calibri" panose="020F0502020204030204" pitchFamily="34" charset="0"/>
            </a:endParaRPr>
          </a:p>
        </p:txBody>
      </p:sp>
      <p:sp>
        <p:nvSpPr>
          <p:cNvPr id="228" name="Left Brace 227"/>
          <p:cNvSpPr/>
          <p:nvPr/>
        </p:nvSpPr>
        <p:spPr bwMode="auto">
          <a:xfrm rot="5400000">
            <a:off x="5596946" y="4142115"/>
            <a:ext cx="155448" cy="1046760"/>
          </a:xfrm>
          <a:prstGeom prst="lef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9" name="Left Brace 228"/>
          <p:cNvSpPr/>
          <p:nvPr/>
        </p:nvSpPr>
        <p:spPr bwMode="auto">
          <a:xfrm rot="16200000">
            <a:off x="7001734" y="5550336"/>
            <a:ext cx="155448" cy="1649214"/>
          </a:xfrm>
          <a:prstGeom prst="leftBrace">
            <a:avLst/>
          </a:prstGeom>
          <a:solidFill>
            <a:schemeClr val="bg1"/>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0" name="TextBox 229"/>
          <p:cNvSpPr txBox="1"/>
          <p:nvPr/>
        </p:nvSpPr>
        <p:spPr>
          <a:xfrm>
            <a:off x="4960372" y="4256224"/>
            <a:ext cx="1428596" cy="253916"/>
          </a:xfrm>
          <a:prstGeom prst="rect">
            <a:avLst/>
          </a:prstGeom>
          <a:noFill/>
        </p:spPr>
        <p:txBody>
          <a:bodyPr wrap="none" rtlCol="0">
            <a:spAutoFit/>
          </a:bodyPr>
          <a:lstStyle/>
          <a:p>
            <a:r>
              <a:rPr lang="en-US" sz="1050" dirty="0" smtClean="0">
                <a:solidFill>
                  <a:schemeClr val="tx1"/>
                </a:solidFill>
                <a:latin typeface="Calibri" panose="020F0502020204030204" pitchFamily="34" charset="0"/>
                <a:cs typeface="Calibri" panose="020F0502020204030204" pitchFamily="34" charset="0"/>
              </a:rPr>
              <a:t>Coexistence Operation</a:t>
            </a:r>
            <a:endParaRPr lang="en-US" sz="1050" dirty="0">
              <a:solidFill>
                <a:schemeClr val="tx1"/>
              </a:solidFill>
              <a:latin typeface="Calibri" panose="020F0502020204030204" pitchFamily="34" charset="0"/>
              <a:cs typeface="Calibri" panose="020F0502020204030204" pitchFamily="34" charset="0"/>
            </a:endParaRPr>
          </a:p>
        </p:txBody>
      </p:sp>
      <p:sp>
        <p:nvSpPr>
          <p:cNvPr id="231" name="TextBox 230"/>
          <p:cNvSpPr txBox="1"/>
          <p:nvPr/>
        </p:nvSpPr>
        <p:spPr>
          <a:xfrm>
            <a:off x="5923845" y="6500028"/>
            <a:ext cx="2305439" cy="253916"/>
          </a:xfrm>
          <a:prstGeom prst="rect">
            <a:avLst/>
          </a:prstGeom>
          <a:noFill/>
        </p:spPr>
        <p:txBody>
          <a:bodyPr wrap="none" rtlCol="0">
            <a:spAutoFit/>
          </a:bodyPr>
          <a:lstStyle/>
          <a:p>
            <a:r>
              <a:rPr lang="en-US" sz="1050" dirty="0" smtClean="0">
                <a:solidFill>
                  <a:srgbClr val="FF0000"/>
                </a:solidFill>
                <a:latin typeface="Calibri" panose="020F0502020204030204" pitchFamily="34" charset="0"/>
                <a:cs typeface="Calibri" panose="020F0502020204030204" pitchFamily="34" charset="0"/>
              </a:rPr>
              <a:t>Dedicate channels for sensor networks</a:t>
            </a:r>
            <a:endParaRPr lang="en-US" sz="1050" dirty="0">
              <a:solidFill>
                <a:srgbClr val="FF0000"/>
              </a:solidFill>
              <a:latin typeface="Calibri" panose="020F0502020204030204" pitchFamily="34" charset="0"/>
              <a:cs typeface="Calibri" panose="020F0502020204030204" pitchFamily="34" charset="0"/>
            </a:endParaRPr>
          </a:p>
        </p:txBody>
      </p:sp>
      <p:sp>
        <p:nvSpPr>
          <p:cNvPr id="227" name="TextBox 226"/>
          <p:cNvSpPr txBox="1"/>
          <p:nvPr/>
        </p:nvSpPr>
        <p:spPr>
          <a:xfrm>
            <a:off x="160276" y="4822854"/>
            <a:ext cx="325730" cy="261610"/>
          </a:xfrm>
          <a:prstGeom prst="rect">
            <a:avLst/>
          </a:prstGeom>
          <a:noFill/>
        </p:spPr>
        <p:txBody>
          <a:bodyPr wrap="none" rtlCol="0">
            <a:spAutoFit/>
          </a:bodyPr>
          <a:lstStyle/>
          <a:p>
            <a:r>
              <a:rPr lang="ja-JP" altLang="en-US" sz="1100" dirty="0">
                <a:solidFill>
                  <a:schemeClr val="tx1"/>
                </a:solidFill>
                <a:latin typeface="Calibri" panose="020F0502020204030204" pitchFamily="34" charset="0"/>
                <a:cs typeface="Calibri" panose="020F0502020204030204" pitchFamily="34" charset="0"/>
              </a:rPr>
              <a:t>①</a:t>
            </a:r>
            <a:endParaRPr lang="en-US" sz="1100" dirty="0" smtClean="0">
              <a:solidFill>
                <a:schemeClr val="tx1"/>
              </a:solidFill>
              <a:latin typeface="Calibri" panose="020F0502020204030204" pitchFamily="34" charset="0"/>
              <a:cs typeface="Calibri" panose="020F0502020204030204" pitchFamily="34" charset="0"/>
            </a:endParaRPr>
          </a:p>
        </p:txBody>
      </p:sp>
      <p:sp>
        <p:nvSpPr>
          <p:cNvPr id="232" name="TextBox 231"/>
          <p:cNvSpPr txBox="1"/>
          <p:nvPr/>
        </p:nvSpPr>
        <p:spPr>
          <a:xfrm>
            <a:off x="160276" y="5104981"/>
            <a:ext cx="325730" cy="261610"/>
          </a:xfrm>
          <a:prstGeom prst="rect">
            <a:avLst/>
          </a:prstGeom>
          <a:noFill/>
        </p:spPr>
        <p:txBody>
          <a:bodyPr wrap="none" rtlCol="0">
            <a:spAutoFit/>
          </a:bodyPr>
          <a:lstStyle/>
          <a:p>
            <a:r>
              <a:rPr lang="ja-JP" altLang="en-US" sz="1100" dirty="0" smtClean="0">
                <a:solidFill>
                  <a:schemeClr val="tx1"/>
                </a:solidFill>
                <a:latin typeface="Calibri" panose="020F0502020204030204" pitchFamily="34" charset="0"/>
                <a:cs typeface="Calibri" panose="020F0502020204030204" pitchFamily="34" charset="0"/>
              </a:rPr>
              <a:t>②</a:t>
            </a:r>
            <a:endParaRPr lang="en-US" sz="1100" dirty="0" smtClean="0">
              <a:solidFill>
                <a:schemeClr val="tx1"/>
              </a:solidFill>
              <a:latin typeface="Calibri" panose="020F0502020204030204" pitchFamily="34" charset="0"/>
              <a:cs typeface="Calibri" panose="020F0502020204030204" pitchFamily="34" charset="0"/>
            </a:endParaRPr>
          </a:p>
        </p:txBody>
      </p:sp>
      <p:sp>
        <p:nvSpPr>
          <p:cNvPr id="233" name="TextBox 232"/>
          <p:cNvSpPr txBox="1"/>
          <p:nvPr/>
        </p:nvSpPr>
        <p:spPr>
          <a:xfrm>
            <a:off x="158582" y="5412955"/>
            <a:ext cx="325730" cy="261610"/>
          </a:xfrm>
          <a:prstGeom prst="rect">
            <a:avLst/>
          </a:prstGeom>
          <a:noFill/>
        </p:spPr>
        <p:txBody>
          <a:bodyPr wrap="none" rtlCol="0">
            <a:spAutoFit/>
          </a:bodyPr>
          <a:lstStyle/>
          <a:p>
            <a:r>
              <a:rPr lang="ja-JP" altLang="en-US" sz="1100" dirty="0" smtClean="0">
                <a:solidFill>
                  <a:schemeClr val="tx1"/>
                </a:solidFill>
                <a:latin typeface="Calibri" panose="020F0502020204030204" pitchFamily="34" charset="0"/>
                <a:cs typeface="Calibri" panose="020F0502020204030204" pitchFamily="34" charset="0"/>
              </a:rPr>
              <a:t>③</a:t>
            </a:r>
            <a:endParaRPr lang="en-US" sz="1100" dirty="0" smtClean="0">
              <a:solidFill>
                <a:schemeClr val="tx1"/>
              </a:solidFill>
              <a:latin typeface="Calibri" panose="020F0502020204030204" pitchFamily="34" charset="0"/>
              <a:cs typeface="Calibri" panose="020F0502020204030204" pitchFamily="34" charset="0"/>
            </a:endParaRPr>
          </a:p>
        </p:txBody>
      </p:sp>
      <p:sp>
        <p:nvSpPr>
          <p:cNvPr id="234" name="TextBox 233"/>
          <p:cNvSpPr txBox="1"/>
          <p:nvPr/>
        </p:nvSpPr>
        <p:spPr>
          <a:xfrm>
            <a:off x="158582" y="5684982"/>
            <a:ext cx="325730" cy="261610"/>
          </a:xfrm>
          <a:prstGeom prst="rect">
            <a:avLst/>
          </a:prstGeom>
          <a:noFill/>
        </p:spPr>
        <p:txBody>
          <a:bodyPr wrap="none" rtlCol="0">
            <a:spAutoFit/>
          </a:bodyPr>
          <a:lstStyle/>
          <a:p>
            <a:r>
              <a:rPr lang="ja-JP" altLang="en-US" sz="1100" dirty="0" smtClean="0">
                <a:solidFill>
                  <a:schemeClr val="tx1"/>
                </a:solidFill>
                <a:latin typeface="Calibri" panose="020F0502020204030204" pitchFamily="34" charset="0"/>
                <a:cs typeface="Calibri" panose="020F0502020204030204" pitchFamily="34" charset="0"/>
              </a:rPr>
              <a:t>④</a:t>
            </a:r>
            <a:endParaRPr lang="en-US" sz="1100" dirty="0" smtClean="0">
              <a:solidFill>
                <a:schemeClr val="tx1"/>
              </a:solidFill>
              <a:latin typeface="Calibri" panose="020F0502020204030204" pitchFamily="34" charset="0"/>
              <a:cs typeface="Calibri" panose="020F0502020204030204" pitchFamily="34" charset="0"/>
            </a:endParaRPr>
          </a:p>
        </p:txBody>
      </p:sp>
      <p:sp>
        <p:nvSpPr>
          <p:cNvPr id="235" name="TextBox 234"/>
          <p:cNvSpPr txBox="1"/>
          <p:nvPr/>
        </p:nvSpPr>
        <p:spPr>
          <a:xfrm>
            <a:off x="158582" y="5985862"/>
            <a:ext cx="325730" cy="261610"/>
          </a:xfrm>
          <a:prstGeom prst="rect">
            <a:avLst/>
          </a:prstGeom>
          <a:noFill/>
        </p:spPr>
        <p:txBody>
          <a:bodyPr wrap="none" rtlCol="0">
            <a:spAutoFit/>
          </a:bodyPr>
          <a:lstStyle/>
          <a:p>
            <a:r>
              <a:rPr lang="ja-JP" altLang="en-US" sz="1100" dirty="0" smtClean="0">
                <a:solidFill>
                  <a:schemeClr val="tx1"/>
                </a:solidFill>
                <a:latin typeface="Calibri" panose="020F0502020204030204" pitchFamily="34" charset="0"/>
                <a:cs typeface="Calibri" panose="020F0502020204030204" pitchFamily="34" charset="0"/>
              </a:rPr>
              <a:t>⑤</a:t>
            </a:r>
            <a:endParaRPr lang="en-US" sz="1100" dirty="0" smtClean="0">
              <a:solidFill>
                <a:schemeClr val="tx1"/>
              </a:solidFill>
              <a:latin typeface="Calibri" panose="020F0502020204030204" pitchFamily="34" charset="0"/>
              <a:cs typeface="Calibri" panose="020F0502020204030204" pitchFamily="34" charset="0"/>
            </a:endParaRPr>
          </a:p>
        </p:txBody>
      </p:sp>
      <p:sp>
        <p:nvSpPr>
          <p:cNvPr id="238" name="Rectangle 237"/>
          <p:cNvSpPr/>
          <p:nvPr/>
        </p:nvSpPr>
        <p:spPr bwMode="auto">
          <a:xfrm>
            <a:off x="8621216" y="6270938"/>
            <a:ext cx="72008"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9" name="Rectangle 238"/>
          <p:cNvSpPr/>
          <p:nvPr/>
        </p:nvSpPr>
        <p:spPr bwMode="auto">
          <a:xfrm>
            <a:off x="8657641" y="6573924"/>
            <a:ext cx="35554" cy="25202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0" name="TextBox 239"/>
          <p:cNvSpPr txBox="1"/>
          <p:nvPr/>
        </p:nvSpPr>
        <p:spPr>
          <a:xfrm>
            <a:off x="8693195" y="6323205"/>
            <a:ext cx="681597" cy="215444"/>
          </a:xfrm>
          <a:prstGeom prst="rect">
            <a:avLst/>
          </a:prstGeom>
          <a:noFill/>
        </p:spPr>
        <p:txBody>
          <a:bodyPr wrap="none" rtlCol="0">
            <a:spAutoFit/>
          </a:bodyPr>
          <a:lstStyle/>
          <a:p>
            <a:r>
              <a:rPr lang="en-US" sz="800" b="1" dirty="0" err="1" smtClean="0">
                <a:solidFill>
                  <a:schemeClr val="tx1"/>
                </a:solidFill>
                <a:latin typeface="Calibri" panose="020F0502020204030204" pitchFamily="34" charset="0"/>
                <a:cs typeface="Calibri" panose="020F0502020204030204" pitchFamily="34" charset="0"/>
              </a:rPr>
              <a:t>Ch</a:t>
            </a:r>
            <a:r>
              <a:rPr lang="en-US" sz="800" b="1" dirty="0" smtClean="0">
                <a:solidFill>
                  <a:schemeClr val="tx1"/>
                </a:solidFill>
                <a:latin typeface="Calibri" panose="020F0502020204030204" pitchFamily="34" charset="0"/>
                <a:cs typeface="Calibri" panose="020F0502020204030204" pitchFamily="34" charset="0"/>
              </a:rPr>
              <a:t>: 200KHz </a:t>
            </a:r>
            <a:endParaRPr lang="en-US" sz="800" b="1" dirty="0">
              <a:solidFill>
                <a:schemeClr val="tx1"/>
              </a:solidFill>
              <a:latin typeface="Calibri" panose="020F0502020204030204" pitchFamily="34" charset="0"/>
              <a:cs typeface="Calibri" panose="020F0502020204030204" pitchFamily="34" charset="0"/>
            </a:endParaRPr>
          </a:p>
        </p:txBody>
      </p:sp>
      <p:sp>
        <p:nvSpPr>
          <p:cNvPr id="241" name="TextBox 240"/>
          <p:cNvSpPr txBox="1"/>
          <p:nvPr/>
        </p:nvSpPr>
        <p:spPr>
          <a:xfrm>
            <a:off x="8693194" y="6610508"/>
            <a:ext cx="681597" cy="215444"/>
          </a:xfrm>
          <a:prstGeom prst="rect">
            <a:avLst/>
          </a:prstGeom>
          <a:noFill/>
        </p:spPr>
        <p:txBody>
          <a:bodyPr wrap="none" rtlCol="0">
            <a:spAutoFit/>
          </a:bodyPr>
          <a:lstStyle/>
          <a:p>
            <a:r>
              <a:rPr lang="en-US" sz="800" b="1" dirty="0" err="1" smtClean="0">
                <a:solidFill>
                  <a:schemeClr val="tx1"/>
                </a:solidFill>
                <a:latin typeface="Calibri" panose="020F0502020204030204" pitchFamily="34" charset="0"/>
                <a:cs typeface="Calibri" panose="020F0502020204030204" pitchFamily="34" charset="0"/>
              </a:rPr>
              <a:t>Ch</a:t>
            </a:r>
            <a:r>
              <a:rPr lang="en-US" sz="800" b="1" dirty="0" smtClean="0">
                <a:solidFill>
                  <a:schemeClr val="tx1"/>
                </a:solidFill>
                <a:latin typeface="Calibri" panose="020F0502020204030204" pitchFamily="34" charset="0"/>
                <a:cs typeface="Calibri" panose="020F0502020204030204" pitchFamily="34" charset="0"/>
              </a:rPr>
              <a:t>: 100KHz </a:t>
            </a:r>
            <a:endParaRPr lang="en-US" sz="800" b="1" dirty="0">
              <a:solidFill>
                <a:schemeClr val="tx1"/>
              </a:solidFill>
              <a:latin typeface="Calibri" panose="020F0502020204030204" pitchFamily="34" charset="0"/>
              <a:cs typeface="Calibri" panose="020F0502020204030204" pitchFamily="34" charset="0"/>
            </a:endParaRPr>
          </a:p>
        </p:txBody>
      </p:sp>
      <p:sp>
        <p:nvSpPr>
          <p:cNvPr id="242" name="TextBox 241"/>
          <p:cNvSpPr txBox="1"/>
          <p:nvPr/>
        </p:nvSpPr>
        <p:spPr>
          <a:xfrm>
            <a:off x="8735696" y="5166734"/>
            <a:ext cx="428322" cy="246221"/>
          </a:xfrm>
          <a:prstGeom prst="rect">
            <a:avLst/>
          </a:prstGeom>
          <a:noFill/>
        </p:spPr>
        <p:txBody>
          <a:bodyPr wrap="none" rtlCol="0">
            <a:spAutoFit/>
          </a:bodyPr>
          <a:lstStyle/>
          <a:p>
            <a:r>
              <a:rPr lang="en-US" sz="1000" b="1" dirty="0" smtClean="0">
                <a:solidFill>
                  <a:schemeClr val="tx1"/>
                </a:solidFill>
                <a:latin typeface="Calibri" panose="020F0502020204030204" pitchFamily="34" charset="0"/>
                <a:cs typeface="Calibri" panose="020F0502020204030204" pitchFamily="34" charset="0"/>
              </a:rPr>
              <a:t>MHz</a:t>
            </a:r>
            <a:endParaRPr lang="en-US" sz="10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444548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3" y="501227"/>
            <a:ext cx="8288868" cy="765838"/>
          </a:xfrm>
        </p:spPr>
        <p:txBody>
          <a:bodyPr/>
          <a:lstStyle/>
          <a:p>
            <a:r>
              <a:rPr lang="en-US" dirty="0" smtClean="0"/>
              <a:t>ARIB STD-T108 (20mW)</a:t>
            </a:r>
            <a:endParaRPr lang="en-US" dirty="0"/>
          </a:p>
        </p:txBody>
      </p:sp>
      <p:sp>
        <p:nvSpPr>
          <p:cNvPr id="3" name="Content Placeholder 2"/>
          <p:cNvSpPr>
            <a:spLocks noGrp="1"/>
          </p:cNvSpPr>
          <p:nvPr>
            <p:ph idx="1"/>
          </p:nvPr>
        </p:nvSpPr>
        <p:spPr>
          <a:xfrm>
            <a:off x="564625" y="1084630"/>
            <a:ext cx="8640960" cy="1116124"/>
          </a:xfrm>
        </p:spPr>
        <p:txBody>
          <a:bodyPr/>
          <a:lstStyle/>
          <a:p>
            <a:pPr marL="0" indent="0" algn="ctr">
              <a:buNone/>
            </a:pPr>
            <a:r>
              <a:rPr lang="en-US" dirty="0" smtClean="0"/>
              <a:t>Specified Low-Power Radio Station</a:t>
            </a:r>
            <a:r>
              <a:rPr lang="ja-JP" altLang="en-US" dirty="0"/>
              <a:t> </a:t>
            </a:r>
            <a:r>
              <a:rPr lang="en-US" altLang="ja-JP" dirty="0" smtClean="0"/>
              <a:t>(Unlicensed, Active System)</a:t>
            </a:r>
          </a:p>
          <a:p>
            <a:pPr marL="0" indent="0" algn="ctr">
              <a:buNone/>
            </a:pPr>
            <a:r>
              <a:rPr lang="en-US" altLang="ja-JP" dirty="0" smtClean="0"/>
              <a:t>for </a:t>
            </a:r>
            <a:r>
              <a:rPr lang="en-US" altLang="ja-JP" dirty="0"/>
              <a:t>802.15.4g and 802.11ah</a:t>
            </a:r>
            <a:r>
              <a:rPr lang="en-US" altLang="ja-JP" baseline="30000" dirty="0"/>
              <a:t>*2</a:t>
            </a:r>
          </a:p>
          <a:p>
            <a:pPr marL="0" indent="0" algn="ctr">
              <a:buNone/>
            </a:pPr>
            <a:endParaRPr lang="en-US" altLang="ja-JP" dirty="0" smtClean="0"/>
          </a:p>
          <a:p>
            <a:pPr marL="0" indent="0" algn="ctr">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err="1" smtClean="0"/>
              <a:t>Takenori</a:t>
            </a:r>
            <a:r>
              <a:rPr lang="en-GB" dirty="0" smtClean="0"/>
              <a:t> Sumi, Mitsubishi Electric</a:t>
            </a:r>
            <a:endParaRPr lang="en-GB" dirty="0"/>
          </a:p>
        </p:txBody>
      </p:sp>
      <p:sp>
        <p:nvSpPr>
          <p:cNvPr id="6" name="Date Placeholder 5"/>
          <p:cNvSpPr>
            <a:spLocks noGrp="1"/>
          </p:cNvSpPr>
          <p:nvPr>
            <p:ph type="dt" idx="15"/>
          </p:nvPr>
        </p:nvSpPr>
        <p:spPr/>
        <p:txBody>
          <a:bodyPr/>
          <a:lstStyle/>
          <a:p>
            <a:r>
              <a:rPr lang="en-US" dirty="0" smtClean="0"/>
              <a:t>November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25953994"/>
              </p:ext>
            </p:extLst>
          </p:nvPr>
        </p:nvGraphicFramePr>
        <p:xfrm>
          <a:off x="556320" y="1965412"/>
          <a:ext cx="8640960" cy="4593236"/>
        </p:xfrm>
        <a:graphic>
          <a:graphicData uri="http://schemas.openxmlformats.org/drawingml/2006/table">
            <a:tbl>
              <a:tblPr firstRow="1">
                <a:tableStyleId>{7DF18680-E054-41AD-8BC1-D1AEF772440D}</a:tableStyleId>
              </a:tblPr>
              <a:tblGrid>
                <a:gridCol w="1557000">
                  <a:extLst>
                    <a:ext uri="{9D8B030D-6E8A-4147-A177-3AD203B41FA5}">
                      <a16:colId xmlns:a16="http://schemas.microsoft.com/office/drawing/2014/main" xmlns="" val="2355206765"/>
                    </a:ext>
                  </a:extLst>
                </a:gridCol>
                <a:gridCol w="1647356">
                  <a:extLst>
                    <a:ext uri="{9D8B030D-6E8A-4147-A177-3AD203B41FA5}">
                      <a16:colId xmlns:a16="http://schemas.microsoft.com/office/drawing/2014/main" xmlns="" val="1275944863"/>
                    </a:ext>
                  </a:extLst>
                </a:gridCol>
                <a:gridCol w="5436604">
                  <a:extLst>
                    <a:ext uri="{9D8B030D-6E8A-4147-A177-3AD203B41FA5}">
                      <a16:colId xmlns:a16="http://schemas.microsoft.com/office/drawing/2014/main" xmlns="" val="2705172870"/>
                    </a:ext>
                  </a:extLst>
                </a:gridCol>
              </a:tblGrid>
              <a:tr h="180020">
                <a:tc gridSpan="2">
                  <a:txBody>
                    <a:bodyPr/>
                    <a:lstStyle/>
                    <a:p>
                      <a:r>
                        <a:rPr lang="en-US" sz="1400" dirty="0" smtClean="0">
                          <a:latin typeface="Calibri" panose="020F0502020204030204" pitchFamily="34" charset="0"/>
                          <a:cs typeface="Calibri" panose="020F0502020204030204" pitchFamily="34" charset="0"/>
                        </a:rPr>
                        <a:t>Item</a:t>
                      </a:r>
                      <a:endParaRPr lang="en-US" sz="1400" dirty="0">
                        <a:latin typeface="Calibri" panose="020F0502020204030204" pitchFamily="34" charset="0"/>
                        <a:cs typeface="Calibri" panose="020F0502020204030204" pitchFamily="34" charset="0"/>
                      </a:endParaRPr>
                    </a:p>
                  </a:txBody>
                  <a:tcPr/>
                </a:tc>
                <a:tc hMerge="1">
                  <a:txBody>
                    <a:bodyPr/>
                    <a:lstStyle/>
                    <a:p>
                      <a:endParaRPr lang="en-US"/>
                    </a:p>
                  </a:txBody>
                  <a:tcPr/>
                </a:tc>
                <a:tc>
                  <a:txBody>
                    <a:bodyPr/>
                    <a:lstStyle/>
                    <a:p>
                      <a:r>
                        <a:rPr lang="en-US" sz="1400" dirty="0" smtClean="0">
                          <a:latin typeface="Calibri" panose="020F0502020204030204" pitchFamily="34" charset="0"/>
                          <a:cs typeface="Calibri" panose="020F0502020204030204" pitchFamily="34" charset="0"/>
                        </a:rPr>
                        <a:t>Parameters and functionality</a:t>
                      </a:r>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xmlns="" val="3380411404"/>
                  </a:ext>
                </a:extLst>
              </a:tr>
              <a:tr h="757378">
                <a:tc gridSpan="2">
                  <a:txBody>
                    <a:bodyPr/>
                    <a:lstStyle/>
                    <a:p>
                      <a:r>
                        <a:rPr lang="en-US" sz="1400" dirty="0" smtClean="0">
                          <a:latin typeface="Calibri" panose="020F0502020204030204" pitchFamily="34" charset="0"/>
                          <a:cs typeface="Calibri" panose="020F0502020204030204" pitchFamily="34" charset="0"/>
                        </a:rPr>
                        <a:t>Frequency Band</a:t>
                      </a:r>
                      <a:endParaRPr lang="en-US" sz="1400" dirty="0">
                        <a:latin typeface="Calibri" panose="020F0502020204030204" pitchFamily="34" charset="0"/>
                        <a:cs typeface="Calibri" panose="020F0502020204030204" pitchFamily="34" charset="0"/>
                      </a:endParaRPr>
                    </a:p>
                  </a:txBody>
                  <a:tcPr/>
                </a:tc>
                <a:tc hMerge="1">
                  <a:txBody>
                    <a:bodyPr/>
                    <a:lstStyle/>
                    <a:p>
                      <a:endParaRPr lang="en-US"/>
                    </a:p>
                  </a:txBody>
                  <a:tcPr/>
                </a:tc>
                <a:tc>
                  <a:txBody>
                    <a:bodyPr/>
                    <a:lstStyle/>
                    <a:p>
                      <a:r>
                        <a:rPr lang="en-US" sz="1400" dirty="0" smtClean="0">
                          <a:latin typeface="Calibri" panose="020F0502020204030204" pitchFamily="34" charset="0"/>
                          <a:cs typeface="Calibri" panose="020F0502020204030204" pitchFamily="34" charset="0"/>
                        </a:rPr>
                        <a:t>920.5MHz</a:t>
                      </a:r>
                      <a:r>
                        <a:rPr lang="en-US" sz="1400" baseline="0" dirty="0" smtClean="0">
                          <a:latin typeface="Calibri" panose="020F0502020204030204" pitchFamily="34" charset="0"/>
                          <a:cs typeface="Calibri" panose="020F0502020204030204" pitchFamily="34" charset="0"/>
                        </a:rPr>
                        <a:t> ~ 928.1MHz (7.6MHz)</a:t>
                      </a:r>
                    </a:p>
                    <a:p>
                      <a:pPr marL="285750" indent="-285750">
                        <a:buFont typeface="Arial" panose="020B0604020202020204" pitchFamily="34" charset="0"/>
                        <a:buChar char="•"/>
                      </a:pPr>
                      <a:r>
                        <a:rPr lang="en-US" sz="1400" dirty="0" smtClean="0">
                          <a:latin typeface="Calibri" panose="020F0502020204030204" pitchFamily="34" charset="0"/>
                          <a:cs typeface="Calibri" panose="020F0502020204030204" pitchFamily="34" charset="0"/>
                        </a:rPr>
                        <a:t>920.5 ~ 923.5 MHz</a:t>
                      </a:r>
                      <a:r>
                        <a:rPr lang="en-US" sz="1400" baseline="0" dirty="0" smtClean="0">
                          <a:latin typeface="Calibri" panose="020F0502020204030204" pitchFamily="34" charset="0"/>
                          <a:cs typeface="Calibri" panose="020F0502020204030204" pitchFamily="34" charset="0"/>
                        </a:rPr>
                        <a:t> (3.0MHz)</a:t>
                      </a:r>
                      <a:r>
                        <a:rPr lang="en-US" sz="1400" dirty="0" smtClean="0">
                          <a:latin typeface="Calibri" panose="020F0502020204030204" pitchFamily="34" charset="0"/>
                          <a:cs typeface="Calibri" panose="020F0502020204030204" pitchFamily="34" charset="0"/>
                        </a:rPr>
                        <a:t> ---</a:t>
                      </a:r>
                      <a:r>
                        <a:rPr lang="en-US" sz="1400" baseline="0" dirty="0" smtClean="0">
                          <a:latin typeface="Calibri" panose="020F0502020204030204" pitchFamily="34" charset="0"/>
                          <a:cs typeface="Calibri" panose="020F0502020204030204" pitchFamily="34" charset="0"/>
                        </a:rPr>
                        <a:t> Coexistence with others</a:t>
                      </a:r>
                    </a:p>
                    <a:p>
                      <a:pPr marL="285750" indent="-285750">
                        <a:buFont typeface="Arial" panose="020B0604020202020204" pitchFamily="34" charset="0"/>
                        <a:buChar char="•"/>
                      </a:pPr>
                      <a:r>
                        <a:rPr lang="en-US" sz="1400" baseline="0" dirty="0" smtClean="0">
                          <a:latin typeface="Calibri" panose="020F0502020204030204" pitchFamily="34" charset="0"/>
                          <a:cs typeface="Calibri" panose="020F0502020204030204" pitchFamily="34" charset="0"/>
                        </a:rPr>
                        <a:t>923.5 ~ 928.1 MHz (4.6MHz) --- Dedicated channel for STD-T108</a:t>
                      </a:r>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xmlns="" val="4222101143"/>
                  </a:ext>
                </a:extLst>
              </a:tr>
              <a:tr h="0">
                <a:tc gridSpan="2">
                  <a:txBody>
                    <a:bodyPr/>
                    <a:lstStyle/>
                    <a:p>
                      <a:r>
                        <a:rPr lang="en-US" sz="1400" dirty="0" smtClean="0">
                          <a:latin typeface="Calibri" panose="020F0502020204030204" pitchFamily="34" charset="0"/>
                          <a:cs typeface="Calibri" panose="020F0502020204030204" pitchFamily="34" charset="0"/>
                        </a:rPr>
                        <a:t>Channel</a:t>
                      </a:r>
                      <a:r>
                        <a:rPr lang="en-US" sz="1400" baseline="0" dirty="0" smtClean="0">
                          <a:latin typeface="Calibri" panose="020F0502020204030204" pitchFamily="34" charset="0"/>
                          <a:cs typeface="Calibri" panose="020F0502020204030204" pitchFamily="34" charset="0"/>
                        </a:rPr>
                        <a:t> bandwidth</a:t>
                      </a:r>
                      <a:endParaRPr lang="en-US" sz="1400" dirty="0">
                        <a:latin typeface="Calibri" panose="020F0502020204030204" pitchFamily="34" charset="0"/>
                        <a:cs typeface="Calibri" panose="020F0502020204030204" pitchFamily="34" charset="0"/>
                      </a:endParaRPr>
                    </a:p>
                  </a:txBody>
                  <a:tcPr/>
                </a:tc>
                <a:tc hMerge="1">
                  <a:txBody>
                    <a:bodyPr/>
                    <a:lstStyle/>
                    <a:p>
                      <a:endParaRPr lang="en-US"/>
                    </a:p>
                  </a:txBody>
                  <a:tcPr/>
                </a:tc>
                <a:tc>
                  <a:txBody>
                    <a:bodyPr/>
                    <a:lstStyle/>
                    <a:p>
                      <a:r>
                        <a:rPr lang="en-US" sz="1400" dirty="0" smtClean="0">
                          <a:latin typeface="Calibri" panose="020F0502020204030204" pitchFamily="34" charset="0"/>
                          <a:cs typeface="Calibri" panose="020F0502020204030204" pitchFamily="34" charset="0"/>
                        </a:rPr>
                        <a:t>200KHz</a:t>
                      </a:r>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xmlns="" val="1571687769"/>
                  </a:ext>
                </a:extLst>
              </a:tr>
              <a:tr h="129170">
                <a:tc gridSpan="2">
                  <a:txBody>
                    <a:bodyPr/>
                    <a:lstStyle/>
                    <a:p>
                      <a:r>
                        <a:rPr lang="en-US" sz="1400" dirty="0" smtClean="0">
                          <a:latin typeface="Calibri" panose="020F0502020204030204" pitchFamily="34" charset="0"/>
                          <a:cs typeface="Calibri" panose="020F0502020204030204" pitchFamily="34" charset="0"/>
                        </a:rPr>
                        <a:t>Transmission Power</a:t>
                      </a:r>
                      <a:endParaRPr lang="en-US" sz="1400" dirty="0">
                        <a:latin typeface="Calibri" panose="020F0502020204030204" pitchFamily="34" charset="0"/>
                        <a:cs typeface="Calibri" panose="020F0502020204030204" pitchFamily="34" charset="0"/>
                      </a:endParaRPr>
                    </a:p>
                  </a:txBody>
                  <a:tcPr/>
                </a:tc>
                <a:tc hMerge="1">
                  <a:txBody>
                    <a:bodyPr/>
                    <a:lstStyle/>
                    <a:p>
                      <a:endParaRPr lang="en-US"/>
                    </a:p>
                  </a:txBody>
                  <a:tcPr/>
                </a:tc>
                <a:tc>
                  <a:txBody>
                    <a:bodyPr/>
                    <a:lstStyle/>
                    <a:p>
                      <a:r>
                        <a:rPr lang="en-US" sz="1400" dirty="0" smtClean="0">
                          <a:latin typeface="Calibri" panose="020F0502020204030204" pitchFamily="34" charset="0"/>
                          <a:cs typeface="Calibri" panose="020F0502020204030204" pitchFamily="34" charset="0"/>
                        </a:rPr>
                        <a:t>20mW</a:t>
                      </a:r>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xmlns="" val="520591816"/>
                  </a:ext>
                </a:extLst>
              </a:tr>
              <a:tr h="0">
                <a:tc rowSpan="2">
                  <a:txBody>
                    <a:bodyPr/>
                    <a:lstStyle/>
                    <a:p>
                      <a:r>
                        <a:rPr lang="en-US" sz="1400" dirty="0" smtClean="0">
                          <a:latin typeface="Calibri" panose="020F0502020204030204" pitchFamily="34" charset="0"/>
                          <a:cs typeface="Calibri" panose="020F0502020204030204" pitchFamily="34" charset="0"/>
                        </a:rPr>
                        <a:t>Transmission</a:t>
                      </a:r>
                      <a:r>
                        <a:rPr lang="en-US" sz="1400" baseline="0" dirty="0" smtClean="0">
                          <a:latin typeface="Calibri" panose="020F0502020204030204" pitchFamily="34" charset="0"/>
                          <a:cs typeface="Calibri" panose="020F0502020204030204" pitchFamily="34" charset="0"/>
                        </a:rPr>
                        <a:t> method</a:t>
                      </a:r>
                      <a:endParaRPr lang="en-US" sz="1400" dirty="0">
                        <a:latin typeface="Calibri" panose="020F0502020204030204" pitchFamily="34" charset="0"/>
                        <a:cs typeface="Calibri" panose="020F0502020204030204" pitchFamily="34" charset="0"/>
                      </a:endParaRPr>
                    </a:p>
                  </a:txBody>
                  <a:tcPr/>
                </a:tc>
                <a:tc>
                  <a:txBody>
                    <a:bodyPr/>
                    <a:lstStyle/>
                    <a:p>
                      <a:r>
                        <a:rPr lang="en-US" sz="1400" dirty="0" smtClean="0">
                          <a:latin typeface="Calibri" panose="020F0502020204030204" pitchFamily="34" charset="0"/>
                          <a:cs typeface="Calibri" panose="020F0502020204030204" pitchFamily="34" charset="0"/>
                        </a:rPr>
                        <a:t>Contents</a:t>
                      </a:r>
                      <a:endParaRPr lang="en-US" sz="1400" dirty="0">
                        <a:latin typeface="Calibri" panose="020F0502020204030204" pitchFamily="34" charset="0"/>
                        <a:cs typeface="Calibri" panose="020F0502020204030204" pitchFamily="34" charset="0"/>
                      </a:endParaRPr>
                    </a:p>
                  </a:txBody>
                  <a:tcPr/>
                </a:tc>
                <a:tc>
                  <a:txBody>
                    <a:bodyPr/>
                    <a:lstStyle/>
                    <a:p>
                      <a:r>
                        <a:rPr lang="en-US" sz="1400" dirty="0" smtClean="0">
                          <a:latin typeface="Calibri" panose="020F0502020204030204" pitchFamily="34" charset="0"/>
                          <a:cs typeface="Calibri" panose="020F0502020204030204" pitchFamily="34" charset="0"/>
                        </a:rPr>
                        <a:t>Data signal</a:t>
                      </a:r>
                    </a:p>
                  </a:txBody>
                  <a:tcPr/>
                </a:tc>
                <a:extLst>
                  <a:ext uri="{0D108BD9-81ED-4DB2-BD59-A6C34878D82A}">
                    <a16:rowId xmlns:a16="http://schemas.microsoft.com/office/drawing/2014/main" xmlns="" val="1410359836"/>
                  </a:ext>
                </a:extLst>
              </a:tr>
              <a:tr h="131638">
                <a:tc vMerge="1">
                  <a:txBody>
                    <a:bodyPr/>
                    <a:lstStyle/>
                    <a:p>
                      <a:endParaRPr lang="en-US" sz="1400" dirty="0">
                        <a:latin typeface="Calibri" panose="020F0502020204030204" pitchFamily="34" charset="0"/>
                        <a:cs typeface="Calibri" panose="020F0502020204030204" pitchFamily="34" charset="0"/>
                      </a:endParaRPr>
                    </a:p>
                  </a:txBody>
                  <a:tcPr/>
                </a:tc>
                <a:tc>
                  <a:txBody>
                    <a:bodyPr/>
                    <a:lstStyle/>
                    <a:p>
                      <a:r>
                        <a:rPr lang="en-US" sz="1400" dirty="0" smtClean="0">
                          <a:latin typeface="Calibri" panose="020F0502020204030204" pitchFamily="34" charset="0"/>
                          <a:cs typeface="Calibri" panose="020F0502020204030204" pitchFamily="34" charset="0"/>
                        </a:rPr>
                        <a:t>Modulation</a:t>
                      </a:r>
                      <a:endParaRPr lang="en-US" sz="1400" dirty="0">
                        <a:latin typeface="Calibri" panose="020F0502020204030204" pitchFamily="34" charset="0"/>
                        <a:cs typeface="Calibri" panose="020F0502020204030204" pitchFamily="34" charset="0"/>
                      </a:endParaRPr>
                    </a:p>
                  </a:txBody>
                  <a:tcPr/>
                </a:tc>
                <a:tc>
                  <a:txBody>
                    <a:bodyPr/>
                    <a:lstStyle/>
                    <a:p>
                      <a:r>
                        <a:rPr lang="en-US" sz="1400" dirty="0" smtClean="0">
                          <a:latin typeface="Calibri" panose="020F0502020204030204" pitchFamily="34" charset="0"/>
                          <a:cs typeface="Calibri" panose="020F0502020204030204" pitchFamily="34" charset="0"/>
                        </a:rPr>
                        <a:t>Not specified</a:t>
                      </a:r>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xmlns="" val="1609974572"/>
                  </a:ext>
                </a:extLst>
              </a:tr>
              <a:tr h="757378">
                <a:tc gridSpan="2">
                  <a:txBody>
                    <a:bodyPr/>
                    <a:lstStyle/>
                    <a:p>
                      <a:r>
                        <a:rPr lang="en-US" sz="1400" dirty="0" smtClean="0">
                          <a:latin typeface="Calibri" panose="020F0502020204030204" pitchFamily="34" charset="0"/>
                          <a:cs typeface="Calibri" panose="020F0502020204030204" pitchFamily="34" charset="0"/>
                        </a:rPr>
                        <a:t>Antenna Gain</a:t>
                      </a:r>
                      <a:endParaRPr lang="en-US" sz="1400" dirty="0">
                        <a:latin typeface="Calibri" panose="020F0502020204030204" pitchFamily="34" charset="0"/>
                        <a:cs typeface="Calibri" panose="020F0502020204030204" pitchFamily="34" charset="0"/>
                      </a:endParaRPr>
                    </a:p>
                  </a:txBody>
                  <a:tcPr/>
                </a:tc>
                <a:tc hMerge="1">
                  <a:txBody>
                    <a:bodyPr/>
                    <a:lstStyle/>
                    <a:p>
                      <a:endParaRPr lang="en-US"/>
                    </a:p>
                  </a:txBody>
                  <a:tcPr/>
                </a:tc>
                <a:tc>
                  <a:txBody>
                    <a:bodyPr/>
                    <a:lstStyle/>
                    <a:p>
                      <a:r>
                        <a:rPr lang="en-US" sz="1400" dirty="0" smtClean="0">
                          <a:latin typeface="Calibri" panose="020F0502020204030204" pitchFamily="34" charset="0"/>
                          <a:cs typeface="Calibri" panose="020F0502020204030204" pitchFamily="34" charset="0"/>
                        </a:rPr>
                        <a:t>3dBi or less (absolute gain). However, in case EIRP is less than the value of 3dBi plus 1mW or 20mW of antenna power, it is allowed to fill in the gap by the antenna gain</a:t>
                      </a:r>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xmlns="" val="2136323532"/>
                  </a:ext>
                </a:extLst>
              </a:tr>
              <a:tr h="383949">
                <a:tc rowSpan="2">
                  <a:txBody>
                    <a:bodyPr/>
                    <a:lstStyle/>
                    <a:p>
                      <a:r>
                        <a:rPr lang="en-US" sz="1400" dirty="0" smtClean="0">
                          <a:latin typeface="Calibri" panose="020F0502020204030204" pitchFamily="34" charset="0"/>
                          <a:cs typeface="Calibri" panose="020F0502020204030204" pitchFamily="34" charset="0"/>
                        </a:rPr>
                        <a:t>Carrier Sense (CS) and Duty Cycle</a:t>
                      </a:r>
                      <a:endParaRPr lang="en-US" sz="1400" dirty="0">
                        <a:latin typeface="Calibri" panose="020F0502020204030204" pitchFamily="34" charset="0"/>
                        <a:cs typeface="Calibri" panose="020F0502020204030204" pitchFamily="34" charset="0"/>
                      </a:endParaRPr>
                    </a:p>
                  </a:txBody>
                  <a:tcPr/>
                </a:tc>
                <a:tc>
                  <a:txBody>
                    <a:bodyPr/>
                    <a:lstStyle/>
                    <a:p>
                      <a:r>
                        <a:rPr lang="en-US" sz="1400" dirty="0" smtClean="0">
                          <a:latin typeface="Calibri" panose="020F0502020204030204" pitchFamily="34" charset="0"/>
                          <a:cs typeface="Calibri" panose="020F0502020204030204" pitchFamily="34" charset="0"/>
                        </a:rPr>
                        <a:t>CS</a:t>
                      </a:r>
                      <a:r>
                        <a:rPr lang="en-US" sz="1400" baseline="0" dirty="0" smtClean="0">
                          <a:latin typeface="Calibri" panose="020F0502020204030204" pitchFamily="34" charset="0"/>
                          <a:cs typeface="Calibri" panose="020F0502020204030204" pitchFamily="34" charset="0"/>
                        </a:rPr>
                        <a:t> </a:t>
                      </a:r>
                      <a:r>
                        <a:rPr lang="ja-JP" altLang="en-US" sz="1400" baseline="0" dirty="0" smtClean="0">
                          <a:latin typeface="Calibri" panose="020F0502020204030204" pitchFamily="34" charset="0"/>
                          <a:cs typeface="Calibri" panose="020F0502020204030204" pitchFamily="34" charset="0"/>
                        </a:rPr>
                        <a:t>≧ </a:t>
                      </a:r>
                      <a:r>
                        <a:rPr lang="en-US" altLang="ja-JP" sz="1400" baseline="0" dirty="0" smtClean="0">
                          <a:latin typeface="Calibri" panose="020F0502020204030204" pitchFamily="34" charset="0"/>
                          <a:cs typeface="Calibri" panose="020F0502020204030204" pitchFamily="34" charset="0"/>
                        </a:rPr>
                        <a:t>5msec, </a:t>
                      </a:r>
                    </a:p>
                    <a:p>
                      <a:r>
                        <a:rPr lang="en-US" sz="1400" baseline="0" dirty="0" smtClean="0">
                          <a:latin typeface="Calibri" panose="020F0502020204030204" pitchFamily="34" charset="0"/>
                          <a:cs typeface="Calibri" panose="020F0502020204030204" pitchFamily="34" charset="0"/>
                        </a:rPr>
                        <a:t>920.5 ~ 923.4 MHz</a:t>
                      </a:r>
                      <a:endParaRPr lang="en-US" sz="1400" dirty="0">
                        <a:latin typeface="Calibri" panose="020F0502020204030204" pitchFamily="34" charset="0"/>
                        <a:cs typeface="Calibri" panose="020F0502020204030204" pitchFamily="34" charset="0"/>
                      </a:endParaRPr>
                    </a:p>
                  </a:txBody>
                  <a:tcPr/>
                </a:tc>
                <a:tc>
                  <a:txBody>
                    <a:bodyPr/>
                    <a:lstStyle/>
                    <a:p>
                      <a:pPr defTabSz="447675"/>
                      <a:r>
                        <a:rPr lang="en-US" altLang="ja-JP" sz="1400" baseline="0" dirty="0" err="1" smtClean="0">
                          <a:latin typeface="Calibri" panose="020F0502020204030204" pitchFamily="34" charset="0"/>
                          <a:cs typeface="Calibri" panose="020F0502020204030204" pitchFamily="34" charset="0"/>
                        </a:rPr>
                        <a:t>Tx</a:t>
                      </a:r>
                      <a:r>
                        <a:rPr lang="en-US" altLang="ja-JP" sz="1400" baseline="0" dirty="0" smtClean="0">
                          <a:latin typeface="Calibri" panose="020F0502020204030204" pitchFamily="34" charset="0"/>
                          <a:cs typeface="Calibri" panose="020F0502020204030204" pitchFamily="34" charset="0"/>
                        </a:rPr>
                        <a:t> Time 		</a:t>
                      </a:r>
                      <a:r>
                        <a:rPr lang="ja-JP" altLang="en-US" sz="1400" baseline="0" dirty="0" smtClean="0">
                          <a:latin typeface="Calibri" panose="020F0502020204030204" pitchFamily="34" charset="0"/>
                          <a:cs typeface="Calibri" panose="020F0502020204030204" pitchFamily="34" charset="0"/>
                        </a:rPr>
                        <a:t>≦ </a:t>
                      </a:r>
                      <a:r>
                        <a:rPr lang="en-US" altLang="ja-JP" sz="1400" baseline="0" dirty="0" smtClean="0">
                          <a:latin typeface="Calibri" panose="020F0502020204030204" pitchFamily="34" charset="0"/>
                          <a:cs typeface="Calibri" panose="020F0502020204030204" pitchFamily="34" charset="0"/>
                        </a:rPr>
                        <a:t>4sec, </a:t>
                      </a:r>
                    </a:p>
                    <a:p>
                      <a:pPr defTabSz="450850"/>
                      <a:r>
                        <a:rPr lang="en-US" altLang="ja-JP" sz="1400" baseline="0" dirty="0" smtClean="0">
                          <a:latin typeface="Calibri" panose="020F0502020204030204" pitchFamily="34" charset="0"/>
                          <a:cs typeface="Calibri" panose="020F0502020204030204" pitchFamily="34" charset="0"/>
                        </a:rPr>
                        <a:t>Wait			</a:t>
                      </a:r>
                      <a:r>
                        <a:rPr lang="ja-JP" altLang="en-US" sz="1400" baseline="0" dirty="0" smtClean="0">
                          <a:latin typeface="Calibri" panose="020F0502020204030204" pitchFamily="34" charset="0"/>
                          <a:cs typeface="Calibri" panose="020F0502020204030204" pitchFamily="34" charset="0"/>
                        </a:rPr>
                        <a:t>≧ </a:t>
                      </a:r>
                      <a:r>
                        <a:rPr lang="en-US" altLang="ja-JP" sz="1400" baseline="0" dirty="0" smtClean="0">
                          <a:latin typeface="Calibri" panose="020F0502020204030204" pitchFamily="34" charset="0"/>
                          <a:cs typeface="Calibri" panose="020F0502020204030204" pitchFamily="34" charset="0"/>
                        </a:rPr>
                        <a:t>50ms</a:t>
                      </a:r>
                    </a:p>
                  </a:txBody>
                  <a:tcPr/>
                </a:tc>
                <a:extLst>
                  <a:ext uri="{0D108BD9-81ED-4DB2-BD59-A6C34878D82A}">
                    <a16:rowId xmlns:a16="http://schemas.microsoft.com/office/drawing/2014/main" xmlns="" val="81862327"/>
                  </a:ext>
                </a:extLst>
              </a:tr>
              <a:tr h="383949">
                <a:tc vMerge="1">
                  <a:txBody>
                    <a:bodyPr/>
                    <a:lstStyle/>
                    <a:p>
                      <a:endParaRPr lang="en-US" sz="1200" dirty="0">
                        <a:latin typeface="Calibri" panose="020F0502020204030204" pitchFamily="34" charset="0"/>
                        <a:cs typeface="Calibri" panose="020F0502020204030204" pitchFamily="34" charset="0"/>
                      </a:endParaRPr>
                    </a:p>
                  </a:txBody>
                  <a:tcPr/>
                </a:tc>
                <a:tc>
                  <a:txBody>
                    <a:bodyPr/>
                    <a:lstStyle/>
                    <a:p>
                      <a:r>
                        <a:rPr lang="en-US" sz="1400" baseline="0" dirty="0" smtClean="0">
                          <a:latin typeface="Calibri" panose="020F0502020204030204" pitchFamily="34" charset="0"/>
                          <a:cs typeface="Calibri" panose="020F0502020204030204" pitchFamily="34" charset="0"/>
                        </a:rPr>
                        <a:t>5msec &lt; CS </a:t>
                      </a:r>
                      <a:r>
                        <a:rPr lang="ja-JP" altLang="en-US" sz="1400" baseline="0" dirty="0" smtClean="0">
                          <a:latin typeface="Calibri" panose="020F0502020204030204" pitchFamily="34" charset="0"/>
                          <a:cs typeface="Calibri" panose="020F0502020204030204" pitchFamily="34" charset="0"/>
                        </a:rPr>
                        <a:t>≧</a:t>
                      </a:r>
                      <a:r>
                        <a:rPr lang="en-US" sz="1400" baseline="0" dirty="0" smtClean="0">
                          <a:latin typeface="Calibri" panose="020F0502020204030204" pitchFamily="34" charset="0"/>
                          <a:cs typeface="Calibri" panose="020F0502020204030204" pitchFamily="34" charset="0"/>
                        </a:rPr>
                        <a:t> </a:t>
                      </a:r>
                      <a:r>
                        <a:rPr lang="en-US" altLang="ja-JP" sz="1400" baseline="0" dirty="0" smtClean="0">
                          <a:latin typeface="Calibri" panose="020F0502020204030204" pitchFamily="34" charset="0"/>
                          <a:cs typeface="Calibri" panose="020F0502020204030204" pitchFamily="34" charset="0"/>
                        </a:rPr>
                        <a:t>128us</a:t>
                      </a:r>
                    </a:p>
                    <a:p>
                      <a:r>
                        <a:rPr lang="en-US" sz="1400" baseline="0" dirty="0" smtClean="0">
                          <a:latin typeface="Calibri" panose="020F0502020204030204" pitchFamily="34" charset="0"/>
                          <a:cs typeface="Calibri" panose="020F0502020204030204" pitchFamily="34" charset="0"/>
                        </a:rPr>
                        <a:t>920.5 ~ 928.1 MHz</a:t>
                      </a:r>
                    </a:p>
                  </a:txBody>
                  <a:tcPr/>
                </a:tc>
                <a:tc>
                  <a:txBody>
                    <a:bodyPr/>
                    <a:lstStyle/>
                    <a:p>
                      <a:pPr marL="0" marR="0" indent="0" algn="l" defTabSz="450850" rtl="0" eaLnBrk="1" fontAlgn="auto" latinLnBrk="0" hangingPunct="1">
                        <a:lnSpc>
                          <a:spcPct val="100000"/>
                        </a:lnSpc>
                        <a:spcBef>
                          <a:spcPts val="0"/>
                        </a:spcBef>
                        <a:spcAft>
                          <a:spcPts val="0"/>
                        </a:spcAft>
                        <a:buClrTx/>
                        <a:buSzTx/>
                        <a:buFontTx/>
                        <a:buNone/>
                        <a:tabLst/>
                        <a:defRPr/>
                      </a:pPr>
                      <a:r>
                        <a:rPr lang="en-US" altLang="ja-JP" sz="1400" baseline="0" dirty="0" err="1" smtClean="0">
                          <a:latin typeface="Calibri" panose="020F0502020204030204" pitchFamily="34" charset="0"/>
                          <a:cs typeface="Calibri" panose="020F0502020204030204" pitchFamily="34" charset="0"/>
                        </a:rPr>
                        <a:t>Tx</a:t>
                      </a:r>
                      <a:r>
                        <a:rPr lang="en-US" altLang="ja-JP" sz="1400" baseline="0" dirty="0" smtClean="0">
                          <a:latin typeface="Calibri" panose="020F0502020204030204" pitchFamily="34" charset="0"/>
                          <a:cs typeface="Calibri" panose="020F0502020204030204" pitchFamily="34" charset="0"/>
                        </a:rPr>
                        <a:t> Time 		</a:t>
                      </a:r>
                      <a:r>
                        <a:rPr lang="ja-JP" altLang="en-US" sz="1400" baseline="0" dirty="0" smtClean="0">
                          <a:latin typeface="Calibri" panose="020F0502020204030204" pitchFamily="34" charset="0"/>
                          <a:cs typeface="Calibri" panose="020F0502020204030204" pitchFamily="34" charset="0"/>
                        </a:rPr>
                        <a:t>≦ </a:t>
                      </a:r>
                      <a:r>
                        <a:rPr lang="en-US" altLang="ja-JP" sz="1400" baseline="0" dirty="0" smtClean="0">
                          <a:latin typeface="Calibri" panose="020F0502020204030204" pitchFamily="34" charset="0"/>
                          <a:cs typeface="Calibri" panose="020F0502020204030204" pitchFamily="34" charset="0"/>
                        </a:rPr>
                        <a:t>400ms,</a:t>
                      </a:r>
                    </a:p>
                    <a:p>
                      <a:pPr marL="0" marR="0" indent="0" algn="l" defTabSz="450850" rtl="0" eaLnBrk="1" fontAlgn="auto" latinLnBrk="0" hangingPunct="1">
                        <a:lnSpc>
                          <a:spcPct val="100000"/>
                        </a:lnSpc>
                        <a:spcBef>
                          <a:spcPts val="0"/>
                        </a:spcBef>
                        <a:spcAft>
                          <a:spcPts val="0"/>
                        </a:spcAft>
                        <a:buClrTx/>
                        <a:buSzTx/>
                        <a:buFontTx/>
                        <a:buNone/>
                        <a:tabLst/>
                        <a:defRPr/>
                      </a:pPr>
                      <a:r>
                        <a:rPr lang="en-US" altLang="ja-JP" sz="1400" baseline="0" dirty="0" smtClean="0">
                          <a:latin typeface="Calibri" panose="020F0502020204030204" pitchFamily="34" charset="0"/>
                          <a:cs typeface="Calibri" panose="020F0502020204030204" pitchFamily="34" charset="0"/>
                        </a:rPr>
                        <a:t>Wait			</a:t>
                      </a:r>
                      <a:r>
                        <a:rPr lang="ja-JP" altLang="en-US" sz="1400" baseline="0" dirty="0" smtClean="0">
                          <a:latin typeface="Calibri" panose="020F0502020204030204" pitchFamily="34" charset="0"/>
                          <a:cs typeface="Calibri" panose="020F0502020204030204" pitchFamily="34" charset="0"/>
                        </a:rPr>
                        <a:t>≧ </a:t>
                      </a:r>
                      <a:r>
                        <a:rPr lang="en-US" altLang="ja-JP" sz="1400" baseline="0" dirty="0" smtClean="0">
                          <a:latin typeface="Calibri" panose="020F0502020204030204" pitchFamily="34" charset="0"/>
                          <a:cs typeface="Calibri" panose="020F0502020204030204" pitchFamily="34" charset="0"/>
                        </a:rPr>
                        <a:t>2ms,</a:t>
                      </a:r>
                    </a:p>
                    <a:p>
                      <a:pPr marL="0" marR="0" indent="0" algn="l" defTabSz="450850" rtl="0" eaLnBrk="1" fontAlgn="auto" latinLnBrk="0" hangingPunct="1">
                        <a:lnSpc>
                          <a:spcPct val="100000"/>
                        </a:lnSpc>
                        <a:spcBef>
                          <a:spcPts val="0"/>
                        </a:spcBef>
                        <a:spcAft>
                          <a:spcPts val="0"/>
                        </a:spcAft>
                        <a:buClrTx/>
                        <a:buSzTx/>
                        <a:buFontTx/>
                        <a:buNone/>
                        <a:tabLst/>
                        <a:defRPr/>
                      </a:pPr>
                      <a:r>
                        <a:rPr lang="en-US" altLang="ja-JP" sz="1400" baseline="0" dirty="0" smtClean="0">
                          <a:latin typeface="Calibri" panose="020F0502020204030204" pitchFamily="34" charset="0"/>
                          <a:cs typeface="Calibri" panose="020F0502020204030204" pitchFamily="34" charset="0"/>
                        </a:rPr>
                        <a:t>Total  </a:t>
                      </a:r>
                      <a:r>
                        <a:rPr lang="en-US" altLang="ja-JP" sz="1400" baseline="0" dirty="0" err="1" smtClean="0">
                          <a:latin typeface="Calibri" panose="020F0502020204030204" pitchFamily="34" charset="0"/>
                          <a:cs typeface="Calibri" panose="020F0502020204030204" pitchFamily="34" charset="0"/>
                        </a:rPr>
                        <a:t>Tx</a:t>
                      </a:r>
                      <a:r>
                        <a:rPr lang="en-US" altLang="ja-JP" sz="1400" baseline="0" dirty="0" smtClean="0">
                          <a:latin typeface="Calibri" panose="020F0502020204030204" pitchFamily="34" charset="0"/>
                          <a:cs typeface="Calibri" panose="020F0502020204030204" pitchFamily="34" charset="0"/>
                        </a:rPr>
                        <a:t> Time	</a:t>
                      </a:r>
                      <a:r>
                        <a:rPr lang="ja-JP" altLang="en-US" sz="1400" baseline="0" dirty="0" smtClean="0">
                          <a:latin typeface="Calibri" panose="020F0502020204030204" pitchFamily="34" charset="0"/>
                          <a:cs typeface="Calibri" panose="020F0502020204030204" pitchFamily="34" charset="0"/>
                        </a:rPr>
                        <a:t>≦ </a:t>
                      </a:r>
                      <a:r>
                        <a:rPr lang="en-US" altLang="ja-JP" sz="1400" baseline="0" dirty="0" smtClean="0">
                          <a:latin typeface="Calibri" panose="020F0502020204030204" pitchFamily="34" charset="0"/>
                          <a:cs typeface="Calibri" panose="020F0502020204030204" pitchFamily="34" charset="0"/>
                        </a:rPr>
                        <a:t>360s/h/station</a:t>
                      </a:r>
                      <a:endParaRPr lang="en-US" sz="1400" dirty="0" smtClean="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xmlns="" val="1788114860"/>
                  </a:ext>
                </a:extLst>
              </a:tr>
              <a:tr h="254336">
                <a:tc gridSpan="2">
                  <a:txBody>
                    <a:bodyPr/>
                    <a:lstStyle/>
                    <a:p>
                      <a:r>
                        <a:rPr lang="en-US" sz="1400" dirty="0" smtClean="0">
                          <a:latin typeface="Calibri" panose="020F0502020204030204" pitchFamily="34" charset="0"/>
                          <a:cs typeface="Calibri" panose="020F0502020204030204" pitchFamily="34" charset="0"/>
                        </a:rPr>
                        <a:t>Note</a:t>
                      </a:r>
                      <a:endParaRPr lang="en-US" sz="1400" dirty="0">
                        <a:latin typeface="Calibri" panose="020F0502020204030204" pitchFamily="34" charset="0"/>
                        <a:cs typeface="Calibri" panose="020F0502020204030204" pitchFamily="34" charset="0"/>
                      </a:endParaRPr>
                    </a:p>
                  </a:txBody>
                  <a:tcPr/>
                </a:tc>
                <a:tc hMerge="1">
                  <a:txBody>
                    <a:bodyPr/>
                    <a:lstStyle/>
                    <a:p>
                      <a:endParaRPr lang="en-US"/>
                    </a:p>
                  </a:txBody>
                  <a:tcPr/>
                </a:tc>
                <a:tc>
                  <a:txBody>
                    <a:bodyPr/>
                    <a:lstStyle/>
                    <a:p>
                      <a:pPr marL="0" indent="0">
                        <a:buFont typeface="Arial" panose="020B0604020202020204" pitchFamily="34" charset="0"/>
                        <a:buNone/>
                      </a:pPr>
                      <a:r>
                        <a:rPr lang="en-US" sz="1400" baseline="0" dirty="0" smtClean="0">
                          <a:latin typeface="Calibri" panose="020F0502020204030204" pitchFamily="34" charset="0"/>
                          <a:cs typeface="Calibri" panose="020F0502020204030204" pitchFamily="34" charset="0"/>
                        </a:rPr>
                        <a:t>Refer IEEE 802.15.4g for PHY parameters</a:t>
                      </a:r>
                    </a:p>
                  </a:txBody>
                  <a:tcPr/>
                </a:tc>
                <a:extLst>
                  <a:ext uri="{0D108BD9-81ED-4DB2-BD59-A6C34878D82A}">
                    <a16:rowId xmlns:a16="http://schemas.microsoft.com/office/drawing/2014/main" xmlns="" val="1836991282"/>
                  </a:ext>
                </a:extLst>
              </a:tr>
            </a:tbl>
          </a:graphicData>
        </a:graphic>
      </p:graphicFrame>
      <p:sp>
        <p:nvSpPr>
          <p:cNvPr id="8" name="TextBox 7"/>
          <p:cNvSpPr txBox="1"/>
          <p:nvPr/>
        </p:nvSpPr>
        <p:spPr>
          <a:xfrm>
            <a:off x="7161388" y="622536"/>
            <a:ext cx="504056" cy="261610"/>
          </a:xfrm>
          <a:prstGeom prst="rect">
            <a:avLst/>
          </a:prstGeom>
          <a:noFill/>
        </p:spPr>
        <p:txBody>
          <a:bodyPr wrap="square" rtlCol="0">
            <a:spAutoFit/>
          </a:bodyPr>
          <a:lstStyle/>
          <a:p>
            <a:r>
              <a:rPr lang="en-US" sz="1100" dirty="0" smtClean="0">
                <a:solidFill>
                  <a:schemeClr val="tx1"/>
                </a:solidFill>
                <a:latin typeface="Calibri" panose="020F0502020204030204" pitchFamily="34" charset="0"/>
                <a:cs typeface="Calibri" panose="020F0502020204030204" pitchFamily="34" charset="0"/>
              </a:rPr>
              <a:t>[1]</a:t>
            </a:r>
          </a:p>
        </p:txBody>
      </p:sp>
      <p:sp>
        <p:nvSpPr>
          <p:cNvPr id="9" name="Rounded Rectangle 8"/>
          <p:cNvSpPr/>
          <p:nvPr/>
        </p:nvSpPr>
        <p:spPr bwMode="auto">
          <a:xfrm>
            <a:off x="2104492" y="5549792"/>
            <a:ext cx="7092788" cy="720080"/>
          </a:xfrm>
          <a:prstGeom prst="round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TextBox 6"/>
          <p:cNvSpPr txBox="1"/>
          <p:nvPr/>
        </p:nvSpPr>
        <p:spPr>
          <a:xfrm>
            <a:off x="5034042" y="6645499"/>
            <a:ext cx="4254691" cy="261610"/>
          </a:xfrm>
          <a:prstGeom prst="rect">
            <a:avLst/>
          </a:prstGeom>
          <a:noFill/>
        </p:spPr>
        <p:txBody>
          <a:bodyPr wrap="non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sz="1100" dirty="0" smtClean="0">
                <a:solidFill>
                  <a:schemeClr val="tx1"/>
                </a:solidFill>
                <a:latin typeface="Calibri" panose="020F0502020204030204" pitchFamily="34" charset="0"/>
                <a:cs typeface="Calibri" panose="020F0502020204030204" pitchFamily="34" charset="0"/>
              </a:rPr>
              <a:t>*</a:t>
            </a:r>
            <a:r>
              <a:rPr lang="en-US" sz="1100" dirty="0">
                <a:solidFill>
                  <a:schemeClr val="tx1"/>
                </a:solidFill>
                <a:latin typeface="Calibri" panose="020F0502020204030204" pitchFamily="34" charset="0"/>
                <a:cs typeface="Calibri" panose="020F0502020204030204" pitchFamily="34" charset="0"/>
              </a:rPr>
              <a:t>1</a:t>
            </a:r>
            <a:r>
              <a:rPr lang="en-US" sz="1100" dirty="0" smtClean="0">
                <a:solidFill>
                  <a:schemeClr val="tx1"/>
                </a:solidFill>
                <a:latin typeface="Calibri" panose="020F0502020204030204" pitchFamily="34" charset="0"/>
                <a:cs typeface="Calibri" panose="020F0502020204030204" pitchFamily="34" charset="0"/>
              </a:rPr>
              <a:t>: IEEE 802.11ah is not specified on ARIB STD-T108 at this moment [1]</a:t>
            </a:r>
            <a:endParaRPr lang="en-US" sz="11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375667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p:cNvPicPr>
            <a:picLocks noChangeAspect="1"/>
          </p:cNvPicPr>
          <p:nvPr/>
        </p:nvPicPr>
        <p:blipFill>
          <a:blip r:embed="rId2"/>
          <a:stretch>
            <a:fillRect/>
          </a:stretch>
        </p:blipFill>
        <p:spPr>
          <a:xfrm>
            <a:off x="1204392" y="3041532"/>
            <a:ext cx="6876764" cy="3787784"/>
          </a:xfrm>
          <a:prstGeom prst="rect">
            <a:avLst/>
          </a:prstGeom>
          <a:solidFill>
            <a:schemeClr val="accent1"/>
          </a:solidFill>
        </p:spPr>
      </p:pic>
      <p:sp>
        <p:nvSpPr>
          <p:cNvPr id="2" name="Title 1"/>
          <p:cNvSpPr>
            <a:spLocks noGrp="1"/>
          </p:cNvSpPr>
          <p:nvPr>
            <p:ph type="title"/>
          </p:nvPr>
        </p:nvSpPr>
        <p:spPr>
          <a:xfrm>
            <a:off x="731520" y="453244"/>
            <a:ext cx="8288868" cy="765838"/>
          </a:xfrm>
        </p:spPr>
        <p:txBody>
          <a:bodyPr/>
          <a:lstStyle/>
          <a:p>
            <a:r>
              <a:rPr lang="en-US" sz="2800" dirty="0" smtClean="0"/>
              <a:t>Deregulation of Duty Cycle for Active System</a:t>
            </a:r>
            <a:endParaRPr lang="en-US" sz="2800" dirty="0"/>
          </a:p>
        </p:txBody>
      </p:sp>
      <p:sp>
        <p:nvSpPr>
          <p:cNvPr id="3" name="Content Placeholder 2"/>
          <p:cNvSpPr>
            <a:spLocks noGrp="1"/>
          </p:cNvSpPr>
          <p:nvPr>
            <p:ph idx="1"/>
          </p:nvPr>
        </p:nvSpPr>
        <p:spPr>
          <a:xfrm>
            <a:off x="555474" y="1005659"/>
            <a:ext cx="8640960" cy="1915726"/>
          </a:xfrm>
        </p:spPr>
        <p:txBody>
          <a:bodyPr/>
          <a:lstStyle/>
          <a:p>
            <a:r>
              <a:rPr lang="en-US" sz="1800" dirty="0" smtClean="0"/>
              <a:t>Each s</a:t>
            </a:r>
            <a:r>
              <a:rPr lang="en-US" altLang="ja-JP" sz="1800" dirty="0" smtClean="0"/>
              <a:t>pecified low-power radio station can transmit radio signal for 360 seconds/hour</a:t>
            </a:r>
            <a:r>
              <a:rPr lang="en-US" sz="1800" dirty="0" smtClean="0"/>
              <a:t> at most in the current 920MHz regulation.</a:t>
            </a:r>
          </a:p>
          <a:p>
            <a:r>
              <a:rPr lang="en-US" sz="1800" dirty="0" smtClean="0"/>
              <a:t>MIC</a:t>
            </a:r>
            <a:r>
              <a:rPr lang="ja-JP" altLang="en-US" sz="1800" dirty="0"/>
              <a:t> </a:t>
            </a:r>
            <a:r>
              <a:rPr lang="en-US" altLang="ja-JP" sz="1800" dirty="0" smtClean="0"/>
              <a:t>(Ministry of Internal Affairs and Communications)</a:t>
            </a:r>
            <a:r>
              <a:rPr lang="en-US" sz="1800" dirty="0" smtClean="0"/>
              <a:t> is considering deregulate the current duty cycle regulation:</a:t>
            </a:r>
          </a:p>
          <a:p>
            <a:pPr lvl="1"/>
            <a:r>
              <a:rPr lang="en-US" sz="1600" dirty="0" smtClean="0"/>
              <a:t>When a specified low-power radio station use multiple channels in time division, </a:t>
            </a:r>
            <a:br>
              <a:rPr lang="en-US" sz="1600" dirty="0" smtClean="0"/>
            </a:br>
            <a:r>
              <a:rPr lang="en-US" sz="1600" dirty="0" smtClean="0"/>
              <a:t>duty cycle is 720 seconds/hour.</a:t>
            </a:r>
          </a:p>
          <a:p>
            <a:pPr lvl="1"/>
            <a:r>
              <a:rPr lang="en-US" sz="1600" dirty="0" smtClean="0"/>
              <a:t>Duty cycle of each channel is 360 seconds/hour/station.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err="1" smtClean="0"/>
              <a:t>Takenori</a:t>
            </a:r>
            <a:r>
              <a:rPr lang="en-GB" dirty="0" smtClean="0"/>
              <a:t> Sumi, Mitsubishi Electric</a:t>
            </a:r>
            <a:endParaRPr lang="en-GB" dirty="0"/>
          </a:p>
        </p:txBody>
      </p:sp>
      <p:sp>
        <p:nvSpPr>
          <p:cNvPr id="6" name="Date Placeholder 5"/>
          <p:cNvSpPr>
            <a:spLocks noGrp="1"/>
          </p:cNvSpPr>
          <p:nvPr>
            <p:ph type="dt" idx="15"/>
          </p:nvPr>
        </p:nvSpPr>
        <p:spPr/>
        <p:txBody>
          <a:bodyPr/>
          <a:lstStyle/>
          <a:p>
            <a:r>
              <a:rPr lang="en-US" dirty="0" smtClean="0"/>
              <a:t>November 2018</a:t>
            </a:r>
            <a:endParaRPr lang="en-GB" dirty="0"/>
          </a:p>
        </p:txBody>
      </p:sp>
      <p:sp>
        <p:nvSpPr>
          <p:cNvPr id="29" name="TextBox 28"/>
          <p:cNvSpPr txBox="1"/>
          <p:nvPr/>
        </p:nvSpPr>
        <p:spPr>
          <a:xfrm>
            <a:off x="8120288" y="644884"/>
            <a:ext cx="900100" cy="261610"/>
          </a:xfrm>
          <a:prstGeom prst="rect">
            <a:avLst/>
          </a:prstGeom>
          <a:noFill/>
        </p:spPr>
        <p:txBody>
          <a:bodyPr wrap="square" rtlCol="0">
            <a:spAutoFit/>
          </a:bodyPr>
          <a:lstStyle/>
          <a:p>
            <a:r>
              <a:rPr lang="en-US" sz="1100" dirty="0" smtClean="0">
                <a:solidFill>
                  <a:schemeClr val="tx1"/>
                </a:solidFill>
                <a:latin typeface="Calibri" panose="020F0502020204030204" pitchFamily="34" charset="0"/>
                <a:cs typeface="Calibri" panose="020F0502020204030204" pitchFamily="34" charset="0"/>
              </a:rPr>
              <a:t>[2]</a:t>
            </a:r>
          </a:p>
        </p:txBody>
      </p:sp>
      <p:sp>
        <p:nvSpPr>
          <p:cNvPr id="11" name="角丸四角形 10"/>
          <p:cNvSpPr/>
          <p:nvPr/>
        </p:nvSpPr>
        <p:spPr bwMode="auto">
          <a:xfrm>
            <a:off x="1600436" y="3163227"/>
            <a:ext cx="1368152" cy="258496"/>
          </a:xfrm>
          <a:prstGeom prst="round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a:r>
              <a:rPr kumimoji="1" lang="en-US" altLang="ja-JP" sz="1200" dirty="0">
                <a:solidFill>
                  <a:schemeClr val="tx1"/>
                </a:solidFill>
                <a:latin typeface="Calibri" panose="020F0502020204030204" pitchFamily="34" charset="0"/>
                <a:cs typeface="Calibri" panose="020F0502020204030204" pitchFamily="34" charset="0"/>
              </a:rPr>
              <a:t>Current </a:t>
            </a:r>
            <a:r>
              <a:rPr kumimoji="1" lang="en-US" altLang="ja-JP" sz="1200" dirty="0" smtClean="0">
                <a:solidFill>
                  <a:schemeClr val="tx1"/>
                </a:solidFill>
                <a:latin typeface="Calibri" panose="020F0502020204030204" pitchFamily="34" charset="0"/>
                <a:cs typeface="Calibri" panose="020F0502020204030204" pitchFamily="34" charset="0"/>
              </a:rPr>
              <a:t>regulation</a:t>
            </a:r>
            <a:endParaRPr kumimoji="1" lang="ja-JP" altLang="en-US" sz="1200" dirty="0">
              <a:solidFill>
                <a:schemeClr val="tx1"/>
              </a:solidFill>
              <a:latin typeface="Calibri" panose="020F0502020204030204" pitchFamily="34" charset="0"/>
              <a:cs typeface="Calibri" panose="020F0502020204030204" pitchFamily="34" charset="0"/>
            </a:endParaRPr>
          </a:p>
        </p:txBody>
      </p:sp>
      <p:sp>
        <p:nvSpPr>
          <p:cNvPr id="36" name="テキスト ボックス 35"/>
          <p:cNvSpPr txBox="1"/>
          <p:nvPr/>
        </p:nvSpPr>
        <p:spPr>
          <a:xfrm>
            <a:off x="1674758" y="3686604"/>
            <a:ext cx="1455848" cy="276999"/>
          </a:xfrm>
          <a:prstGeom prst="rect">
            <a:avLst/>
          </a:prstGeom>
          <a:solidFill>
            <a:schemeClr val="bg1"/>
          </a:solidFill>
        </p:spPr>
        <p:txBody>
          <a:bodyPr wrap="none" rtlCol="0">
            <a:spAutoFit/>
          </a:bodyPr>
          <a:lstStyle/>
          <a:p>
            <a:r>
              <a:rPr kumimoji="1" lang="en-US" altLang="ja-JP" sz="1200" dirty="0" smtClean="0">
                <a:solidFill>
                  <a:schemeClr val="tx1"/>
                </a:solidFill>
                <a:latin typeface="Calibri" panose="020F0502020204030204" pitchFamily="34" charset="0"/>
                <a:cs typeface="Calibri" panose="020F0502020204030204" pitchFamily="34" charset="0"/>
              </a:rPr>
              <a:t>Using single channel</a:t>
            </a:r>
            <a:endParaRPr kumimoji="1" lang="ja-JP" altLang="en-US" sz="1200" dirty="0" smtClean="0">
              <a:solidFill>
                <a:schemeClr val="tx1"/>
              </a:solidFill>
              <a:latin typeface="Calibri" panose="020F0502020204030204" pitchFamily="34" charset="0"/>
              <a:cs typeface="Calibri" panose="020F0502020204030204" pitchFamily="34" charset="0"/>
            </a:endParaRPr>
          </a:p>
        </p:txBody>
      </p:sp>
      <p:sp>
        <p:nvSpPr>
          <p:cNvPr id="31" name="角丸四角形 30"/>
          <p:cNvSpPr/>
          <p:nvPr/>
        </p:nvSpPr>
        <p:spPr bwMode="auto">
          <a:xfrm>
            <a:off x="3036466" y="3163227"/>
            <a:ext cx="1798001" cy="540182"/>
          </a:xfrm>
          <a:prstGeom prst="round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a:r>
              <a:rPr kumimoji="1" lang="en-US" altLang="ja-JP" sz="1000" dirty="0" smtClean="0">
                <a:solidFill>
                  <a:schemeClr val="tx1"/>
                </a:solidFill>
                <a:latin typeface="Calibri" panose="020F0502020204030204" pitchFamily="34" charset="0"/>
                <a:cs typeface="Calibri" panose="020F0502020204030204" pitchFamily="34" charset="0"/>
              </a:rPr>
              <a:t>Total </a:t>
            </a:r>
            <a:r>
              <a:rPr kumimoji="1" lang="en-US" altLang="ja-JP" sz="1000" dirty="0" err="1" smtClean="0">
                <a:solidFill>
                  <a:schemeClr val="tx1"/>
                </a:solidFill>
                <a:latin typeface="Calibri" panose="020F0502020204030204" pitchFamily="34" charset="0"/>
                <a:cs typeface="Calibri" panose="020F0502020204030204" pitchFamily="34" charset="0"/>
              </a:rPr>
              <a:t>Tx</a:t>
            </a:r>
            <a:r>
              <a:rPr kumimoji="1" lang="en-US" altLang="ja-JP" sz="1000" dirty="0" smtClean="0">
                <a:solidFill>
                  <a:schemeClr val="tx1"/>
                </a:solidFill>
                <a:latin typeface="Calibri" panose="020F0502020204030204" pitchFamily="34" charset="0"/>
                <a:cs typeface="Calibri" panose="020F0502020204030204" pitchFamily="34" charset="0"/>
              </a:rPr>
              <a:t> Time</a:t>
            </a:r>
            <a:r>
              <a:rPr kumimoji="1" lang="ja-JP" altLang="en-US" sz="1000" dirty="0" smtClean="0">
                <a:solidFill>
                  <a:schemeClr val="tx1"/>
                </a:solidFill>
                <a:latin typeface="Calibri" panose="020F0502020204030204" pitchFamily="34" charset="0"/>
                <a:cs typeface="Calibri" panose="020F0502020204030204" pitchFamily="34" charset="0"/>
              </a:rPr>
              <a:t> </a:t>
            </a:r>
            <a:r>
              <a:rPr lang="ja-JP" altLang="en-US" sz="1000" dirty="0" smtClean="0">
                <a:solidFill>
                  <a:schemeClr val="tx1"/>
                </a:solidFill>
                <a:latin typeface="Calibri" panose="020F0502020204030204" pitchFamily="34" charset="0"/>
                <a:cs typeface="Calibri" panose="020F0502020204030204" pitchFamily="34" charset="0"/>
              </a:rPr>
              <a:t>≦ </a:t>
            </a:r>
            <a:r>
              <a:rPr lang="en-US" altLang="ja-JP" sz="1000" dirty="0" smtClean="0">
                <a:solidFill>
                  <a:schemeClr val="tx1"/>
                </a:solidFill>
                <a:latin typeface="Calibri" panose="020F0502020204030204" pitchFamily="34" charset="0"/>
                <a:cs typeface="Calibri" panose="020F0502020204030204" pitchFamily="34" charset="0"/>
              </a:rPr>
              <a:t>360sec.</a:t>
            </a:r>
          </a:p>
          <a:p>
            <a:pPr algn="ctr" defTabSz="449263"/>
            <a:r>
              <a:rPr lang="en-US" altLang="ja-JP" sz="1000" dirty="0" smtClean="0">
                <a:solidFill>
                  <a:schemeClr val="tx1"/>
                </a:solidFill>
                <a:latin typeface="Calibri" panose="020F0502020204030204" pitchFamily="34" charset="0"/>
                <a:cs typeface="Calibri" panose="020F0502020204030204" pitchFamily="34" charset="0"/>
              </a:rPr>
              <a:t>              Per station </a:t>
            </a:r>
            <a:r>
              <a:rPr lang="ja-JP" altLang="en-US" sz="1000" dirty="0" smtClean="0">
                <a:solidFill>
                  <a:schemeClr val="tx1"/>
                </a:solidFill>
                <a:latin typeface="Calibri" panose="020F0502020204030204" pitchFamily="34" charset="0"/>
                <a:cs typeface="Calibri" panose="020F0502020204030204" pitchFamily="34" charset="0"/>
              </a:rPr>
              <a:t>≦ </a:t>
            </a:r>
            <a:r>
              <a:rPr lang="en-US" altLang="ja-JP" sz="1000" dirty="0" smtClean="0">
                <a:solidFill>
                  <a:schemeClr val="tx1"/>
                </a:solidFill>
                <a:latin typeface="Calibri" panose="020F0502020204030204" pitchFamily="34" charset="0"/>
                <a:cs typeface="Calibri" panose="020F0502020204030204" pitchFamily="34" charset="0"/>
              </a:rPr>
              <a:t>360sec.</a:t>
            </a:r>
          </a:p>
          <a:p>
            <a:pPr algn="ctr" defTabSz="449263"/>
            <a:endParaRPr kumimoji="1" lang="ja-JP" altLang="en-US" sz="1000" dirty="0">
              <a:solidFill>
                <a:schemeClr val="tx1"/>
              </a:solidFill>
              <a:latin typeface="Calibri" panose="020F0502020204030204" pitchFamily="34" charset="0"/>
              <a:cs typeface="Calibri" panose="020F0502020204030204" pitchFamily="34" charset="0"/>
            </a:endParaRPr>
          </a:p>
        </p:txBody>
      </p:sp>
      <p:sp>
        <p:nvSpPr>
          <p:cNvPr id="37" name="テキスト ボックス 36"/>
          <p:cNvSpPr txBox="1"/>
          <p:nvPr/>
        </p:nvSpPr>
        <p:spPr>
          <a:xfrm>
            <a:off x="1674758" y="5395536"/>
            <a:ext cx="1673856" cy="276999"/>
          </a:xfrm>
          <a:prstGeom prst="rect">
            <a:avLst/>
          </a:prstGeom>
          <a:solidFill>
            <a:schemeClr val="bg1"/>
          </a:solidFill>
        </p:spPr>
        <p:txBody>
          <a:bodyPr wrap="none" rtlCol="0">
            <a:spAutoFit/>
          </a:bodyPr>
          <a:lstStyle/>
          <a:p>
            <a:r>
              <a:rPr kumimoji="1" lang="en-US" altLang="ja-JP" sz="1200" dirty="0" smtClean="0">
                <a:solidFill>
                  <a:schemeClr val="tx1"/>
                </a:solidFill>
                <a:latin typeface="Calibri" panose="020F0502020204030204" pitchFamily="34" charset="0"/>
                <a:cs typeface="Calibri" panose="020F0502020204030204" pitchFamily="34" charset="0"/>
              </a:rPr>
              <a:t>Using multiple channels</a:t>
            </a:r>
            <a:endParaRPr kumimoji="1" lang="ja-JP" altLang="en-US" sz="1200" dirty="0" smtClean="0">
              <a:solidFill>
                <a:schemeClr val="tx1"/>
              </a:solidFill>
              <a:latin typeface="Calibri" panose="020F0502020204030204" pitchFamily="34" charset="0"/>
              <a:cs typeface="Calibri" panose="020F0502020204030204" pitchFamily="34" charset="0"/>
            </a:endParaRPr>
          </a:p>
        </p:txBody>
      </p:sp>
      <p:sp>
        <p:nvSpPr>
          <p:cNvPr id="38" name="テキスト ボックス 37"/>
          <p:cNvSpPr txBox="1"/>
          <p:nvPr/>
        </p:nvSpPr>
        <p:spPr>
          <a:xfrm>
            <a:off x="3563702" y="4092256"/>
            <a:ext cx="347340" cy="338554"/>
          </a:xfrm>
          <a:prstGeom prst="rect">
            <a:avLst/>
          </a:prstGeom>
          <a:solidFill>
            <a:srgbClr val="DEEBF7"/>
          </a:solidFill>
        </p:spPr>
        <p:txBody>
          <a:bodyPr wrap="square" rtlCol="0">
            <a:spAutoFit/>
          </a:bodyPr>
          <a:lstStyle/>
          <a:p>
            <a:r>
              <a:rPr kumimoji="1" lang="en-US" altLang="ja-JP" sz="800" dirty="0" smtClean="0">
                <a:solidFill>
                  <a:schemeClr val="tx1"/>
                </a:solidFill>
                <a:latin typeface="Calibri" panose="020F0502020204030204" pitchFamily="34" charset="0"/>
                <a:cs typeface="Calibri" panose="020F0502020204030204" pitchFamily="34" charset="0"/>
              </a:rPr>
              <a:t>360sec.</a:t>
            </a:r>
            <a:endParaRPr kumimoji="1" lang="ja-JP" altLang="en-US" sz="800" dirty="0" smtClean="0">
              <a:solidFill>
                <a:schemeClr val="tx1"/>
              </a:solidFill>
              <a:latin typeface="Calibri" panose="020F0502020204030204" pitchFamily="34" charset="0"/>
              <a:cs typeface="Calibri" panose="020F0502020204030204" pitchFamily="34" charset="0"/>
            </a:endParaRPr>
          </a:p>
        </p:txBody>
      </p:sp>
      <p:sp>
        <p:nvSpPr>
          <p:cNvPr id="39" name="テキスト ボックス 38"/>
          <p:cNvSpPr txBox="1"/>
          <p:nvPr/>
        </p:nvSpPr>
        <p:spPr>
          <a:xfrm>
            <a:off x="4079037" y="4261533"/>
            <a:ext cx="347340" cy="338554"/>
          </a:xfrm>
          <a:prstGeom prst="rect">
            <a:avLst/>
          </a:prstGeom>
          <a:solidFill>
            <a:srgbClr val="F5B59B"/>
          </a:solidFill>
        </p:spPr>
        <p:txBody>
          <a:bodyPr wrap="square" rtlCol="0">
            <a:spAutoFit/>
          </a:bodyPr>
          <a:lstStyle/>
          <a:p>
            <a:r>
              <a:rPr kumimoji="1" lang="en-US" altLang="ja-JP" sz="800" dirty="0" smtClean="0">
                <a:solidFill>
                  <a:schemeClr val="tx1"/>
                </a:solidFill>
                <a:latin typeface="Calibri" panose="020F0502020204030204" pitchFamily="34" charset="0"/>
                <a:cs typeface="Calibri" panose="020F0502020204030204" pitchFamily="34" charset="0"/>
              </a:rPr>
              <a:t>360sec.</a:t>
            </a:r>
            <a:endParaRPr kumimoji="1" lang="ja-JP" altLang="en-US" sz="800" dirty="0" smtClean="0">
              <a:solidFill>
                <a:schemeClr val="tx1"/>
              </a:solidFill>
              <a:latin typeface="Calibri" panose="020F0502020204030204" pitchFamily="34" charset="0"/>
              <a:cs typeface="Calibri" panose="020F0502020204030204" pitchFamily="34" charset="0"/>
            </a:endParaRPr>
          </a:p>
        </p:txBody>
      </p:sp>
      <p:sp>
        <p:nvSpPr>
          <p:cNvPr id="40" name="テキスト ボックス 39"/>
          <p:cNvSpPr txBox="1"/>
          <p:nvPr/>
        </p:nvSpPr>
        <p:spPr>
          <a:xfrm>
            <a:off x="4091062" y="5884063"/>
            <a:ext cx="347340" cy="338554"/>
          </a:xfrm>
          <a:prstGeom prst="rect">
            <a:avLst/>
          </a:prstGeom>
          <a:solidFill>
            <a:srgbClr val="F5B59B"/>
          </a:solidFill>
        </p:spPr>
        <p:txBody>
          <a:bodyPr wrap="square" rtlCol="0">
            <a:spAutoFit/>
          </a:bodyPr>
          <a:lstStyle/>
          <a:p>
            <a:r>
              <a:rPr kumimoji="1" lang="en-US" altLang="ja-JP" sz="800" dirty="0" smtClean="0">
                <a:solidFill>
                  <a:schemeClr val="tx1"/>
                </a:solidFill>
                <a:latin typeface="Calibri" panose="020F0502020204030204" pitchFamily="34" charset="0"/>
                <a:cs typeface="Calibri" panose="020F0502020204030204" pitchFamily="34" charset="0"/>
              </a:rPr>
              <a:t>360sec.</a:t>
            </a:r>
            <a:endParaRPr kumimoji="1" lang="ja-JP" altLang="en-US" sz="800" dirty="0" smtClean="0">
              <a:solidFill>
                <a:schemeClr val="tx1"/>
              </a:solidFill>
              <a:latin typeface="Calibri" panose="020F0502020204030204" pitchFamily="34" charset="0"/>
              <a:cs typeface="Calibri" panose="020F0502020204030204" pitchFamily="34" charset="0"/>
            </a:endParaRPr>
          </a:p>
        </p:txBody>
      </p:sp>
      <p:sp>
        <p:nvSpPr>
          <p:cNvPr id="41" name="テキスト ボックス 40"/>
          <p:cNvSpPr txBox="1"/>
          <p:nvPr/>
        </p:nvSpPr>
        <p:spPr>
          <a:xfrm>
            <a:off x="3556376" y="5421431"/>
            <a:ext cx="347340" cy="338554"/>
          </a:xfrm>
          <a:prstGeom prst="rect">
            <a:avLst/>
          </a:prstGeom>
          <a:solidFill>
            <a:srgbClr val="DEEBF7"/>
          </a:solidFill>
        </p:spPr>
        <p:txBody>
          <a:bodyPr wrap="square" rtlCol="0">
            <a:spAutoFit/>
          </a:bodyPr>
          <a:lstStyle/>
          <a:p>
            <a:r>
              <a:rPr kumimoji="1" lang="en-US" altLang="ja-JP" sz="800" dirty="0" smtClean="0">
                <a:solidFill>
                  <a:schemeClr val="tx1"/>
                </a:solidFill>
                <a:latin typeface="Calibri" panose="020F0502020204030204" pitchFamily="34" charset="0"/>
                <a:cs typeface="Calibri" panose="020F0502020204030204" pitchFamily="34" charset="0"/>
              </a:rPr>
              <a:t>100sec.</a:t>
            </a:r>
            <a:endParaRPr kumimoji="1" lang="ja-JP" altLang="en-US" sz="800" dirty="0" smtClean="0">
              <a:solidFill>
                <a:schemeClr val="tx1"/>
              </a:solidFill>
              <a:latin typeface="Calibri" panose="020F0502020204030204" pitchFamily="34" charset="0"/>
              <a:cs typeface="Calibri" panose="020F0502020204030204" pitchFamily="34" charset="0"/>
            </a:endParaRPr>
          </a:p>
        </p:txBody>
      </p:sp>
      <p:sp>
        <p:nvSpPr>
          <p:cNvPr id="42" name="テキスト ボックス 41"/>
          <p:cNvSpPr txBox="1"/>
          <p:nvPr/>
        </p:nvSpPr>
        <p:spPr>
          <a:xfrm>
            <a:off x="3562168" y="5776341"/>
            <a:ext cx="347340" cy="215444"/>
          </a:xfrm>
          <a:prstGeom prst="rect">
            <a:avLst/>
          </a:prstGeom>
          <a:solidFill>
            <a:srgbClr val="DEEBF7"/>
          </a:solidFill>
        </p:spPr>
        <p:txBody>
          <a:bodyPr wrap="square" rtlCol="0">
            <a:spAutoFit/>
          </a:bodyPr>
          <a:lstStyle/>
          <a:p>
            <a:r>
              <a:rPr kumimoji="1" lang="en-US" altLang="ja-JP" sz="800" dirty="0" smtClean="0">
                <a:solidFill>
                  <a:schemeClr val="tx1"/>
                </a:solidFill>
                <a:latin typeface="Calibri" panose="020F0502020204030204" pitchFamily="34" charset="0"/>
                <a:cs typeface="Calibri" panose="020F0502020204030204" pitchFamily="34" charset="0"/>
              </a:rPr>
              <a:t>80</a:t>
            </a:r>
            <a:endParaRPr kumimoji="1" lang="ja-JP" altLang="en-US" sz="800" dirty="0" smtClean="0">
              <a:solidFill>
                <a:schemeClr val="tx1"/>
              </a:solidFill>
              <a:latin typeface="Calibri" panose="020F0502020204030204" pitchFamily="34" charset="0"/>
              <a:cs typeface="Calibri" panose="020F0502020204030204" pitchFamily="34" charset="0"/>
            </a:endParaRPr>
          </a:p>
        </p:txBody>
      </p:sp>
      <p:sp>
        <p:nvSpPr>
          <p:cNvPr id="43" name="テキスト ボックス 42"/>
          <p:cNvSpPr txBox="1"/>
          <p:nvPr/>
        </p:nvSpPr>
        <p:spPr>
          <a:xfrm>
            <a:off x="3562168" y="6014564"/>
            <a:ext cx="347340" cy="215444"/>
          </a:xfrm>
          <a:prstGeom prst="rect">
            <a:avLst/>
          </a:prstGeom>
          <a:solidFill>
            <a:srgbClr val="DEEBF7"/>
          </a:solidFill>
        </p:spPr>
        <p:txBody>
          <a:bodyPr wrap="square" rtlCol="0">
            <a:spAutoFit/>
          </a:bodyPr>
          <a:lstStyle/>
          <a:p>
            <a:r>
              <a:rPr kumimoji="1" lang="en-US" altLang="ja-JP" sz="800" dirty="0" smtClean="0">
                <a:solidFill>
                  <a:schemeClr val="tx1"/>
                </a:solidFill>
                <a:latin typeface="Calibri" panose="020F0502020204030204" pitchFamily="34" charset="0"/>
                <a:cs typeface="Calibri" panose="020F0502020204030204" pitchFamily="34" charset="0"/>
              </a:rPr>
              <a:t>100</a:t>
            </a:r>
            <a:endParaRPr kumimoji="1" lang="ja-JP" altLang="en-US" sz="800" dirty="0" smtClean="0">
              <a:solidFill>
                <a:schemeClr val="tx1"/>
              </a:solidFill>
              <a:latin typeface="Calibri" panose="020F0502020204030204" pitchFamily="34" charset="0"/>
              <a:cs typeface="Calibri" panose="020F0502020204030204" pitchFamily="34" charset="0"/>
            </a:endParaRPr>
          </a:p>
        </p:txBody>
      </p:sp>
      <p:sp>
        <p:nvSpPr>
          <p:cNvPr id="44" name="テキスト ボックス 43"/>
          <p:cNvSpPr txBox="1"/>
          <p:nvPr/>
        </p:nvSpPr>
        <p:spPr>
          <a:xfrm>
            <a:off x="3562168" y="6253197"/>
            <a:ext cx="347340" cy="215444"/>
          </a:xfrm>
          <a:prstGeom prst="rect">
            <a:avLst/>
          </a:prstGeom>
          <a:solidFill>
            <a:srgbClr val="DEEBF7"/>
          </a:solidFill>
        </p:spPr>
        <p:txBody>
          <a:bodyPr wrap="square" rtlCol="0">
            <a:spAutoFit/>
          </a:bodyPr>
          <a:lstStyle/>
          <a:p>
            <a:r>
              <a:rPr kumimoji="1" lang="en-US" altLang="ja-JP" sz="800" dirty="0" smtClean="0">
                <a:solidFill>
                  <a:schemeClr val="tx1"/>
                </a:solidFill>
                <a:latin typeface="Calibri" panose="020F0502020204030204" pitchFamily="34" charset="0"/>
                <a:cs typeface="Calibri" panose="020F0502020204030204" pitchFamily="34" charset="0"/>
              </a:rPr>
              <a:t>80</a:t>
            </a:r>
            <a:endParaRPr kumimoji="1" lang="ja-JP" altLang="en-US" sz="800" dirty="0" smtClean="0">
              <a:solidFill>
                <a:schemeClr val="tx1"/>
              </a:solidFill>
              <a:latin typeface="Calibri" panose="020F0502020204030204" pitchFamily="34" charset="0"/>
              <a:cs typeface="Calibri" panose="020F0502020204030204" pitchFamily="34" charset="0"/>
            </a:endParaRPr>
          </a:p>
        </p:txBody>
      </p:sp>
      <p:sp>
        <p:nvSpPr>
          <p:cNvPr id="45" name="テキスト ボックス 44"/>
          <p:cNvSpPr txBox="1"/>
          <p:nvPr/>
        </p:nvSpPr>
        <p:spPr>
          <a:xfrm>
            <a:off x="2006381" y="5022495"/>
            <a:ext cx="896399" cy="246221"/>
          </a:xfrm>
          <a:prstGeom prst="rect">
            <a:avLst/>
          </a:prstGeom>
          <a:solidFill>
            <a:schemeClr val="bg1"/>
          </a:solidFill>
        </p:spPr>
        <p:txBody>
          <a:bodyPr wrap="none" rtlCol="0">
            <a:spAutoFit/>
          </a:bodyPr>
          <a:lstStyle/>
          <a:p>
            <a:r>
              <a:rPr kumimoji="1" lang="en-US" altLang="ja-JP" sz="1000" dirty="0" smtClean="0">
                <a:solidFill>
                  <a:schemeClr val="tx1"/>
                </a:solidFill>
                <a:latin typeface="Calibri" panose="020F0502020204030204" pitchFamily="34" charset="0"/>
                <a:cs typeface="Calibri" panose="020F0502020204030204" pitchFamily="34" charset="0"/>
              </a:rPr>
              <a:t>3600 seconds</a:t>
            </a:r>
            <a:endParaRPr kumimoji="1" lang="ja-JP" altLang="en-US" sz="1000" dirty="0" smtClean="0">
              <a:solidFill>
                <a:schemeClr val="tx1"/>
              </a:solidFill>
              <a:latin typeface="Calibri" panose="020F0502020204030204" pitchFamily="34" charset="0"/>
              <a:cs typeface="Calibri" panose="020F0502020204030204" pitchFamily="34" charset="0"/>
            </a:endParaRPr>
          </a:p>
        </p:txBody>
      </p:sp>
      <p:sp>
        <p:nvSpPr>
          <p:cNvPr id="46" name="テキスト ボックス 45"/>
          <p:cNvSpPr txBox="1"/>
          <p:nvPr/>
        </p:nvSpPr>
        <p:spPr>
          <a:xfrm>
            <a:off x="2006381" y="6720803"/>
            <a:ext cx="965329" cy="261610"/>
          </a:xfrm>
          <a:prstGeom prst="rect">
            <a:avLst/>
          </a:prstGeom>
          <a:solidFill>
            <a:schemeClr val="bg1"/>
          </a:solidFill>
        </p:spPr>
        <p:txBody>
          <a:bodyPr wrap="none" rtlCol="0">
            <a:spAutoFit/>
          </a:bodyPr>
          <a:lstStyle/>
          <a:p>
            <a:r>
              <a:rPr kumimoji="1" lang="en-US" altLang="ja-JP" sz="1100" dirty="0" smtClean="0">
                <a:solidFill>
                  <a:schemeClr val="tx1"/>
                </a:solidFill>
                <a:latin typeface="Calibri" panose="020F0502020204030204" pitchFamily="34" charset="0"/>
                <a:cs typeface="Calibri" panose="020F0502020204030204" pitchFamily="34" charset="0"/>
              </a:rPr>
              <a:t>3600 seconds</a:t>
            </a:r>
            <a:endParaRPr kumimoji="1" lang="ja-JP" altLang="en-US" sz="1100" dirty="0" smtClean="0">
              <a:solidFill>
                <a:schemeClr val="tx1"/>
              </a:solidFill>
              <a:latin typeface="Calibri" panose="020F0502020204030204" pitchFamily="34" charset="0"/>
              <a:cs typeface="Calibri" panose="020F0502020204030204" pitchFamily="34" charset="0"/>
            </a:endParaRPr>
          </a:p>
        </p:txBody>
      </p:sp>
      <p:sp>
        <p:nvSpPr>
          <p:cNvPr id="47" name="テキスト ボックス 46"/>
          <p:cNvSpPr txBox="1"/>
          <p:nvPr/>
        </p:nvSpPr>
        <p:spPr>
          <a:xfrm>
            <a:off x="3884737" y="6647723"/>
            <a:ext cx="442750" cy="246221"/>
          </a:xfrm>
          <a:prstGeom prst="rect">
            <a:avLst/>
          </a:prstGeom>
          <a:solidFill>
            <a:schemeClr val="bg1"/>
          </a:solidFill>
        </p:spPr>
        <p:txBody>
          <a:bodyPr wrap="none" rtlCol="0">
            <a:spAutoFit/>
          </a:bodyPr>
          <a:lstStyle/>
          <a:p>
            <a:r>
              <a:rPr kumimoji="1" lang="en-US" altLang="ja-JP" sz="1000" dirty="0" smtClean="0">
                <a:solidFill>
                  <a:schemeClr val="tx1"/>
                </a:solidFill>
                <a:latin typeface="Calibri" panose="020F0502020204030204" pitchFamily="34" charset="0"/>
                <a:cs typeface="Calibri" panose="020F0502020204030204" pitchFamily="34" charset="0"/>
              </a:rPr>
              <a:t>Time</a:t>
            </a:r>
            <a:endParaRPr kumimoji="1" lang="ja-JP" altLang="en-US" sz="1000" dirty="0" smtClean="0">
              <a:solidFill>
                <a:schemeClr val="tx1"/>
              </a:solidFill>
              <a:latin typeface="Calibri" panose="020F0502020204030204" pitchFamily="34" charset="0"/>
              <a:cs typeface="Calibri" panose="020F0502020204030204" pitchFamily="34" charset="0"/>
            </a:endParaRPr>
          </a:p>
        </p:txBody>
      </p:sp>
      <p:sp>
        <p:nvSpPr>
          <p:cNvPr id="48" name="テキスト ボックス 47"/>
          <p:cNvSpPr txBox="1"/>
          <p:nvPr/>
        </p:nvSpPr>
        <p:spPr>
          <a:xfrm>
            <a:off x="3853797" y="4943400"/>
            <a:ext cx="391454" cy="215444"/>
          </a:xfrm>
          <a:prstGeom prst="rect">
            <a:avLst/>
          </a:prstGeom>
          <a:solidFill>
            <a:schemeClr val="bg1"/>
          </a:solidFill>
        </p:spPr>
        <p:txBody>
          <a:bodyPr wrap="none" rtlCol="0">
            <a:spAutoFit/>
          </a:bodyPr>
          <a:lstStyle/>
          <a:p>
            <a:r>
              <a:rPr kumimoji="1" lang="en-US" altLang="ja-JP" sz="800" dirty="0" smtClean="0">
                <a:solidFill>
                  <a:schemeClr val="tx1"/>
                </a:solidFill>
                <a:latin typeface="Calibri" panose="020F0502020204030204" pitchFamily="34" charset="0"/>
                <a:cs typeface="Calibri" panose="020F0502020204030204" pitchFamily="34" charset="0"/>
              </a:rPr>
              <a:t>Time</a:t>
            </a:r>
            <a:endParaRPr kumimoji="1" lang="ja-JP" altLang="en-US" sz="800" dirty="0" smtClean="0">
              <a:solidFill>
                <a:schemeClr val="tx1"/>
              </a:solidFill>
              <a:latin typeface="Calibri" panose="020F0502020204030204" pitchFamily="34" charset="0"/>
              <a:cs typeface="Calibri" panose="020F0502020204030204" pitchFamily="34" charset="0"/>
            </a:endParaRPr>
          </a:p>
        </p:txBody>
      </p:sp>
      <p:sp>
        <p:nvSpPr>
          <p:cNvPr id="49" name="テキスト ボックス 48"/>
          <p:cNvSpPr txBox="1"/>
          <p:nvPr/>
        </p:nvSpPr>
        <p:spPr>
          <a:xfrm>
            <a:off x="5500602" y="5025439"/>
            <a:ext cx="896399" cy="246221"/>
          </a:xfrm>
          <a:prstGeom prst="rect">
            <a:avLst/>
          </a:prstGeom>
          <a:solidFill>
            <a:schemeClr val="bg1"/>
          </a:solidFill>
        </p:spPr>
        <p:txBody>
          <a:bodyPr wrap="none" rtlCol="0">
            <a:spAutoFit/>
          </a:bodyPr>
          <a:lstStyle/>
          <a:p>
            <a:r>
              <a:rPr kumimoji="1" lang="en-US" altLang="ja-JP" sz="1000" dirty="0" smtClean="0">
                <a:solidFill>
                  <a:schemeClr val="tx1"/>
                </a:solidFill>
                <a:latin typeface="Calibri" panose="020F0502020204030204" pitchFamily="34" charset="0"/>
                <a:cs typeface="Calibri" panose="020F0502020204030204" pitchFamily="34" charset="0"/>
              </a:rPr>
              <a:t>3600 seconds</a:t>
            </a:r>
            <a:endParaRPr kumimoji="1" lang="ja-JP" altLang="en-US" sz="1000" dirty="0" smtClean="0">
              <a:solidFill>
                <a:schemeClr val="tx1"/>
              </a:solidFill>
              <a:latin typeface="Calibri" panose="020F0502020204030204" pitchFamily="34" charset="0"/>
              <a:cs typeface="Calibri" panose="020F0502020204030204" pitchFamily="34" charset="0"/>
            </a:endParaRPr>
          </a:p>
        </p:txBody>
      </p:sp>
      <p:sp>
        <p:nvSpPr>
          <p:cNvPr id="50" name="テキスト ボックス 49"/>
          <p:cNvSpPr txBox="1"/>
          <p:nvPr/>
        </p:nvSpPr>
        <p:spPr>
          <a:xfrm>
            <a:off x="5500602" y="6723747"/>
            <a:ext cx="965329" cy="261610"/>
          </a:xfrm>
          <a:prstGeom prst="rect">
            <a:avLst/>
          </a:prstGeom>
          <a:solidFill>
            <a:schemeClr val="bg1"/>
          </a:solidFill>
        </p:spPr>
        <p:txBody>
          <a:bodyPr wrap="none" rtlCol="0">
            <a:spAutoFit/>
          </a:bodyPr>
          <a:lstStyle/>
          <a:p>
            <a:r>
              <a:rPr kumimoji="1" lang="en-US" altLang="ja-JP" sz="1100" dirty="0" smtClean="0">
                <a:solidFill>
                  <a:schemeClr val="tx1"/>
                </a:solidFill>
                <a:latin typeface="Calibri" panose="020F0502020204030204" pitchFamily="34" charset="0"/>
                <a:cs typeface="Calibri" panose="020F0502020204030204" pitchFamily="34" charset="0"/>
              </a:rPr>
              <a:t>3600 seconds</a:t>
            </a:r>
            <a:endParaRPr kumimoji="1" lang="ja-JP" altLang="en-US" sz="1100" dirty="0" smtClean="0">
              <a:solidFill>
                <a:schemeClr val="tx1"/>
              </a:solidFill>
              <a:latin typeface="Calibri" panose="020F0502020204030204" pitchFamily="34" charset="0"/>
              <a:cs typeface="Calibri" panose="020F0502020204030204" pitchFamily="34" charset="0"/>
            </a:endParaRPr>
          </a:p>
        </p:txBody>
      </p:sp>
      <p:sp>
        <p:nvSpPr>
          <p:cNvPr id="51" name="テキスト ボックス 50"/>
          <p:cNvSpPr txBox="1"/>
          <p:nvPr/>
        </p:nvSpPr>
        <p:spPr>
          <a:xfrm>
            <a:off x="7329662" y="6650667"/>
            <a:ext cx="442750" cy="246221"/>
          </a:xfrm>
          <a:prstGeom prst="rect">
            <a:avLst/>
          </a:prstGeom>
          <a:solidFill>
            <a:schemeClr val="bg1"/>
          </a:solidFill>
        </p:spPr>
        <p:txBody>
          <a:bodyPr wrap="none" rtlCol="0">
            <a:spAutoFit/>
          </a:bodyPr>
          <a:lstStyle/>
          <a:p>
            <a:r>
              <a:rPr kumimoji="1" lang="en-US" altLang="ja-JP" sz="1000" dirty="0" smtClean="0">
                <a:solidFill>
                  <a:schemeClr val="tx1"/>
                </a:solidFill>
                <a:latin typeface="Calibri" panose="020F0502020204030204" pitchFamily="34" charset="0"/>
                <a:cs typeface="Calibri" panose="020F0502020204030204" pitchFamily="34" charset="0"/>
              </a:rPr>
              <a:t>Time</a:t>
            </a:r>
            <a:endParaRPr kumimoji="1" lang="ja-JP" altLang="en-US" sz="1000" dirty="0" smtClean="0">
              <a:solidFill>
                <a:schemeClr val="tx1"/>
              </a:solidFill>
              <a:latin typeface="Calibri" panose="020F0502020204030204" pitchFamily="34" charset="0"/>
              <a:cs typeface="Calibri" panose="020F0502020204030204" pitchFamily="34" charset="0"/>
            </a:endParaRPr>
          </a:p>
        </p:txBody>
      </p:sp>
      <p:sp>
        <p:nvSpPr>
          <p:cNvPr id="52" name="テキスト ボックス 51"/>
          <p:cNvSpPr txBox="1"/>
          <p:nvPr/>
        </p:nvSpPr>
        <p:spPr>
          <a:xfrm>
            <a:off x="7298722" y="4946344"/>
            <a:ext cx="391454" cy="215444"/>
          </a:xfrm>
          <a:prstGeom prst="rect">
            <a:avLst/>
          </a:prstGeom>
          <a:solidFill>
            <a:schemeClr val="bg1"/>
          </a:solidFill>
        </p:spPr>
        <p:txBody>
          <a:bodyPr wrap="none" rtlCol="0">
            <a:spAutoFit/>
          </a:bodyPr>
          <a:lstStyle/>
          <a:p>
            <a:r>
              <a:rPr kumimoji="1" lang="en-US" altLang="ja-JP" sz="800" dirty="0" smtClean="0">
                <a:solidFill>
                  <a:schemeClr val="tx1"/>
                </a:solidFill>
                <a:latin typeface="Calibri" panose="020F0502020204030204" pitchFamily="34" charset="0"/>
                <a:cs typeface="Calibri" panose="020F0502020204030204" pitchFamily="34" charset="0"/>
              </a:rPr>
              <a:t>Time</a:t>
            </a:r>
            <a:endParaRPr kumimoji="1" lang="ja-JP" altLang="en-US" sz="800" dirty="0" smtClean="0">
              <a:solidFill>
                <a:schemeClr val="tx1"/>
              </a:solidFill>
              <a:latin typeface="Calibri" panose="020F0502020204030204" pitchFamily="34" charset="0"/>
              <a:cs typeface="Calibri" panose="020F0502020204030204" pitchFamily="34" charset="0"/>
            </a:endParaRPr>
          </a:p>
        </p:txBody>
      </p:sp>
      <p:sp>
        <p:nvSpPr>
          <p:cNvPr id="53" name="テキスト ボックス 52"/>
          <p:cNvSpPr txBox="1"/>
          <p:nvPr/>
        </p:nvSpPr>
        <p:spPr>
          <a:xfrm>
            <a:off x="6926432" y="3929329"/>
            <a:ext cx="347340" cy="338554"/>
          </a:xfrm>
          <a:prstGeom prst="rect">
            <a:avLst/>
          </a:prstGeom>
          <a:solidFill>
            <a:srgbClr val="DEEBF7"/>
          </a:solidFill>
        </p:spPr>
        <p:txBody>
          <a:bodyPr wrap="square" rtlCol="0">
            <a:spAutoFit/>
          </a:bodyPr>
          <a:lstStyle/>
          <a:p>
            <a:r>
              <a:rPr kumimoji="1" lang="en-US" altLang="ja-JP" sz="800" dirty="0" smtClean="0">
                <a:solidFill>
                  <a:schemeClr val="tx1"/>
                </a:solidFill>
                <a:latin typeface="Calibri" panose="020F0502020204030204" pitchFamily="34" charset="0"/>
                <a:cs typeface="Calibri" panose="020F0502020204030204" pitchFamily="34" charset="0"/>
              </a:rPr>
              <a:t>360sec.</a:t>
            </a:r>
            <a:endParaRPr kumimoji="1" lang="ja-JP" altLang="en-US" sz="800" dirty="0" smtClean="0">
              <a:solidFill>
                <a:schemeClr val="tx1"/>
              </a:solidFill>
              <a:latin typeface="Calibri" panose="020F0502020204030204" pitchFamily="34" charset="0"/>
              <a:cs typeface="Calibri" panose="020F0502020204030204" pitchFamily="34" charset="0"/>
            </a:endParaRPr>
          </a:p>
        </p:txBody>
      </p:sp>
      <p:sp>
        <p:nvSpPr>
          <p:cNvPr id="54" name="テキスト ボックス 53"/>
          <p:cNvSpPr txBox="1"/>
          <p:nvPr/>
        </p:nvSpPr>
        <p:spPr>
          <a:xfrm>
            <a:off x="7441767" y="4098606"/>
            <a:ext cx="347340" cy="338554"/>
          </a:xfrm>
          <a:prstGeom prst="rect">
            <a:avLst/>
          </a:prstGeom>
          <a:solidFill>
            <a:srgbClr val="F5B59B"/>
          </a:solidFill>
        </p:spPr>
        <p:txBody>
          <a:bodyPr wrap="square" rtlCol="0">
            <a:spAutoFit/>
          </a:bodyPr>
          <a:lstStyle/>
          <a:p>
            <a:r>
              <a:rPr kumimoji="1" lang="en-US" altLang="ja-JP" sz="800" dirty="0" smtClean="0">
                <a:solidFill>
                  <a:schemeClr val="tx1"/>
                </a:solidFill>
                <a:latin typeface="Calibri" panose="020F0502020204030204" pitchFamily="34" charset="0"/>
                <a:cs typeface="Calibri" panose="020F0502020204030204" pitchFamily="34" charset="0"/>
              </a:rPr>
              <a:t>360sec.</a:t>
            </a:r>
            <a:endParaRPr kumimoji="1" lang="ja-JP" altLang="en-US" sz="800" dirty="0" smtClean="0">
              <a:solidFill>
                <a:schemeClr val="tx1"/>
              </a:solidFill>
              <a:latin typeface="Calibri" panose="020F0502020204030204" pitchFamily="34" charset="0"/>
              <a:cs typeface="Calibri" panose="020F0502020204030204" pitchFamily="34" charset="0"/>
            </a:endParaRPr>
          </a:p>
        </p:txBody>
      </p:sp>
      <p:sp>
        <p:nvSpPr>
          <p:cNvPr id="55" name="テキスト ボックス 54"/>
          <p:cNvSpPr txBox="1"/>
          <p:nvPr/>
        </p:nvSpPr>
        <p:spPr>
          <a:xfrm>
            <a:off x="7441767" y="5740969"/>
            <a:ext cx="710342" cy="523220"/>
          </a:xfrm>
          <a:prstGeom prst="rect">
            <a:avLst/>
          </a:prstGeom>
          <a:solidFill>
            <a:srgbClr val="F5B59B"/>
          </a:solidFill>
          <a:ln w="38100">
            <a:solidFill>
              <a:srgbClr val="FF0000"/>
            </a:solidFill>
          </a:ln>
        </p:spPr>
        <p:txBody>
          <a:bodyPr wrap="square" rtlCol="0">
            <a:spAutoFit/>
          </a:bodyPr>
          <a:lstStyle/>
          <a:p>
            <a:pPr algn="ctr"/>
            <a:r>
              <a:rPr kumimoji="1" lang="en-US" altLang="ja-JP" sz="1400" dirty="0" smtClean="0">
                <a:solidFill>
                  <a:srgbClr val="FF0000"/>
                </a:solidFill>
                <a:latin typeface="Calibri" panose="020F0502020204030204" pitchFamily="34" charset="0"/>
                <a:cs typeface="Calibri" panose="020F0502020204030204" pitchFamily="34" charset="0"/>
              </a:rPr>
              <a:t>720</a:t>
            </a:r>
            <a:br>
              <a:rPr kumimoji="1" lang="en-US" altLang="ja-JP" sz="1400" dirty="0" smtClean="0">
                <a:solidFill>
                  <a:srgbClr val="FF0000"/>
                </a:solidFill>
                <a:latin typeface="Calibri" panose="020F0502020204030204" pitchFamily="34" charset="0"/>
                <a:cs typeface="Calibri" panose="020F0502020204030204" pitchFamily="34" charset="0"/>
              </a:rPr>
            </a:br>
            <a:r>
              <a:rPr kumimoji="1" lang="en-US" altLang="ja-JP" sz="1400" dirty="0" smtClean="0">
                <a:solidFill>
                  <a:srgbClr val="FF0000"/>
                </a:solidFill>
                <a:latin typeface="Calibri" panose="020F0502020204030204" pitchFamily="34" charset="0"/>
                <a:cs typeface="Calibri" panose="020F0502020204030204" pitchFamily="34" charset="0"/>
              </a:rPr>
              <a:t>sec.</a:t>
            </a:r>
            <a:endParaRPr kumimoji="1" lang="ja-JP" altLang="en-US" sz="1400" dirty="0" smtClean="0">
              <a:solidFill>
                <a:srgbClr val="FF0000"/>
              </a:solidFill>
              <a:latin typeface="Calibri" panose="020F0502020204030204" pitchFamily="34" charset="0"/>
              <a:cs typeface="Calibri" panose="020F0502020204030204" pitchFamily="34" charset="0"/>
            </a:endParaRPr>
          </a:p>
        </p:txBody>
      </p:sp>
      <p:sp>
        <p:nvSpPr>
          <p:cNvPr id="56" name="テキスト ボックス 55"/>
          <p:cNvSpPr txBox="1"/>
          <p:nvPr/>
        </p:nvSpPr>
        <p:spPr>
          <a:xfrm>
            <a:off x="5020816" y="5392040"/>
            <a:ext cx="1673856" cy="276999"/>
          </a:xfrm>
          <a:prstGeom prst="rect">
            <a:avLst/>
          </a:prstGeom>
          <a:solidFill>
            <a:schemeClr val="bg1"/>
          </a:solidFill>
        </p:spPr>
        <p:txBody>
          <a:bodyPr wrap="none" rtlCol="0">
            <a:spAutoFit/>
          </a:bodyPr>
          <a:lstStyle/>
          <a:p>
            <a:r>
              <a:rPr kumimoji="1" lang="en-US" altLang="ja-JP" sz="1200" dirty="0" smtClean="0">
                <a:solidFill>
                  <a:schemeClr val="tx1"/>
                </a:solidFill>
                <a:latin typeface="Calibri" panose="020F0502020204030204" pitchFamily="34" charset="0"/>
                <a:cs typeface="Calibri" panose="020F0502020204030204" pitchFamily="34" charset="0"/>
              </a:rPr>
              <a:t>Using multiple channels</a:t>
            </a:r>
            <a:endParaRPr kumimoji="1" lang="ja-JP" altLang="en-US" sz="1200" dirty="0" smtClean="0">
              <a:solidFill>
                <a:schemeClr val="tx1"/>
              </a:solidFill>
              <a:latin typeface="Calibri" panose="020F0502020204030204" pitchFamily="34" charset="0"/>
              <a:cs typeface="Calibri" panose="020F0502020204030204" pitchFamily="34" charset="0"/>
            </a:endParaRPr>
          </a:p>
        </p:txBody>
      </p:sp>
      <p:sp>
        <p:nvSpPr>
          <p:cNvPr id="57" name="テキスト ボックス 56"/>
          <p:cNvSpPr txBox="1"/>
          <p:nvPr/>
        </p:nvSpPr>
        <p:spPr>
          <a:xfrm>
            <a:off x="5064381" y="3695604"/>
            <a:ext cx="1455848" cy="276999"/>
          </a:xfrm>
          <a:prstGeom prst="rect">
            <a:avLst/>
          </a:prstGeom>
          <a:solidFill>
            <a:schemeClr val="bg1"/>
          </a:solidFill>
        </p:spPr>
        <p:txBody>
          <a:bodyPr wrap="none" rtlCol="0">
            <a:spAutoFit/>
          </a:bodyPr>
          <a:lstStyle/>
          <a:p>
            <a:r>
              <a:rPr kumimoji="1" lang="en-US" altLang="ja-JP" sz="1200" dirty="0" smtClean="0">
                <a:solidFill>
                  <a:schemeClr val="tx1"/>
                </a:solidFill>
                <a:latin typeface="Calibri" panose="020F0502020204030204" pitchFamily="34" charset="0"/>
                <a:cs typeface="Calibri" panose="020F0502020204030204" pitchFamily="34" charset="0"/>
              </a:rPr>
              <a:t>Using single channel</a:t>
            </a:r>
            <a:endParaRPr kumimoji="1" lang="ja-JP" altLang="en-US" sz="1200" dirty="0" smtClean="0">
              <a:solidFill>
                <a:schemeClr val="tx1"/>
              </a:solidFill>
              <a:latin typeface="Calibri" panose="020F0502020204030204" pitchFamily="34" charset="0"/>
              <a:cs typeface="Calibri" panose="020F0502020204030204" pitchFamily="34" charset="0"/>
            </a:endParaRPr>
          </a:p>
        </p:txBody>
      </p:sp>
      <p:sp>
        <p:nvSpPr>
          <p:cNvPr id="58" name="角丸四角形 57"/>
          <p:cNvSpPr/>
          <p:nvPr/>
        </p:nvSpPr>
        <p:spPr bwMode="auto">
          <a:xfrm>
            <a:off x="5140501" y="3143547"/>
            <a:ext cx="1368152" cy="447176"/>
          </a:xfrm>
          <a:prstGeom prst="round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a:r>
              <a:rPr kumimoji="1" lang="en-US" altLang="ja-JP" sz="1200" dirty="0" smtClean="0">
                <a:solidFill>
                  <a:schemeClr val="tx1"/>
                </a:solidFill>
                <a:latin typeface="Calibri" panose="020F0502020204030204" pitchFamily="34" charset="0"/>
                <a:cs typeface="Calibri" panose="020F0502020204030204" pitchFamily="34" charset="0"/>
              </a:rPr>
              <a:t>Deregulation of Duty Cycle</a:t>
            </a:r>
            <a:endParaRPr kumimoji="1" lang="ja-JP" altLang="en-US" sz="1200" dirty="0">
              <a:solidFill>
                <a:schemeClr val="tx1"/>
              </a:solidFill>
              <a:latin typeface="Calibri" panose="020F0502020204030204" pitchFamily="34" charset="0"/>
              <a:cs typeface="Calibri" panose="020F0502020204030204" pitchFamily="34" charset="0"/>
            </a:endParaRPr>
          </a:p>
        </p:txBody>
      </p:sp>
      <p:sp>
        <p:nvSpPr>
          <p:cNvPr id="59" name="角丸四角形 58"/>
          <p:cNvSpPr/>
          <p:nvPr/>
        </p:nvSpPr>
        <p:spPr bwMode="auto">
          <a:xfrm>
            <a:off x="6576531" y="3143547"/>
            <a:ext cx="1798001" cy="540182"/>
          </a:xfrm>
          <a:prstGeom prst="round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a:r>
              <a:rPr kumimoji="1" lang="en-US" altLang="ja-JP" sz="1000" dirty="0" smtClean="0">
                <a:solidFill>
                  <a:schemeClr val="tx1"/>
                </a:solidFill>
                <a:latin typeface="Calibri" panose="020F0502020204030204" pitchFamily="34" charset="0"/>
                <a:cs typeface="Calibri" panose="020F0502020204030204" pitchFamily="34" charset="0"/>
              </a:rPr>
              <a:t>Total </a:t>
            </a:r>
            <a:r>
              <a:rPr kumimoji="1" lang="en-US" altLang="ja-JP" sz="1000" dirty="0" err="1" smtClean="0">
                <a:solidFill>
                  <a:schemeClr val="tx1"/>
                </a:solidFill>
                <a:latin typeface="Calibri" panose="020F0502020204030204" pitchFamily="34" charset="0"/>
                <a:cs typeface="Calibri" panose="020F0502020204030204" pitchFamily="34" charset="0"/>
              </a:rPr>
              <a:t>Tx</a:t>
            </a:r>
            <a:r>
              <a:rPr kumimoji="1" lang="en-US" altLang="ja-JP" sz="1000" dirty="0" smtClean="0">
                <a:solidFill>
                  <a:schemeClr val="tx1"/>
                </a:solidFill>
                <a:latin typeface="Calibri" panose="020F0502020204030204" pitchFamily="34" charset="0"/>
                <a:cs typeface="Calibri" panose="020F0502020204030204" pitchFamily="34" charset="0"/>
              </a:rPr>
              <a:t> Time</a:t>
            </a:r>
            <a:r>
              <a:rPr kumimoji="1" lang="ja-JP" altLang="en-US" sz="1000" dirty="0" smtClean="0">
                <a:solidFill>
                  <a:schemeClr val="tx1"/>
                </a:solidFill>
                <a:latin typeface="Calibri" panose="020F0502020204030204" pitchFamily="34" charset="0"/>
                <a:cs typeface="Calibri" panose="020F0502020204030204" pitchFamily="34" charset="0"/>
              </a:rPr>
              <a:t> </a:t>
            </a:r>
            <a:r>
              <a:rPr lang="ja-JP" altLang="en-US" sz="1000" dirty="0" smtClean="0">
                <a:solidFill>
                  <a:schemeClr val="tx1"/>
                </a:solidFill>
                <a:latin typeface="Calibri" panose="020F0502020204030204" pitchFamily="34" charset="0"/>
                <a:cs typeface="Calibri" panose="020F0502020204030204" pitchFamily="34" charset="0"/>
              </a:rPr>
              <a:t>≦ </a:t>
            </a:r>
            <a:r>
              <a:rPr lang="en-US" altLang="ja-JP" sz="1000" dirty="0" smtClean="0">
                <a:solidFill>
                  <a:schemeClr val="tx1"/>
                </a:solidFill>
                <a:latin typeface="Calibri" panose="020F0502020204030204" pitchFamily="34" charset="0"/>
                <a:cs typeface="Calibri" panose="020F0502020204030204" pitchFamily="34" charset="0"/>
              </a:rPr>
              <a:t>360sec.</a:t>
            </a:r>
          </a:p>
          <a:p>
            <a:pPr algn="ctr" defTabSz="449263"/>
            <a:r>
              <a:rPr lang="en-US" altLang="ja-JP" sz="1000" dirty="0" smtClean="0">
                <a:solidFill>
                  <a:schemeClr val="tx1"/>
                </a:solidFill>
                <a:latin typeface="Calibri" panose="020F0502020204030204" pitchFamily="34" charset="0"/>
                <a:cs typeface="Calibri" panose="020F0502020204030204" pitchFamily="34" charset="0"/>
              </a:rPr>
              <a:t>              Per station </a:t>
            </a:r>
            <a:r>
              <a:rPr lang="ja-JP" altLang="en-US" sz="1000" dirty="0" smtClean="0">
                <a:solidFill>
                  <a:schemeClr val="tx1"/>
                </a:solidFill>
                <a:latin typeface="Calibri" panose="020F0502020204030204" pitchFamily="34" charset="0"/>
                <a:cs typeface="Calibri" panose="020F0502020204030204" pitchFamily="34" charset="0"/>
              </a:rPr>
              <a:t>≦ </a:t>
            </a:r>
            <a:r>
              <a:rPr lang="en-US" altLang="ja-JP" sz="1000" dirty="0" smtClean="0">
                <a:solidFill>
                  <a:schemeClr val="tx1"/>
                </a:solidFill>
                <a:latin typeface="Calibri" panose="020F0502020204030204" pitchFamily="34" charset="0"/>
                <a:cs typeface="Calibri" panose="020F0502020204030204" pitchFamily="34" charset="0"/>
              </a:rPr>
              <a:t>360sec.</a:t>
            </a:r>
          </a:p>
          <a:p>
            <a:pPr algn="ctr" defTabSz="449263"/>
            <a:endParaRPr kumimoji="1" lang="ja-JP" altLang="en-US" sz="1000" dirty="0">
              <a:solidFill>
                <a:schemeClr val="tx1"/>
              </a:solidFill>
              <a:latin typeface="Calibri" panose="020F0502020204030204" pitchFamily="34" charset="0"/>
              <a:cs typeface="Calibri" panose="020F0502020204030204" pitchFamily="34" charset="0"/>
            </a:endParaRPr>
          </a:p>
        </p:txBody>
      </p:sp>
      <p:cxnSp>
        <p:nvCxnSpPr>
          <p:cNvPr id="22" name="直線矢印コネクタ 21"/>
          <p:cNvCxnSpPr/>
          <p:nvPr/>
        </p:nvCxnSpPr>
        <p:spPr bwMode="auto">
          <a:xfrm>
            <a:off x="3436640" y="3421723"/>
            <a:ext cx="216024" cy="626136"/>
          </a:xfrm>
          <a:prstGeom prst="straightConnector1">
            <a:avLst/>
          </a:prstGeom>
          <a:solidFill>
            <a:srgbClr val="00B8FF"/>
          </a:solidFill>
          <a:ln w="41275" cap="flat" cmpd="sng" algn="ctr">
            <a:solidFill>
              <a:schemeClr val="tx1"/>
            </a:solidFill>
            <a:prstDash val="solid"/>
            <a:round/>
            <a:headEnd type="none" w="med" len="med"/>
            <a:tailEnd type="triangle"/>
          </a:ln>
          <a:effectLst/>
        </p:spPr>
      </p:cxnSp>
      <p:cxnSp>
        <p:nvCxnSpPr>
          <p:cNvPr id="32" name="直線矢印コネクタ 31"/>
          <p:cNvCxnSpPr/>
          <p:nvPr/>
        </p:nvCxnSpPr>
        <p:spPr bwMode="auto">
          <a:xfrm>
            <a:off x="4264732" y="3556181"/>
            <a:ext cx="0" cy="704304"/>
          </a:xfrm>
          <a:prstGeom prst="straightConnector1">
            <a:avLst/>
          </a:prstGeom>
          <a:solidFill>
            <a:srgbClr val="00B8FF"/>
          </a:solidFill>
          <a:ln w="41275" cap="flat" cmpd="sng" algn="ctr">
            <a:solidFill>
              <a:schemeClr val="tx1"/>
            </a:solidFill>
            <a:prstDash val="solid"/>
            <a:round/>
            <a:headEnd type="none" w="med" len="med"/>
            <a:tailEnd type="triangle"/>
          </a:ln>
          <a:effectLst/>
        </p:spPr>
      </p:cxnSp>
      <p:cxnSp>
        <p:nvCxnSpPr>
          <p:cNvPr id="60" name="直線矢印コネクタ 59"/>
          <p:cNvCxnSpPr/>
          <p:nvPr/>
        </p:nvCxnSpPr>
        <p:spPr bwMode="auto">
          <a:xfrm>
            <a:off x="6926432" y="3384010"/>
            <a:ext cx="187960" cy="612787"/>
          </a:xfrm>
          <a:prstGeom prst="straightConnector1">
            <a:avLst/>
          </a:prstGeom>
          <a:solidFill>
            <a:srgbClr val="00B8FF"/>
          </a:solidFill>
          <a:ln w="41275" cap="flat" cmpd="sng" algn="ctr">
            <a:solidFill>
              <a:schemeClr val="tx1"/>
            </a:solidFill>
            <a:prstDash val="solid"/>
            <a:round/>
            <a:headEnd type="none" w="med" len="med"/>
            <a:tailEnd type="triangle"/>
          </a:ln>
          <a:effectLst/>
        </p:spPr>
      </p:cxnSp>
      <p:cxnSp>
        <p:nvCxnSpPr>
          <p:cNvPr id="61" name="直線矢印コネクタ 60"/>
          <p:cNvCxnSpPr/>
          <p:nvPr/>
        </p:nvCxnSpPr>
        <p:spPr bwMode="auto">
          <a:xfrm flipH="1">
            <a:off x="7672103" y="3523188"/>
            <a:ext cx="8236" cy="575418"/>
          </a:xfrm>
          <a:prstGeom prst="straightConnector1">
            <a:avLst/>
          </a:prstGeom>
          <a:solidFill>
            <a:srgbClr val="00B8FF"/>
          </a:solidFill>
          <a:ln w="41275" cap="flat" cmpd="sng" algn="ctr">
            <a:solidFill>
              <a:schemeClr val="tx1"/>
            </a:solidFill>
            <a:prstDash val="solid"/>
            <a:round/>
            <a:headEnd type="none" w="med" len="med"/>
            <a:tailEnd type="triangle"/>
          </a:ln>
          <a:effectLst/>
        </p:spPr>
      </p:cxnSp>
      <p:sp>
        <p:nvSpPr>
          <p:cNvPr id="65" name="テキスト ボックス 64"/>
          <p:cNvSpPr txBox="1"/>
          <p:nvPr/>
        </p:nvSpPr>
        <p:spPr>
          <a:xfrm>
            <a:off x="6977732" y="5421431"/>
            <a:ext cx="347340" cy="338554"/>
          </a:xfrm>
          <a:prstGeom prst="rect">
            <a:avLst/>
          </a:prstGeom>
          <a:solidFill>
            <a:srgbClr val="DEEBF7"/>
          </a:solidFill>
        </p:spPr>
        <p:txBody>
          <a:bodyPr wrap="square" rtlCol="0">
            <a:spAutoFit/>
          </a:bodyPr>
          <a:lstStyle/>
          <a:p>
            <a:r>
              <a:rPr kumimoji="1" lang="en-US" altLang="ja-JP" sz="800" dirty="0" smtClean="0">
                <a:solidFill>
                  <a:schemeClr val="tx1"/>
                </a:solidFill>
                <a:latin typeface="Calibri" panose="020F0502020204030204" pitchFamily="34" charset="0"/>
                <a:cs typeface="Calibri" panose="020F0502020204030204" pitchFamily="34" charset="0"/>
              </a:rPr>
              <a:t>120sec.</a:t>
            </a:r>
            <a:endParaRPr kumimoji="1" lang="ja-JP" altLang="en-US" sz="800" dirty="0" smtClean="0">
              <a:solidFill>
                <a:schemeClr val="tx1"/>
              </a:solidFill>
              <a:latin typeface="Calibri" panose="020F0502020204030204" pitchFamily="34" charset="0"/>
              <a:cs typeface="Calibri" panose="020F0502020204030204" pitchFamily="34" charset="0"/>
            </a:endParaRPr>
          </a:p>
        </p:txBody>
      </p:sp>
      <p:sp>
        <p:nvSpPr>
          <p:cNvPr id="66" name="テキスト ボックス 65"/>
          <p:cNvSpPr txBox="1"/>
          <p:nvPr/>
        </p:nvSpPr>
        <p:spPr>
          <a:xfrm>
            <a:off x="6975776" y="5764052"/>
            <a:ext cx="347340" cy="215444"/>
          </a:xfrm>
          <a:prstGeom prst="rect">
            <a:avLst/>
          </a:prstGeom>
          <a:solidFill>
            <a:srgbClr val="DEEBF7"/>
          </a:solidFill>
        </p:spPr>
        <p:txBody>
          <a:bodyPr wrap="square" rtlCol="0">
            <a:spAutoFit/>
          </a:bodyPr>
          <a:lstStyle/>
          <a:p>
            <a:r>
              <a:rPr kumimoji="1" lang="en-US" altLang="ja-JP" sz="800" dirty="0" smtClean="0">
                <a:solidFill>
                  <a:schemeClr val="tx1"/>
                </a:solidFill>
                <a:latin typeface="Calibri" panose="020F0502020204030204" pitchFamily="34" charset="0"/>
                <a:cs typeface="Calibri" panose="020F0502020204030204" pitchFamily="34" charset="0"/>
              </a:rPr>
              <a:t>160</a:t>
            </a:r>
            <a:endParaRPr kumimoji="1" lang="ja-JP" altLang="en-US" sz="800" dirty="0" smtClean="0">
              <a:solidFill>
                <a:schemeClr val="tx1"/>
              </a:solidFill>
              <a:latin typeface="Calibri" panose="020F0502020204030204" pitchFamily="34" charset="0"/>
              <a:cs typeface="Calibri" panose="020F0502020204030204" pitchFamily="34" charset="0"/>
            </a:endParaRPr>
          </a:p>
        </p:txBody>
      </p:sp>
      <p:sp>
        <p:nvSpPr>
          <p:cNvPr id="67" name="テキスト ボックス 66"/>
          <p:cNvSpPr txBox="1"/>
          <p:nvPr/>
        </p:nvSpPr>
        <p:spPr>
          <a:xfrm>
            <a:off x="6983524" y="6014564"/>
            <a:ext cx="347340" cy="215444"/>
          </a:xfrm>
          <a:prstGeom prst="rect">
            <a:avLst/>
          </a:prstGeom>
          <a:solidFill>
            <a:srgbClr val="DEEBF7"/>
          </a:solidFill>
        </p:spPr>
        <p:txBody>
          <a:bodyPr wrap="square" rtlCol="0">
            <a:spAutoFit/>
          </a:bodyPr>
          <a:lstStyle/>
          <a:p>
            <a:r>
              <a:rPr kumimoji="1" lang="en-US" altLang="ja-JP" sz="800" dirty="0" smtClean="0">
                <a:solidFill>
                  <a:schemeClr val="tx1"/>
                </a:solidFill>
                <a:latin typeface="Calibri" panose="020F0502020204030204" pitchFamily="34" charset="0"/>
                <a:cs typeface="Calibri" panose="020F0502020204030204" pitchFamily="34" charset="0"/>
              </a:rPr>
              <a:t>90</a:t>
            </a:r>
            <a:endParaRPr kumimoji="1" lang="ja-JP" altLang="en-US" sz="800" dirty="0" smtClean="0">
              <a:solidFill>
                <a:schemeClr val="tx1"/>
              </a:solidFill>
              <a:latin typeface="Calibri" panose="020F0502020204030204" pitchFamily="34" charset="0"/>
              <a:cs typeface="Calibri" panose="020F0502020204030204" pitchFamily="34" charset="0"/>
            </a:endParaRPr>
          </a:p>
        </p:txBody>
      </p:sp>
      <p:sp>
        <p:nvSpPr>
          <p:cNvPr id="68" name="テキスト ボックス 67"/>
          <p:cNvSpPr txBox="1"/>
          <p:nvPr/>
        </p:nvSpPr>
        <p:spPr>
          <a:xfrm>
            <a:off x="6983524" y="6253197"/>
            <a:ext cx="347340" cy="215444"/>
          </a:xfrm>
          <a:prstGeom prst="rect">
            <a:avLst/>
          </a:prstGeom>
          <a:solidFill>
            <a:srgbClr val="DEEBF7"/>
          </a:solidFill>
        </p:spPr>
        <p:txBody>
          <a:bodyPr wrap="square" rtlCol="0">
            <a:spAutoFit/>
          </a:bodyPr>
          <a:lstStyle/>
          <a:p>
            <a:r>
              <a:rPr kumimoji="1" lang="en-US" altLang="ja-JP" sz="800" dirty="0" smtClean="0">
                <a:solidFill>
                  <a:schemeClr val="tx1"/>
                </a:solidFill>
                <a:latin typeface="Calibri" panose="020F0502020204030204" pitchFamily="34" charset="0"/>
                <a:cs typeface="Calibri" panose="020F0502020204030204" pitchFamily="34" charset="0"/>
              </a:rPr>
              <a:t>350</a:t>
            </a:r>
            <a:endParaRPr kumimoji="1" lang="ja-JP" altLang="en-US" sz="800"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99001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556320" y="2113282"/>
            <a:ext cx="8640960" cy="4387427"/>
          </a:xfrm>
        </p:spPr>
        <p:txBody>
          <a:bodyPr/>
          <a:lstStyle/>
          <a:p>
            <a:r>
              <a:rPr lang="en-US" dirty="0" smtClean="0"/>
              <a:t>MIC is considering d</a:t>
            </a:r>
            <a:r>
              <a:rPr lang="en-US" altLang="ja-JP" dirty="0" smtClean="0"/>
              <a:t>eregulation </a:t>
            </a:r>
            <a:r>
              <a:rPr lang="en-US" altLang="ja-JP" dirty="0"/>
              <a:t>of </a:t>
            </a:r>
            <a:r>
              <a:rPr lang="en-US" altLang="ja-JP" dirty="0" smtClean="0"/>
              <a:t>duty cycle to 720 seconds/hour/station in the case of using multiple channels.</a:t>
            </a:r>
            <a:endParaRPr lang="en-US" dirty="0" smtClean="0"/>
          </a:p>
          <a:p>
            <a:r>
              <a:rPr lang="en-US" dirty="0" smtClean="0"/>
              <a:t>We would like the Sub 1GHz SG  to consider the deregulation of duty cycle in the future.</a:t>
            </a:r>
            <a:endParaRPr lang="en-US" dirty="0"/>
          </a:p>
          <a:p>
            <a:pPr marL="0" indent="0">
              <a:buNone/>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err="1" smtClean="0"/>
              <a:t>Takenori</a:t>
            </a:r>
            <a:r>
              <a:rPr lang="en-GB" dirty="0" smtClean="0"/>
              <a:t> Sumi, Mitsubishi Electric</a:t>
            </a:r>
            <a:endParaRPr lang="en-GB" dirty="0"/>
          </a:p>
        </p:txBody>
      </p:sp>
      <p:sp>
        <p:nvSpPr>
          <p:cNvPr id="6" name="Date Placeholder 5"/>
          <p:cNvSpPr>
            <a:spLocks noGrp="1"/>
          </p:cNvSpPr>
          <p:nvPr>
            <p:ph type="dt" idx="15"/>
          </p:nvPr>
        </p:nvSpPr>
        <p:spPr/>
        <p:txBody>
          <a:bodyPr/>
          <a:lstStyle/>
          <a:p>
            <a:r>
              <a:rPr lang="en-US" dirty="0" smtClean="0"/>
              <a:t>November 2018</a:t>
            </a:r>
            <a:endParaRPr lang="en-GB" dirty="0"/>
          </a:p>
        </p:txBody>
      </p:sp>
    </p:spTree>
    <p:extLst>
      <p:ext uri="{BB962C8B-B14F-4D97-AF65-F5344CB8AC3E}">
        <p14:creationId xmlns:p14="http://schemas.microsoft.com/office/powerpoint/2010/main" val="21023707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References</a:t>
            </a:r>
          </a:p>
        </p:txBody>
      </p:sp>
      <p:sp>
        <p:nvSpPr>
          <p:cNvPr id="11266" name="Rectangle 2"/>
          <p:cNvSpPr>
            <a:spLocks noGrp="1" noChangeArrowheads="1"/>
          </p:cNvSpPr>
          <p:nvPr>
            <p:ph idx="1"/>
          </p:nvPr>
        </p:nvSpPr>
        <p:spPr>
          <a:xfrm>
            <a:off x="731520" y="2113281"/>
            <a:ext cx="8290560" cy="4489027"/>
          </a:xfrm>
          <a:ln/>
        </p:spPr>
        <p:txBody>
          <a:bodyPr/>
          <a:lstStyle/>
          <a:p>
            <a:pPr marL="487693" indent="-487693">
              <a:buFont typeface="+mj-lt"/>
              <a:buAutoNum type="arabicPeriod"/>
            </a:pPr>
            <a:r>
              <a:rPr lang="en-US" altLang="ja-JP" sz="1800" dirty="0">
                <a:hlinkClick r:id="rId3"/>
              </a:rPr>
              <a:t>https://</a:t>
            </a:r>
            <a:r>
              <a:rPr lang="en-US" altLang="ja-JP" sz="1800" dirty="0" smtClean="0">
                <a:hlinkClick r:id="rId3"/>
              </a:rPr>
              <a:t>www.arib.or.jp/english/html/overview/doc/5-STD-T108v1_0-E1.pdf</a:t>
            </a:r>
            <a:endParaRPr lang="en-US" sz="1800" dirty="0" smtClean="0"/>
          </a:p>
          <a:p>
            <a:pPr marL="487693" indent="-487693">
              <a:buFont typeface="+mj-lt"/>
              <a:buAutoNum type="arabicPeriod"/>
            </a:pPr>
            <a:r>
              <a:rPr lang="en-US" sz="1800" dirty="0" smtClean="0"/>
              <a:t>MIC, </a:t>
            </a:r>
            <a:r>
              <a:rPr lang="en-US" sz="1800" dirty="0" smtClean="0">
                <a:hlinkClick r:id="rId4"/>
              </a:rPr>
              <a:t>http</a:t>
            </a:r>
            <a:r>
              <a:rPr lang="en-US" sz="1800" dirty="0">
                <a:hlinkClick r:id="rId4"/>
              </a:rPr>
              <a:t>://</a:t>
            </a:r>
            <a:r>
              <a:rPr lang="en-US" sz="1800" dirty="0" smtClean="0">
                <a:hlinkClick r:id="rId4"/>
              </a:rPr>
              <a:t>www.soumu.go.jp/main_content/000551143.pdf</a:t>
            </a:r>
            <a:r>
              <a:rPr lang="en-US" sz="1800" dirty="0" smtClean="0"/>
              <a:t>, 2018/05/15</a:t>
            </a:r>
          </a:p>
          <a:p>
            <a:pPr marL="487693" indent="-487693">
              <a:buFont typeface="+mj-lt"/>
              <a:buAutoNum type="arabicPeriod"/>
            </a:pPr>
            <a:endParaRPr lang="en-US" dirty="0">
              <a:hlinkClick r:id="rId4"/>
            </a:endParaRPr>
          </a:p>
          <a:p>
            <a:pPr marL="487693" indent="-487693">
              <a:buFont typeface="+mj-lt"/>
              <a:buAutoNum type="arabicPeriod"/>
            </a:pPr>
            <a:endParaRPr lang="en-US" dirty="0" smtClean="0"/>
          </a:p>
          <a:p>
            <a:pPr marL="487693" indent="-487693">
              <a:buFont typeface="+mj-lt"/>
              <a:buAutoNum type="arabicPeriod"/>
            </a:pPr>
            <a:endParaRPr lang="en-US"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5" name="Footer Placeholder 4"/>
          <p:cNvSpPr>
            <a:spLocks noGrp="1"/>
          </p:cNvSpPr>
          <p:nvPr>
            <p:ph type="ftr" idx="14"/>
          </p:nvPr>
        </p:nvSpPr>
        <p:spPr>
          <a:xfrm>
            <a:off x="6629413" y="6907108"/>
            <a:ext cx="2482415" cy="193040"/>
          </a:xfrm>
        </p:spPr>
        <p:txBody>
          <a:bodyPr/>
          <a:lstStyle/>
          <a:p>
            <a:r>
              <a:rPr lang="en-GB" dirty="0" err="1" smtClean="0"/>
              <a:t>Takenori</a:t>
            </a:r>
            <a:r>
              <a:rPr lang="en-GB" dirty="0" smtClean="0"/>
              <a:t> Sumi, Mitsubishi Electric</a:t>
            </a:r>
            <a:endParaRPr lang="en-GB" dirty="0"/>
          </a:p>
        </p:txBody>
      </p:sp>
      <p:sp>
        <p:nvSpPr>
          <p:cNvPr id="4" name="Date Placeholder 3"/>
          <p:cNvSpPr>
            <a:spLocks noGrp="1"/>
          </p:cNvSpPr>
          <p:nvPr>
            <p:ph type="dt" idx="15"/>
          </p:nvPr>
        </p:nvSpPr>
        <p:spPr>
          <a:xfrm>
            <a:off x="761973" y="380977"/>
            <a:ext cx="2533214" cy="291254"/>
          </a:xfrm>
        </p:spPr>
        <p:txBody>
          <a:bodyPr/>
          <a:lstStyle/>
          <a:p>
            <a:r>
              <a:rPr lang="en-US" dirty="0" smtClean="0"/>
              <a:t>November 2018</a:t>
            </a:r>
            <a:endParaRPr lang="en-GB" dirty="0"/>
          </a:p>
        </p:txBody>
      </p:sp>
      <p:sp>
        <p:nvSpPr>
          <p:cNvPr id="2" name="TextBox 1"/>
          <p:cNvSpPr txBox="1"/>
          <p:nvPr/>
        </p:nvSpPr>
        <p:spPr>
          <a:xfrm>
            <a:off x="664332" y="6606666"/>
            <a:ext cx="3554756" cy="276999"/>
          </a:xfrm>
          <a:prstGeom prst="rect">
            <a:avLst/>
          </a:prstGeom>
          <a:noFill/>
        </p:spPr>
        <p:txBody>
          <a:bodyPr wrap="none" rtlCol="0">
            <a:spAutoFit/>
          </a:bodyPr>
          <a:lstStyle/>
          <a:p>
            <a:r>
              <a:rPr lang="en-US" sz="1200" dirty="0" smtClean="0">
                <a:solidFill>
                  <a:schemeClr val="tx1"/>
                </a:solidFill>
                <a:latin typeface="Calibri" panose="020F0502020204030204" pitchFamily="34" charset="0"/>
                <a:cs typeface="Calibri" panose="020F0502020204030204" pitchFamily="34" charset="0"/>
              </a:rPr>
              <a:t>MIC (Ministry </a:t>
            </a:r>
            <a:r>
              <a:rPr lang="en-US" sz="1200" dirty="0">
                <a:solidFill>
                  <a:schemeClr val="tx1"/>
                </a:solidFill>
                <a:latin typeface="Calibri" panose="020F0502020204030204" pitchFamily="34" charset="0"/>
                <a:cs typeface="Calibri" panose="020F0502020204030204" pitchFamily="34" charset="0"/>
              </a:rPr>
              <a:t>of Internal Affairs and </a:t>
            </a:r>
            <a:r>
              <a:rPr lang="en-US" sz="1200" dirty="0" smtClean="0">
                <a:solidFill>
                  <a:schemeClr val="tx1"/>
                </a:solidFill>
                <a:latin typeface="Calibri" panose="020F0502020204030204" pitchFamily="34" charset="0"/>
                <a:cs typeface="Calibri" panose="020F0502020204030204" pitchFamily="34" charset="0"/>
              </a:rPr>
              <a:t>Communications)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675</Words>
  <Application>Microsoft Office PowerPoint</Application>
  <PresentationFormat>ユーザー設定</PresentationFormat>
  <Paragraphs>146</Paragraphs>
  <Slides>7</Slides>
  <Notes>3</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920 MHz Status Update in Japan</vt:lpstr>
      <vt:lpstr>Abstract</vt:lpstr>
      <vt:lpstr>Channelization in Japan</vt:lpstr>
      <vt:lpstr>ARIB STD-T108 (20mW)</vt:lpstr>
      <vt:lpstr>Deregulation of Duty Cycle for Active System</vt:lpstr>
      <vt:lpstr>Summary</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2018-10-31T00:30:15Z</dcterms:created>
  <dcterms:modified xsi:type="dcterms:W3CDTF">2018-11-14T01:14:56Z</dcterms:modified>
</cp:coreProperties>
</file>