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9" r:id="rId3"/>
    <p:sldId id="285" r:id="rId4"/>
    <p:sldId id="287" r:id="rId5"/>
    <p:sldId id="300" r:id="rId6"/>
    <p:sldId id="299" r:id="rId7"/>
    <p:sldId id="301" r:id="rId8"/>
    <p:sldId id="302" r:id="rId9"/>
    <p:sldId id="292" r:id="rId10"/>
    <p:sldId id="293" r:id="rId11"/>
    <p:sldId id="294" r:id="rId12"/>
    <p:sldId id="305" r:id="rId13"/>
    <p:sldId id="296" r:id="rId14"/>
    <p:sldId id="303" r:id="rId15"/>
    <p:sldId id="304" r:id="rId16"/>
    <p:sldId id="295" r:id="rId17"/>
    <p:sldId id="306" r:id="rId1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802.19-18/0083r0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9/dcn/18/19-18-0073-03-S1GH-s1gh-draft-par.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9/dcn/18/19-18-0072-02-S1GH-draft-csd-for-s1gh.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8/11-18-1707-01-0PAR-par-review-sc-meeting-agenda-and-comment-slides-november-2018-bangkok.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2018-11-12</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6"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(7)</a:t>
            </a:r>
            <a:r>
              <a:rPr lang="en-US" dirty="0"/>
              <a:t> 5.6 Stakeholders</a:t>
            </a:r>
          </a:p>
        </p:txBody>
      </p:sp>
      <p:sp>
        <p:nvSpPr>
          <p:cNvPr id="3" name="Content Placeholder 2"/>
          <p:cNvSpPr>
            <a:spLocks noGrp="1"/>
          </p:cNvSpPr>
          <p:nvPr>
            <p:ph idx="1"/>
          </p:nvPr>
        </p:nvSpPr>
        <p:spPr/>
        <p:txBody>
          <a:bodyPr>
            <a:normAutofit/>
          </a:bodyPr>
          <a:lstStyle/>
          <a:p>
            <a:r>
              <a:rPr lang="en-US" b="0" dirty="0"/>
              <a:t>5.6 – proposed replacement: “Silicon vendors, equipment manufacturers, and utility network operators, with applications including smart grid, smart city, internet of things (</a:t>
            </a:r>
            <a:r>
              <a:rPr lang="en-US" b="0" dirty="0" err="1"/>
              <a:t>IoT</a:t>
            </a:r>
            <a:r>
              <a:rPr lang="en-US" b="0" dirty="0"/>
              <a:t>), home automation, medical and environmental monitoring.”</a:t>
            </a:r>
            <a:endParaRPr lang="en-US" dirty="0"/>
          </a:p>
          <a:p>
            <a:r>
              <a:rPr lang="en-US" dirty="0" smtClean="0"/>
              <a:t>Response:</a:t>
            </a:r>
          </a:p>
          <a:p>
            <a:endParaRPr lang="en-US" dirty="0"/>
          </a:p>
          <a:p>
            <a:r>
              <a:rPr lang="en-US" dirty="0" smtClean="0"/>
              <a:t>Note</a:t>
            </a:r>
            <a:r>
              <a:rPr lang="en-US" b="0" dirty="0" smtClean="0"/>
              <a:t>: Received comment from 802.3 (without a specific edit – suggest 802.11 edit resolves both)</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96916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802.11 (8) </a:t>
            </a:r>
            <a:r>
              <a:rPr lang="en-US" dirty="0"/>
              <a:t>CSD comments</a:t>
            </a:r>
          </a:p>
        </p:txBody>
      </p:sp>
      <p:sp>
        <p:nvSpPr>
          <p:cNvPr id="3" name="Content Placeholder 2"/>
          <p:cNvSpPr>
            <a:spLocks noGrp="1"/>
          </p:cNvSpPr>
          <p:nvPr>
            <p:ph idx="1"/>
          </p:nvPr>
        </p:nvSpPr>
        <p:spPr/>
        <p:txBody>
          <a:bodyPr>
            <a:normAutofit/>
          </a:bodyPr>
          <a:lstStyle/>
          <a:p>
            <a:r>
              <a:rPr lang="en-US" dirty="0"/>
              <a:t>1.2.1 a) - change “802.11ah” to “IEEE STD 802.11ah-2016”</a:t>
            </a:r>
          </a:p>
          <a:p>
            <a:r>
              <a:rPr lang="en-US" dirty="0"/>
              <a:t>1.2.1 b)-  change “802.11” to “802.11ah-2016”</a:t>
            </a:r>
          </a:p>
          <a:p>
            <a:r>
              <a:rPr lang="en-US" dirty="0"/>
              <a:t>1.2.3 - change “802.11” to “802.11ah-2016”</a:t>
            </a:r>
          </a:p>
          <a:p>
            <a:r>
              <a:rPr lang="en-US" dirty="0"/>
              <a:t>1.2.4 a) - change “802.11” to “802.11ah-2016” (3 instances)</a:t>
            </a:r>
          </a:p>
          <a:p>
            <a:endParaRPr lang="en-US" dirty="0" smtClean="0"/>
          </a:p>
          <a:p>
            <a:r>
              <a:rPr lang="en-US" dirty="0" smtClean="0"/>
              <a:t>Note: </a:t>
            </a:r>
            <a:r>
              <a:rPr lang="en-US" b="0" dirty="0" smtClean="0"/>
              <a:t>802.3 additional editorial comment on 1.2.1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865434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 Comment Summar</a:t>
            </a:r>
            <a:r>
              <a:rPr lang="en-US" dirty="0"/>
              <a:t>y</a:t>
            </a:r>
          </a:p>
        </p:txBody>
      </p:sp>
      <p:sp>
        <p:nvSpPr>
          <p:cNvPr id="3" name="Content Placeholder 2"/>
          <p:cNvSpPr>
            <a:spLocks noGrp="1"/>
          </p:cNvSpPr>
          <p:nvPr>
            <p:ph idx="1"/>
          </p:nvPr>
        </p:nvSpPr>
        <p:spPr/>
        <p:txBody>
          <a:bodyPr/>
          <a:lstStyle/>
          <a:p>
            <a:r>
              <a:rPr lang="en-US" dirty="0" smtClean="0"/>
              <a:t>Received PPT slides via email</a:t>
            </a:r>
          </a:p>
          <a:p>
            <a:r>
              <a:rPr lang="en-US" dirty="0" smtClean="0"/>
              <a:t>4 Par comments</a:t>
            </a:r>
          </a:p>
          <a:p>
            <a:pPr lvl="1"/>
            <a:r>
              <a:rPr lang="en-US" dirty="0" smtClean="0"/>
              <a:t>3 overlap with 802.11 comments</a:t>
            </a:r>
          </a:p>
          <a:p>
            <a:pPr lvl="1"/>
            <a:r>
              <a:rPr lang="en-US" dirty="0" smtClean="0"/>
              <a:t>Some addressed by 802.11 suggested changes</a:t>
            </a:r>
          </a:p>
          <a:p>
            <a:r>
              <a:rPr lang="en-US" dirty="0" smtClean="0"/>
              <a:t>2 CSD comments</a:t>
            </a:r>
          </a:p>
          <a:p>
            <a:pPr lvl="1"/>
            <a:r>
              <a:rPr lang="en-US" dirty="0" smtClean="0"/>
              <a:t>1 editorial </a:t>
            </a:r>
          </a:p>
          <a:p>
            <a:pPr lvl="1"/>
            <a:r>
              <a:rPr lang="en-US" dirty="0" smtClean="0"/>
              <a:t>1 requires some work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40830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(1) PAR Comments</a:t>
            </a:r>
            <a:endParaRPr lang="en-US" dirty="0"/>
          </a:p>
        </p:txBody>
      </p:sp>
      <p:sp>
        <p:nvSpPr>
          <p:cNvPr id="3" name="Content Placeholder 2"/>
          <p:cNvSpPr>
            <a:spLocks noGrp="1"/>
          </p:cNvSpPr>
          <p:nvPr>
            <p:ph idx="1"/>
          </p:nvPr>
        </p:nvSpPr>
        <p:spPr/>
        <p:txBody>
          <a:bodyPr>
            <a:normAutofit/>
          </a:bodyPr>
          <a:lstStyle/>
          <a:p>
            <a:pPr marL="0" indent="0">
              <a:buFontTx/>
              <a:buNone/>
            </a:pPr>
            <a:r>
              <a:rPr lang="en-US" sz="2800" kern="1200" dirty="0">
                <a:solidFill>
                  <a:schemeClr val="tx1"/>
                </a:solidFill>
              </a:rPr>
              <a:t>Recommended Practice -  Coexistence Methods for Sub-1 GHz Frequency Bands</a:t>
            </a:r>
          </a:p>
          <a:p>
            <a:pPr marL="0" indent="0">
              <a:buFontTx/>
              <a:buNone/>
            </a:pPr>
            <a:r>
              <a:rPr lang="en-US" sz="2800" kern="1200" dirty="0">
                <a:solidFill>
                  <a:schemeClr val="tx1"/>
                </a:solidFill>
                <a:hlinkClick r:id="rId2"/>
              </a:rPr>
              <a:t>PAR</a:t>
            </a:r>
            <a:r>
              <a:rPr lang="en-US" sz="2800" kern="1200" dirty="0">
                <a:solidFill>
                  <a:schemeClr val="tx1"/>
                </a:solidFill>
              </a:rPr>
              <a:t> </a:t>
            </a:r>
          </a:p>
          <a:p>
            <a:r>
              <a:rPr lang="en-US" sz="2800" kern="1200" dirty="0">
                <a:solidFill>
                  <a:schemeClr val="tx1"/>
                </a:solidFill>
              </a:rPr>
              <a:t>1.1, project number – Fill in the number.</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Done</a:t>
            </a:r>
            <a:endParaRPr lang="en-US" sz="2800" dirty="0"/>
          </a:p>
          <a:p>
            <a:r>
              <a:rPr lang="en-US" sz="2800" kern="1200" dirty="0">
                <a:solidFill>
                  <a:schemeClr val="tx1"/>
                </a:solidFill>
              </a:rPr>
              <a:t>5.2, Scope – With the acronyms likely to be first usage in the standard, they should be expanded (S1G, PHY, FSK).</a:t>
            </a:r>
          </a:p>
          <a:p>
            <a:pPr marL="342900" indent="-342900" fontAlgn="auto">
              <a:buFont typeface="Wingdings" charset="2"/>
              <a:buChar char="Ø"/>
            </a:pPr>
            <a:r>
              <a:rPr lang="en-US" sz="2800" kern="1200" dirty="0">
                <a:solidFill>
                  <a:schemeClr val="tx1"/>
                </a:solidFill>
              </a:rPr>
              <a:t>Response –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102163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(2) PAR Comments</a:t>
            </a:r>
            <a:endParaRPr lang="en-US" dirty="0"/>
          </a:p>
        </p:txBody>
      </p:sp>
      <p:sp>
        <p:nvSpPr>
          <p:cNvPr id="3" name="Content Placeholder 2"/>
          <p:cNvSpPr>
            <a:spLocks noGrp="1"/>
          </p:cNvSpPr>
          <p:nvPr>
            <p:ph idx="1"/>
          </p:nvPr>
        </p:nvSpPr>
        <p:spPr/>
        <p:txBody>
          <a:bodyPr>
            <a:normAutofit fontScale="55000" lnSpcReduction="20000"/>
          </a:bodyPr>
          <a:lstStyle/>
          <a:p>
            <a:r>
              <a:rPr lang="en-US" sz="2800" kern="1200" dirty="0">
                <a:solidFill>
                  <a:schemeClr val="tx1"/>
                </a:solidFill>
              </a:rPr>
              <a:t>5.5, Need – This answer includes awkward, sometimes grammatically inconsistent, attempts to add gravitas through the language used.  Clarity and understanding would be better and appreciated.  </a:t>
            </a:r>
          </a:p>
          <a:p>
            <a:r>
              <a:rPr lang="en-US" sz="2800" kern="1200" dirty="0">
                <a:solidFill>
                  <a:schemeClr val="tx1"/>
                </a:solidFill>
              </a:rPr>
              <a:t>Suggest:  There are many millions of </a:t>
            </a:r>
            <a:r>
              <a:rPr lang="en-US" sz="2800" u="sng" kern="1200" dirty="0">
                <a:solidFill>
                  <a:srgbClr val="FF0000"/>
                </a:solidFill>
              </a:rPr>
              <a:t>IEEE </a:t>
            </a:r>
            <a:r>
              <a:rPr lang="en-US" sz="2800" u="sng" kern="1200" dirty="0" err="1">
                <a:solidFill>
                  <a:srgbClr val="FF0000"/>
                </a:solidFill>
              </a:rPr>
              <a:t>Std</a:t>
            </a:r>
            <a:r>
              <a:rPr lang="en-US" sz="2800" u="sng" kern="1200" dirty="0">
                <a:solidFill>
                  <a:srgbClr val="FF0000"/>
                </a:solidFill>
              </a:rPr>
              <a:t> 802.15.4</a:t>
            </a:r>
            <a:r>
              <a:rPr lang="en-US" sz="2800" kern="1200" dirty="0">
                <a:solidFill>
                  <a:schemeClr val="tx1"/>
                </a:solidFill>
              </a:rPr>
              <a:t> devices </a:t>
            </a:r>
            <a:r>
              <a:rPr lang="en-US" sz="2800" strike="sngStrike" kern="1200" dirty="0">
                <a:solidFill>
                  <a:srgbClr val="FF0000"/>
                </a:solidFill>
              </a:rPr>
              <a:t>based on IEEE </a:t>
            </a:r>
            <a:r>
              <a:rPr lang="en-US" sz="2800" strike="sngStrike" kern="1200" dirty="0" err="1">
                <a:solidFill>
                  <a:srgbClr val="FF0000"/>
                </a:solidFill>
              </a:rPr>
              <a:t>Std</a:t>
            </a:r>
            <a:r>
              <a:rPr lang="en-US" sz="2800" strike="sngStrike" kern="1200" dirty="0">
                <a:solidFill>
                  <a:srgbClr val="FF0000"/>
                </a:solidFill>
              </a:rPr>
              <a:t> 802.15.4 are</a:t>
            </a:r>
            <a:r>
              <a:rPr lang="en-US" sz="2800" kern="1200" dirty="0">
                <a:solidFill>
                  <a:srgbClr val="FF0000"/>
                </a:solidFill>
              </a:rPr>
              <a:t> </a:t>
            </a:r>
            <a:r>
              <a:rPr lang="en-US" sz="2800" kern="1200" dirty="0">
                <a:solidFill>
                  <a:schemeClr val="tx1"/>
                </a:solidFill>
              </a:rPr>
              <a:t>currently operating in Sub-1 GHz frequency bands, and </a:t>
            </a:r>
            <a:r>
              <a:rPr lang="en-US" sz="2800" strike="sngStrike" kern="1200" dirty="0">
                <a:solidFill>
                  <a:schemeClr val="tx1"/>
                </a:solidFill>
              </a:rPr>
              <a:t>the field</a:t>
            </a:r>
            <a:r>
              <a:rPr lang="en-US" sz="2800" kern="1200" dirty="0">
                <a:solidFill>
                  <a:schemeClr val="tx1"/>
                </a:solidFill>
              </a:rPr>
              <a:t> </a:t>
            </a:r>
            <a:r>
              <a:rPr lang="en-US" sz="2800" u="sng" kern="1200" dirty="0">
                <a:solidFill>
                  <a:schemeClr val="tx1"/>
                </a:solidFill>
              </a:rPr>
              <a:t>usage</a:t>
            </a:r>
            <a:r>
              <a:rPr lang="en-US" sz="2800" kern="1200" dirty="0">
                <a:solidFill>
                  <a:schemeClr val="tx1"/>
                </a:solidFill>
              </a:rPr>
              <a:t> is expanding rapidly. Critical applications, such as grid modernization (smart grid) and internet of things (</a:t>
            </a:r>
            <a:r>
              <a:rPr lang="en-US" sz="2800" kern="1200" dirty="0" err="1">
                <a:solidFill>
                  <a:schemeClr val="tx1"/>
                </a:solidFill>
              </a:rPr>
              <a:t>IoT</a:t>
            </a:r>
            <a:r>
              <a:rPr lang="en-US" sz="2800" kern="1200" dirty="0">
                <a:solidFill>
                  <a:schemeClr val="tx1"/>
                </a:solidFill>
              </a:rPr>
              <a:t>) are using the low to moderate data rate capabilities of IEEE </a:t>
            </a:r>
            <a:r>
              <a:rPr lang="en-US" sz="2800" kern="1200" dirty="0" err="1">
                <a:solidFill>
                  <a:schemeClr val="tx1"/>
                </a:solidFill>
              </a:rPr>
              <a:t>Std</a:t>
            </a:r>
            <a:r>
              <a:rPr lang="en-US" sz="2800" kern="1200" dirty="0">
                <a:solidFill>
                  <a:schemeClr val="tx1"/>
                </a:solidFill>
              </a:rPr>
              <a:t> 802.15.4. IEEE </a:t>
            </a:r>
            <a:r>
              <a:rPr lang="en-US" sz="2800" kern="1200" dirty="0" err="1">
                <a:solidFill>
                  <a:schemeClr val="tx1"/>
                </a:solidFill>
              </a:rPr>
              <a:t>Std</a:t>
            </a:r>
            <a:r>
              <a:rPr lang="en-US" sz="2800" kern="1200" dirty="0">
                <a:solidFill>
                  <a:schemeClr val="tx1"/>
                </a:solidFill>
              </a:rPr>
              <a:t> 802.11 may operate in the same Sub-1 GHz frequency bands </a:t>
            </a:r>
            <a:r>
              <a:rPr lang="en-US" sz="2800" strike="sngStrike" kern="1200" dirty="0">
                <a:solidFill>
                  <a:srgbClr val="FF0000"/>
                </a:solidFill>
              </a:rPr>
              <a:t>and provides</a:t>
            </a:r>
            <a:r>
              <a:rPr lang="en-US" sz="2800" kern="1200" dirty="0">
                <a:solidFill>
                  <a:srgbClr val="FF0000"/>
                </a:solidFill>
              </a:rPr>
              <a:t> </a:t>
            </a:r>
            <a:r>
              <a:rPr lang="en-US" sz="2800" u="sng" kern="1200" dirty="0">
                <a:solidFill>
                  <a:srgbClr val="FF0000"/>
                </a:solidFill>
              </a:rPr>
              <a:t>but specify </a:t>
            </a:r>
            <a:r>
              <a:rPr lang="en-US" sz="2800" kern="1200" dirty="0">
                <a:solidFill>
                  <a:schemeClr val="tx1"/>
                </a:solidFill>
              </a:rPr>
              <a:t>higher data rate capabilities than IEEE </a:t>
            </a:r>
            <a:r>
              <a:rPr lang="en-US" sz="2800" kern="1200" dirty="0" err="1">
                <a:solidFill>
                  <a:schemeClr val="tx1"/>
                </a:solidFill>
              </a:rPr>
              <a:t>Std</a:t>
            </a:r>
            <a:r>
              <a:rPr lang="en-US" sz="2800" kern="1200" dirty="0">
                <a:solidFill>
                  <a:schemeClr val="tx1"/>
                </a:solidFill>
              </a:rPr>
              <a:t> 802.15.4. </a:t>
            </a:r>
            <a:r>
              <a:rPr lang="en-US" sz="2800" strike="sngStrike" kern="1200" dirty="0">
                <a:solidFill>
                  <a:srgbClr val="FF0000"/>
                </a:solidFill>
              </a:rPr>
              <a:t>In consideration</a:t>
            </a:r>
            <a:r>
              <a:rPr lang="en-US" sz="2800" kern="1200" dirty="0">
                <a:solidFill>
                  <a:srgbClr val="FF0000"/>
                </a:solidFill>
              </a:rPr>
              <a:t> </a:t>
            </a:r>
            <a:r>
              <a:rPr lang="en-US" sz="2800" strike="sngStrike" kern="1200" dirty="0">
                <a:solidFill>
                  <a:srgbClr val="FF0000"/>
                </a:solidFill>
              </a:rPr>
              <a:t>of the</a:t>
            </a:r>
            <a:r>
              <a:rPr lang="en-US" sz="2800" kern="1200" dirty="0">
                <a:solidFill>
                  <a:srgbClr val="FF0000"/>
                </a:solidFill>
              </a:rPr>
              <a:t> </a:t>
            </a:r>
            <a:r>
              <a:rPr lang="en-US" sz="2800" u="sng" kern="1200" dirty="0">
                <a:solidFill>
                  <a:srgbClr val="FF0000"/>
                </a:solidFill>
              </a:rPr>
              <a:t>Considering</a:t>
            </a:r>
            <a:r>
              <a:rPr lang="en-US" sz="2800" kern="1200" dirty="0">
                <a:solidFill>
                  <a:srgbClr val="FF0000"/>
                </a:solidFill>
              </a:rPr>
              <a:t> </a:t>
            </a:r>
            <a:r>
              <a:rPr lang="en-US" sz="2800" kern="1200" dirty="0">
                <a:solidFill>
                  <a:schemeClr val="tx1"/>
                </a:solidFill>
              </a:rPr>
              <a:t>current usage </a:t>
            </a:r>
            <a:r>
              <a:rPr lang="en-US" sz="2800" strike="sngStrike" kern="1200" dirty="0">
                <a:solidFill>
                  <a:srgbClr val="FF0000"/>
                </a:solidFill>
              </a:rPr>
              <a:t>as well as anticipation of yet unforeseen</a:t>
            </a:r>
            <a:r>
              <a:rPr lang="en-US" sz="2800" kern="1200" dirty="0">
                <a:solidFill>
                  <a:srgbClr val="FF0000"/>
                </a:solidFill>
              </a:rPr>
              <a:t> </a:t>
            </a:r>
            <a:r>
              <a:rPr lang="en-US" sz="2800" u="sng" kern="1200" dirty="0">
                <a:solidFill>
                  <a:srgbClr val="FF0000"/>
                </a:solidFill>
              </a:rPr>
              <a:t>and anticipating new </a:t>
            </a:r>
            <a:r>
              <a:rPr lang="en-US" sz="2800" kern="1200" dirty="0">
                <a:solidFill>
                  <a:schemeClr val="tx1"/>
                </a:solidFill>
              </a:rPr>
              <a:t>usage models enabled by emerging technology, </a:t>
            </a:r>
            <a:r>
              <a:rPr lang="en-US" sz="2800" strike="sngStrike" kern="1200" dirty="0">
                <a:solidFill>
                  <a:srgbClr val="FF0000"/>
                </a:solidFill>
              </a:rPr>
              <a:t>and to fully realize the opportunity for successful deployment of products</a:t>
            </a:r>
            <a:r>
              <a:rPr lang="en-US" sz="2800" kern="1200" dirty="0">
                <a:solidFill>
                  <a:srgbClr val="FF0000"/>
                </a:solidFill>
              </a:rPr>
              <a:t> </a:t>
            </a:r>
            <a:r>
              <a:rPr lang="en-US" sz="2800" u="sng" kern="1200" dirty="0">
                <a:solidFill>
                  <a:srgbClr val="FF0000"/>
                </a:solidFill>
              </a:rPr>
              <a:t>strategies for</a:t>
            </a:r>
            <a:r>
              <a:rPr lang="en-US" sz="2800" kern="1200" dirty="0">
                <a:solidFill>
                  <a:srgbClr val="FF0000"/>
                </a:solidFill>
              </a:rPr>
              <a:t> </a:t>
            </a:r>
            <a:r>
              <a:rPr lang="en-US" sz="2800" kern="1200" dirty="0">
                <a:solidFill>
                  <a:schemeClr val="tx1"/>
                </a:solidFill>
              </a:rPr>
              <a:t>sharing the spectrum, </a:t>
            </a:r>
            <a:r>
              <a:rPr lang="en-US" sz="2800" strike="sngStrike" kern="1200" dirty="0">
                <a:solidFill>
                  <a:schemeClr val="tx1"/>
                </a:solidFill>
              </a:rPr>
              <a:t>strategies</a:t>
            </a:r>
            <a:r>
              <a:rPr lang="en-US" sz="2800" kern="1200" dirty="0">
                <a:solidFill>
                  <a:schemeClr val="tx1"/>
                </a:solidFill>
              </a:rPr>
              <a:t> and tactics to achieve good coexistence performance are critical.</a:t>
            </a:r>
            <a:br>
              <a:rPr lang="en-US" sz="2800" kern="1200" dirty="0">
                <a:solidFill>
                  <a:schemeClr val="tx1"/>
                </a:solidFill>
              </a:rPr>
            </a:br>
            <a:r>
              <a:rPr lang="en-US" sz="2800" kern="1200" dirty="0">
                <a:solidFill>
                  <a:schemeClr val="tx1"/>
                </a:solidFill>
              </a:rPr>
              <a:t>This recommended practice enables the family of IEEE 802(R) wireless standards, specifically IEEE </a:t>
            </a:r>
            <a:r>
              <a:rPr lang="en-US" sz="2800" kern="1200" dirty="0" err="1">
                <a:solidFill>
                  <a:schemeClr val="tx1"/>
                </a:solidFill>
              </a:rPr>
              <a:t>Std</a:t>
            </a:r>
            <a:r>
              <a:rPr lang="en-US" sz="2800" kern="1200" dirty="0">
                <a:solidFill>
                  <a:schemeClr val="tx1"/>
                </a:solidFill>
              </a:rPr>
              <a:t> 802.15.4 and IEEE </a:t>
            </a:r>
            <a:r>
              <a:rPr lang="en-US" sz="2800" kern="1200" dirty="0" err="1">
                <a:solidFill>
                  <a:schemeClr val="tx1"/>
                </a:solidFill>
              </a:rPr>
              <a:t>Std</a:t>
            </a:r>
            <a:r>
              <a:rPr lang="en-US" sz="2800" kern="1200" dirty="0">
                <a:solidFill>
                  <a:schemeClr val="tx1"/>
                </a:solidFill>
              </a:rPr>
              <a:t> 802.11,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 </a:t>
            </a:r>
          </a:p>
          <a:p>
            <a:pPr marL="342900" indent="-342900" fontAlgn="auto">
              <a:buFont typeface="Wingdings" charset="2"/>
              <a:buChar char="Ø"/>
            </a:pPr>
            <a:r>
              <a:rPr lang="en-US" sz="2800" kern="1200" dirty="0">
                <a:solidFill>
                  <a:schemeClr val="tx1"/>
                </a:solidFill>
              </a:rPr>
              <a:t>Response –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5945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(3) PAR Comments</a:t>
            </a:r>
            <a:endParaRPr lang="en-US" dirty="0"/>
          </a:p>
        </p:txBody>
      </p:sp>
      <p:sp>
        <p:nvSpPr>
          <p:cNvPr id="3" name="Content Placeholder 2"/>
          <p:cNvSpPr>
            <a:spLocks noGrp="1"/>
          </p:cNvSpPr>
          <p:nvPr>
            <p:ph idx="1"/>
          </p:nvPr>
        </p:nvSpPr>
        <p:spPr/>
        <p:txBody>
          <a:bodyPr>
            <a:normAutofit fontScale="62500" lnSpcReduction="20000"/>
          </a:bodyPr>
          <a:lstStyle/>
          <a:p>
            <a:r>
              <a:rPr lang="en-US" sz="2800" kern="1200" dirty="0">
                <a:solidFill>
                  <a:schemeClr val="tx1"/>
                </a:solidFill>
              </a:rPr>
              <a:t>5.6, Stakeholders – Grammar is a bit awkward, and it would be appropriate to better identify the various users that are also stakeholders.</a:t>
            </a:r>
          </a:p>
          <a:p>
            <a:pPr marL="342900" indent="-342900" fontAlgn="auto">
              <a:buFont typeface="Wingdings" charset="2"/>
              <a:buChar char="Ø"/>
            </a:pPr>
            <a:r>
              <a:rPr lang="en-US" sz="2800" kern="1200" dirty="0">
                <a:solidFill>
                  <a:schemeClr val="tx1"/>
                </a:solidFill>
              </a:rPr>
              <a:t>Response – </a:t>
            </a:r>
            <a:endParaRPr lang="en-US" sz="2800" dirty="0"/>
          </a:p>
          <a:p>
            <a:pPr marL="0" indent="0">
              <a:buFontTx/>
              <a:buNone/>
            </a:pPr>
            <a:r>
              <a:rPr lang="en-US" sz="2800" kern="1200" dirty="0">
                <a:solidFill>
                  <a:schemeClr val="tx1"/>
                </a:solidFill>
                <a:hlinkClick r:id="rId2"/>
              </a:rPr>
              <a:t>CSD</a:t>
            </a:r>
            <a:endParaRPr lang="en-US" sz="2800" kern="1200" dirty="0">
              <a:solidFill>
                <a:schemeClr val="tx1"/>
              </a:solidFill>
            </a:endParaRPr>
          </a:p>
          <a:p>
            <a:r>
              <a:rPr lang="en-US" sz="2800" kern="1200" dirty="0">
                <a:solidFill>
                  <a:schemeClr val="tx1"/>
                </a:solidFill>
              </a:rPr>
              <a:t>1.2.1, a, first sentence.  Delete the word “are”.</a:t>
            </a:r>
          </a:p>
          <a:p>
            <a:pPr marL="342900" indent="-342900" fontAlgn="auto">
              <a:buFont typeface="Wingdings" charset="2"/>
              <a:buChar char="Ø"/>
            </a:pPr>
            <a:r>
              <a:rPr lang="en-US" sz="2800" kern="1200" dirty="0">
                <a:solidFill>
                  <a:schemeClr val="tx1"/>
                </a:solidFill>
              </a:rPr>
              <a:t>Response – </a:t>
            </a:r>
            <a:endParaRPr lang="en-US" sz="2800" dirty="0"/>
          </a:p>
          <a:p>
            <a:r>
              <a:rPr lang="en-US" sz="2800" kern="1200" dirty="0">
                <a:solidFill>
                  <a:schemeClr val="tx1"/>
                </a:solidFill>
              </a:rPr>
              <a:t>1.2.5, a, b, and c, Costs – Hardware is not the only cost factor as reflected in us having question c.  It appears from the project documentation, that any cost factors for using the Recommended Practice will hit implementation costs.  If the Recommended Practice will only describe special configuration for products, then that should be explained in c, and it probably would be appropriate to assert that the incremental costs would be small and certainly are justified by the expected improved performance of coexisting usages.</a:t>
            </a:r>
          </a:p>
          <a:p>
            <a:pPr marL="342900" indent="-342900" fontAlgn="auto">
              <a:buFont typeface="Wingdings" charset="2"/>
              <a:buChar char="Ø"/>
            </a:pPr>
            <a:r>
              <a:rPr lang="en-US" sz="2800" kern="1200" dirty="0">
                <a:solidFill>
                  <a:schemeClr val="tx1"/>
                </a:solidFill>
              </a:rPr>
              <a:t>Response – </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553486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a:t>
            </a:r>
            <a:r>
              <a:rPr lang="en-US" dirty="0" err="1" smtClean="0"/>
              <a:t>Nikolich</a:t>
            </a:r>
            <a:r>
              <a:rPr lang="en-US" dirty="0" smtClean="0"/>
              <a:t> summary</a:t>
            </a:r>
            <a:endParaRPr lang="en-US" dirty="0"/>
          </a:p>
        </p:txBody>
      </p:sp>
      <p:sp>
        <p:nvSpPr>
          <p:cNvPr id="3" name="Content Placeholder 2"/>
          <p:cNvSpPr>
            <a:spLocks noGrp="1"/>
          </p:cNvSpPr>
          <p:nvPr>
            <p:ph idx="1"/>
          </p:nvPr>
        </p:nvSpPr>
        <p:spPr>
          <a:xfrm>
            <a:off x="731520" y="2113282"/>
            <a:ext cx="8288868" cy="4668518"/>
          </a:xfrm>
        </p:spPr>
        <p:txBody>
          <a:bodyPr>
            <a:normAutofit/>
          </a:bodyPr>
          <a:lstStyle/>
          <a:p>
            <a:r>
              <a:rPr lang="en-US" dirty="0" smtClean="0"/>
              <a:t>2 comments</a:t>
            </a:r>
          </a:p>
          <a:p>
            <a:r>
              <a:rPr lang="en-US" dirty="0" smtClean="0"/>
              <a:t>PAR:   </a:t>
            </a:r>
          </a:p>
          <a:p>
            <a:pPr lvl="1"/>
            <a:r>
              <a:rPr lang="en-US" dirty="0" smtClean="0"/>
              <a:t>1 Overlap </a:t>
            </a:r>
            <a:r>
              <a:rPr lang="en-US" smtClean="0"/>
              <a:t>with 802.1</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59101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a:t>
            </a:r>
            <a:r>
              <a:rPr lang="en-US" dirty="0" err="1"/>
              <a:t>Nikolich</a:t>
            </a:r>
            <a:endParaRPr lang="en-US" dirty="0"/>
          </a:p>
        </p:txBody>
      </p:sp>
      <p:sp>
        <p:nvSpPr>
          <p:cNvPr id="3" name="Content Placeholder 2"/>
          <p:cNvSpPr>
            <a:spLocks noGrp="1"/>
          </p:cNvSpPr>
          <p:nvPr>
            <p:ph idx="1"/>
          </p:nvPr>
        </p:nvSpPr>
        <p:spPr>
          <a:xfrm>
            <a:off x="731520" y="2113282"/>
            <a:ext cx="8288868" cy="4668518"/>
          </a:xfrm>
        </p:spPr>
        <p:txBody>
          <a:bodyPr>
            <a:normAutofit fontScale="70000" lnSpcReduction="20000"/>
          </a:bodyPr>
          <a:lstStyle/>
          <a:p>
            <a:r>
              <a:rPr lang="en-US" dirty="0" smtClean="0"/>
              <a:t>a</a:t>
            </a:r>
            <a:r>
              <a:rPr lang="en-US" dirty="0"/>
              <a:t>) please consider modifying the title to "A Recommended Practice for Coexistence Methods for 802.11 and 802.15.4 based systems operating in the Sub-1 GHz Frequency Bands" (or something equivalent). The rationale for the request is the current title implies the recommended practice may apply to any system operating in the Sub-1 GHz Frequency Bands, which is overly broad. A more precise and concise title may be beneficial to help potential users find (and use) the completed document and attract potential participants to the project</a:t>
            </a:r>
            <a:r>
              <a:rPr lang="en-US" dirty="0" smtClean="0"/>
              <a:t>.</a:t>
            </a:r>
          </a:p>
          <a:p>
            <a:r>
              <a:rPr lang="en-US" dirty="0" smtClean="0"/>
              <a:t>Response: </a:t>
            </a:r>
          </a:p>
          <a:p>
            <a:r>
              <a:rPr lang="en-US" dirty="0" smtClean="0"/>
              <a:t>Note:  Suggest combine with 802.11 comment to get:</a:t>
            </a:r>
          </a:p>
          <a:p>
            <a:pPr marL="487693" lvl="1" indent="0">
              <a:buNone/>
            </a:pPr>
            <a:r>
              <a:rPr lang="en-US" sz="2600" dirty="0"/>
              <a:t>"Recommended Practice for Local and Metropolitan Area Networks - Part </a:t>
            </a:r>
          </a:p>
          <a:p>
            <a:pPr marL="487693" lvl="1" indent="0">
              <a:buNone/>
            </a:pPr>
            <a:r>
              <a:rPr lang="en-US" sz="2600" dirty="0"/>
              <a:t>19:  Coexistence Methods for 802.11 and 802.15.4 based systems operating </a:t>
            </a:r>
          </a:p>
          <a:p>
            <a:pPr marL="487693" lvl="1" indent="0">
              <a:buNone/>
            </a:pPr>
            <a:r>
              <a:rPr lang="en-US" sz="2600" dirty="0"/>
              <a:t>the Sub-1 GHz Frequency Bands"</a:t>
            </a:r>
          </a:p>
          <a:p>
            <a:pPr marL="0" indent="0">
              <a:buNone/>
            </a:pPr>
            <a:endParaRPr lang="en-US" dirty="0"/>
          </a:p>
          <a:p>
            <a:r>
              <a:rPr lang="en-US" dirty="0"/>
              <a:t>b) please explain how you arrived at the estimate of 30 participants to be actively involved in the project</a:t>
            </a:r>
            <a:r>
              <a:rPr lang="en-US" dirty="0" smtClean="0"/>
              <a:t>.</a:t>
            </a:r>
          </a:p>
          <a:p>
            <a:r>
              <a:rPr lang="en-US" dirty="0" smtClean="0"/>
              <a:t>Response:</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93182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PAR and CSD Comments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extBox 6"/>
          <p:cNvSpPr txBox="1"/>
          <p:nvPr/>
        </p:nvSpPr>
        <p:spPr>
          <a:xfrm>
            <a:off x="1066800" y="1981200"/>
            <a:ext cx="4876800" cy="2554545"/>
          </a:xfrm>
          <a:prstGeom prst="rect">
            <a:avLst/>
          </a:prstGeom>
          <a:noFill/>
        </p:spPr>
        <p:txBody>
          <a:bodyPr wrap="square" rtlCol="0">
            <a:spAutoFit/>
          </a:bodyPr>
          <a:lstStyle/>
          <a:p>
            <a:r>
              <a:rPr lang="en-US" sz="3200" dirty="0" smtClean="0">
                <a:solidFill>
                  <a:schemeClr val="accent2">
                    <a:lumMod val="75000"/>
                  </a:schemeClr>
                </a:solidFill>
              </a:rPr>
              <a:t>Comments received from:</a:t>
            </a:r>
          </a:p>
          <a:p>
            <a:endParaRPr lang="en-US" sz="3200" dirty="0" smtClean="0">
              <a:solidFill>
                <a:schemeClr val="accent2">
                  <a:lumMod val="75000"/>
                </a:schemeClr>
              </a:solidFill>
            </a:endParaRPr>
          </a:p>
          <a:p>
            <a:pPr marL="457200" indent="-457200">
              <a:buFont typeface="Arial" panose="020B0604020202020204" pitchFamily="34" charset="0"/>
              <a:buChar char="•"/>
            </a:pPr>
            <a:r>
              <a:rPr lang="en-US" sz="3200" dirty="0" smtClean="0">
                <a:solidFill>
                  <a:schemeClr val="accent2">
                    <a:lumMod val="75000"/>
                  </a:schemeClr>
                </a:solidFill>
              </a:rPr>
              <a:t>802.11 (8 Par, 4 CSD)</a:t>
            </a:r>
            <a:endParaRPr lang="en-US" sz="3200" dirty="0" smtClean="0">
              <a:solidFill>
                <a:schemeClr val="accent2">
                  <a:lumMod val="75000"/>
                </a:schemeClr>
              </a:solidFill>
            </a:endParaRPr>
          </a:p>
          <a:p>
            <a:pPr marL="457200" indent="-457200">
              <a:buFont typeface="Arial" panose="020B0604020202020204" pitchFamily="34" charset="0"/>
              <a:buChar char="•"/>
            </a:pPr>
            <a:r>
              <a:rPr lang="en-US" sz="3200" dirty="0" smtClean="0">
                <a:solidFill>
                  <a:schemeClr val="accent2">
                    <a:lumMod val="75000"/>
                  </a:schemeClr>
                </a:solidFill>
              </a:rPr>
              <a:t>802.3 (4 PAR, 2 CSD)</a:t>
            </a:r>
          </a:p>
          <a:p>
            <a:pPr marL="457200" indent="-457200">
              <a:buFont typeface="Arial" panose="020B0604020202020204" pitchFamily="34" charset="0"/>
              <a:buChar char="•"/>
            </a:pPr>
            <a:r>
              <a:rPr lang="en-US" sz="3200" dirty="0" smtClean="0">
                <a:solidFill>
                  <a:schemeClr val="accent2">
                    <a:lumMod val="75000"/>
                  </a:schemeClr>
                </a:solidFill>
              </a:rPr>
              <a:t>Paul </a:t>
            </a:r>
            <a:r>
              <a:rPr lang="en-US" sz="3200" dirty="0" err="1" smtClean="0">
                <a:solidFill>
                  <a:schemeClr val="accent2">
                    <a:lumMod val="75000"/>
                  </a:schemeClr>
                </a:solidFill>
              </a:rPr>
              <a:t>Nikolich</a:t>
            </a:r>
            <a:r>
              <a:rPr lang="en-US" sz="3200" dirty="0" smtClean="0">
                <a:solidFill>
                  <a:schemeClr val="accent2">
                    <a:lumMod val="75000"/>
                  </a:schemeClr>
                </a:solidFill>
              </a:rPr>
              <a:t> (2 PAR)</a:t>
            </a:r>
            <a:endParaRPr lang="en-US" sz="3200" dirty="0" smtClean="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802.11 Comments Summary</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a:bodyPr>
          <a:lstStyle/>
          <a:p>
            <a:pPr marL="0" indent="0">
              <a:buNone/>
            </a:pPr>
            <a:r>
              <a:rPr lang="en-US" sz="2400" dirty="0" smtClean="0"/>
              <a:t>Comments </a:t>
            </a:r>
            <a:r>
              <a:rPr lang="en-US" sz="2400" dirty="0"/>
              <a:t>for the PAR/CSD under consideration have been posted on Mentor to 802-11-18/1707r1</a:t>
            </a:r>
            <a:r>
              <a:rPr lang="en-US" sz="2400" dirty="0" smtClean="0"/>
              <a:t>:</a:t>
            </a:r>
            <a:endParaRPr lang="en-US" sz="2400" dirty="0"/>
          </a:p>
          <a:p>
            <a:pPr marL="487693" lvl="1" indent="0">
              <a:buNone/>
            </a:pPr>
            <a:r>
              <a:rPr lang="en-US" sz="2400" dirty="0">
                <a:hlinkClick r:id="rId2"/>
              </a:rPr>
              <a:t>https://</a:t>
            </a:r>
            <a:r>
              <a:rPr lang="en-US" sz="2400" dirty="0" smtClean="0">
                <a:hlinkClick r:id="rId2"/>
              </a:rPr>
              <a:t>mentor.ieee.org/802.11/dcn/18/11-18-1707-01-0PAR-par-review-sc-meeting-agenda-and-comment-slides-november-2018-bangkok.pptx</a:t>
            </a:r>
            <a:endParaRPr lang="en-US" sz="2400" dirty="0" smtClean="0"/>
          </a:p>
          <a:p>
            <a:pPr marL="0" indent="0">
              <a:buNone/>
            </a:pPr>
            <a:r>
              <a:rPr lang="en-US" sz="2400" dirty="0" smtClean="0"/>
              <a:t>	802.19.3  </a:t>
            </a:r>
            <a:r>
              <a:rPr lang="en-US" sz="2400" dirty="0"/>
              <a:t>-  slides </a:t>
            </a:r>
            <a:r>
              <a:rPr lang="en-US" sz="2400" dirty="0" smtClean="0"/>
              <a:t>14-18</a:t>
            </a:r>
          </a:p>
          <a:p>
            <a:r>
              <a:rPr lang="en-US" sz="2400" dirty="0" smtClean="0"/>
              <a:t>8 comments on PAR</a:t>
            </a:r>
          </a:p>
          <a:p>
            <a:r>
              <a:rPr lang="en-US" sz="2400" dirty="0" smtClean="0"/>
              <a:t>4 comments on CSD</a:t>
            </a:r>
            <a:endParaRPr lang="en-US" sz="24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a:t>
            </a:r>
            <a:r>
              <a:rPr lang="en-US" sz="4000" dirty="0"/>
              <a:t>1</a:t>
            </a:r>
            <a:r>
              <a:rPr lang="en-US" sz="400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a:t>1.1 - Change to </a:t>
            </a:r>
            <a:r>
              <a:rPr lang="en-US" b="0" dirty="0" smtClean="0"/>
              <a:t>802.19.3</a:t>
            </a:r>
          </a:p>
          <a:p>
            <a:r>
              <a:rPr lang="en-US" dirty="0" smtClean="0"/>
              <a:t>Response: Already done (updated by Steve)</a:t>
            </a:r>
          </a:p>
          <a:p>
            <a:endParaRPr lang="en-US" dirty="0" smtClean="0"/>
          </a:p>
          <a:p>
            <a:r>
              <a:rPr lang="en-US" dirty="0" smtClean="0"/>
              <a:t>Note: </a:t>
            </a:r>
            <a:r>
              <a:rPr lang="en-US" b="0" dirty="0" smtClean="0"/>
              <a:t>Received same comment from 802.3 also</a:t>
            </a:r>
            <a:endParaRPr lang="en-US" b="0" dirty="0" smtClean="0"/>
          </a:p>
          <a:p>
            <a:pPr marL="457200" lvl="1" indent="0">
              <a:buNone/>
            </a:pPr>
            <a:endParaRPr lang="en-US" b="0" dirty="0"/>
          </a:p>
        </p:txBody>
      </p:sp>
    </p:spTree>
    <p:extLst>
      <p:ext uri="{BB962C8B-B14F-4D97-AF65-F5344CB8AC3E}">
        <p14:creationId xmlns:p14="http://schemas.microsoft.com/office/powerpoint/2010/main" val="4242533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2.1 </a:t>
            </a:r>
            <a:r>
              <a:rPr lang="en-US" b="0" dirty="0"/>
              <a:t>- Suggest shorten title prefix to be similar to 802.19.2  - “Recommended Practice for Local and Metropolitan Area Networks - Part 19: Coexistence Methods for Sub-1 GHz Frequency Bands” </a:t>
            </a:r>
            <a:endParaRPr lang="en-US" b="0" dirty="0" smtClean="0"/>
          </a:p>
          <a:p>
            <a:r>
              <a:rPr lang="en-US" dirty="0" smtClean="0"/>
              <a:t>Response:</a:t>
            </a:r>
            <a:endParaRPr lang="en-US" b="0" dirty="0" smtClean="0"/>
          </a:p>
          <a:p>
            <a:pPr lvl="1"/>
            <a:endParaRPr lang="en-US" b="0" dirty="0"/>
          </a:p>
        </p:txBody>
      </p:sp>
    </p:spTree>
    <p:extLst>
      <p:ext uri="{BB962C8B-B14F-4D97-AF65-F5344CB8AC3E}">
        <p14:creationId xmlns:p14="http://schemas.microsoft.com/office/powerpoint/2010/main" val="147695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4.2 </a:t>
            </a:r>
            <a:r>
              <a:rPr lang="en-US" b="0" dirty="0"/>
              <a:t>- suggest starting sponsor ballot later after the WG has more stabilized recommended practice to shorten the Sponsor Ballot time. – suggest revisiting the dates selected in 4.2 and 4.3</a:t>
            </a:r>
            <a:r>
              <a:rPr lang="en-US" b="0" dirty="0" smtClean="0"/>
              <a:t>.</a:t>
            </a:r>
          </a:p>
          <a:p>
            <a:r>
              <a:rPr lang="en-US" dirty="0" smtClean="0"/>
              <a:t>Response:</a:t>
            </a:r>
          </a:p>
          <a:p>
            <a:pPr marL="457200" lvl="1" indent="0">
              <a:buNone/>
            </a:pPr>
            <a:endParaRPr lang="en-US" b="0" dirty="0"/>
          </a:p>
          <a:p>
            <a:pPr marL="0" indent="0">
              <a:buNone/>
            </a:pPr>
            <a:endParaRPr lang="en-US" b="0" dirty="0"/>
          </a:p>
        </p:txBody>
      </p:sp>
    </p:spTree>
    <p:extLst>
      <p:ext uri="{BB962C8B-B14F-4D97-AF65-F5344CB8AC3E}">
        <p14:creationId xmlns:p14="http://schemas.microsoft.com/office/powerpoint/2010/main" val="2348269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5.2 – delete the second sentence as it does not seem applicable to a recommended practice as all systems have to follow regulatory rules when deployed.  </a:t>
            </a:r>
          </a:p>
          <a:p>
            <a:r>
              <a:rPr lang="en-US" dirty="0"/>
              <a:t>5.2 - proposed new Scope: </a:t>
            </a:r>
            <a:r>
              <a:rPr lang="en-US" b="0" dirty="0"/>
              <a:t>This recommended practice provides guidance on the implementation, configuration and commissioning of systems sharing spectrum between IEEE </a:t>
            </a:r>
            <a:r>
              <a:rPr lang="en-US" b="0" dirty="0" err="1"/>
              <a:t>Std</a:t>
            </a:r>
            <a:r>
              <a:rPr lang="en-US" b="0" dirty="0"/>
              <a:t> 802.11ah–2016 and IEEE </a:t>
            </a:r>
            <a:r>
              <a:rPr lang="en-US" b="0" dirty="0" err="1"/>
              <a:t>Std</a:t>
            </a:r>
            <a:r>
              <a:rPr lang="en-US" b="0" dirty="0"/>
              <a:t> 802.15.4 Smart Utility Networking (SUN) FSK PHY operating in Sub-1 GHz frequency bands.  </a:t>
            </a:r>
            <a:endParaRPr lang="en-US" dirty="0" smtClean="0"/>
          </a:p>
          <a:p>
            <a:r>
              <a:rPr lang="en-US" dirty="0" smtClean="0"/>
              <a:t>Response:  </a:t>
            </a:r>
          </a:p>
          <a:p>
            <a:endParaRPr lang="en-US" dirty="0" smtClean="0"/>
          </a:p>
          <a:p>
            <a:r>
              <a:rPr lang="en-US" dirty="0" smtClean="0"/>
              <a:t>Note:  </a:t>
            </a:r>
            <a:r>
              <a:rPr lang="en-US" b="0" dirty="0" smtClean="0"/>
              <a:t>802.3 comment requests acronyms be expanded </a:t>
            </a:r>
            <a:endParaRPr lang="en-US" b="0" dirty="0" smtClean="0"/>
          </a:p>
        </p:txBody>
      </p:sp>
    </p:spTree>
    <p:extLst>
      <p:ext uri="{BB962C8B-B14F-4D97-AF65-F5344CB8AC3E}">
        <p14:creationId xmlns:p14="http://schemas.microsoft.com/office/powerpoint/2010/main" val="332992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xfrm>
            <a:off x="731520" y="2057400"/>
            <a:ext cx="8288868" cy="438742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8.1 – Include a list of Cited standards (i.e. 5.2 has two cited standards).</a:t>
            </a:r>
          </a:p>
          <a:p>
            <a:r>
              <a:rPr lang="en-US" dirty="0" smtClean="0"/>
              <a:t>Response:</a:t>
            </a:r>
            <a:endParaRPr lang="en-US" b="0" dirty="0"/>
          </a:p>
        </p:txBody>
      </p:sp>
    </p:spTree>
    <p:extLst>
      <p:ext uri="{BB962C8B-B14F-4D97-AF65-F5344CB8AC3E}">
        <p14:creationId xmlns:p14="http://schemas.microsoft.com/office/powerpoint/2010/main" val="84670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(6)</a:t>
            </a:r>
            <a:endParaRPr lang="en-US" dirty="0"/>
          </a:p>
        </p:txBody>
      </p:sp>
      <p:sp>
        <p:nvSpPr>
          <p:cNvPr id="3" name="Content Placeholder 2"/>
          <p:cNvSpPr>
            <a:spLocks noGrp="1"/>
          </p:cNvSpPr>
          <p:nvPr>
            <p:ph idx="1"/>
          </p:nvPr>
        </p:nvSpPr>
        <p:spPr>
          <a:xfrm>
            <a:off x="731520" y="1676400"/>
            <a:ext cx="8288868" cy="5230710"/>
          </a:xfrm>
        </p:spPr>
        <p:txBody>
          <a:bodyPr>
            <a:normAutofit fontScale="70000" lnSpcReduction="20000"/>
          </a:bodyPr>
          <a:lstStyle/>
          <a:p>
            <a:r>
              <a:rPr lang="en-US" sz="2800" dirty="0"/>
              <a:t>5.5 proposed text: </a:t>
            </a:r>
            <a:endParaRPr lang="en-US" sz="2800" dirty="0" smtClean="0"/>
          </a:p>
          <a:p>
            <a:pPr marL="487693" lvl="1" indent="0">
              <a:buNone/>
            </a:pPr>
            <a:r>
              <a:rPr lang="en-US" sz="2373" b="0" dirty="0" smtClean="0"/>
              <a:t>Many </a:t>
            </a:r>
            <a:r>
              <a:rPr lang="en-US" sz="2373" b="0" dirty="0"/>
              <a:t>millions of devices based on IEEE </a:t>
            </a:r>
            <a:r>
              <a:rPr lang="en-US" sz="2373" b="0" dirty="0" err="1"/>
              <a:t>Std</a:t>
            </a:r>
            <a:r>
              <a:rPr lang="en-US" sz="2373" b="0" dirty="0"/>
              <a:t> 802.15.4 are currently operating in Sub-1 GHz frequency bands, and the field is expanding rapidly. Critical applications, such as grid modernization (smart grid) and internet of things (</a:t>
            </a:r>
            <a:r>
              <a:rPr lang="en-US" sz="2373" b="0" dirty="0" err="1"/>
              <a:t>IoT</a:t>
            </a:r>
            <a:r>
              <a:rPr lang="en-US" sz="2373" b="0" dirty="0"/>
              <a:t>) are using the low to moderate data rate capabilities of IEEE </a:t>
            </a:r>
            <a:r>
              <a:rPr lang="en-US" sz="2373" b="0" dirty="0" err="1"/>
              <a:t>Std</a:t>
            </a:r>
            <a:r>
              <a:rPr lang="en-US" sz="2373" b="0" dirty="0"/>
              <a:t> 802.15.4. IEEE </a:t>
            </a:r>
            <a:r>
              <a:rPr lang="en-US" sz="2373" b="0" dirty="0" err="1"/>
              <a:t>Std</a:t>
            </a:r>
            <a:r>
              <a:rPr lang="en-US" sz="2373" b="0" dirty="0"/>
              <a:t> 802.11ah-2016 may operate in the same Sub-1 GHz frequency bands and provides higher data rate capabilities than IEEE </a:t>
            </a:r>
            <a:r>
              <a:rPr lang="en-US" sz="2373" b="0" dirty="0" err="1"/>
              <a:t>Std</a:t>
            </a:r>
            <a:r>
              <a:rPr lang="en-US" sz="2373" b="0" dirty="0"/>
              <a:t> 802.15.4. In consideration of the current usage, as well as anticipation of yet unforeseen usage models enabled by emerging technology, and to fully realize the opportunity for successful deployment of products sharing the spectrum, strategies and tactics to achieve good coexistence performance are critical.</a:t>
            </a:r>
          </a:p>
          <a:p>
            <a:pPr marL="487693" lvl="1" indent="0">
              <a:buNone/>
            </a:pPr>
            <a:r>
              <a:rPr lang="en-US" sz="2373" b="0" dirty="0" smtClean="0"/>
              <a:t>This </a:t>
            </a:r>
            <a:r>
              <a:rPr lang="en-US" sz="2373" b="0" dirty="0"/>
              <a:t>recommended practice enables the family of IEEE 802(R) wireless standards, specifically IEEE </a:t>
            </a:r>
            <a:r>
              <a:rPr lang="en-US" sz="2373" b="0" dirty="0" err="1"/>
              <a:t>Std</a:t>
            </a:r>
            <a:r>
              <a:rPr lang="en-US" sz="2373" b="0" dirty="0"/>
              <a:t> 802.15.4 and IEEE </a:t>
            </a:r>
            <a:r>
              <a:rPr lang="en-US" sz="2373" b="0" dirty="0" err="1"/>
              <a:t>Std</a:t>
            </a:r>
            <a:r>
              <a:rPr lang="en-US" sz="2373" b="0" dirty="0"/>
              <a:t> 802.11ah-2016,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r>
              <a:rPr lang="en-US" sz="2373" b="0" dirty="0" smtClean="0"/>
              <a:t>.</a:t>
            </a:r>
            <a:endParaRPr lang="en-US" sz="2373" b="0" dirty="0"/>
          </a:p>
          <a:p>
            <a:endParaRPr lang="en-US" sz="2800" b="0" dirty="0" smtClean="0"/>
          </a:p>
          <a:p>
            <a:r>
              <a:rPr lang="en-US" sz="2800" b="0" dirty="0" smtClean="0"/>
              <a:t>Response:</a:t>
            </a:r>
          </a:p>
          <a:p>
            <a:endParaRPr lang="en-US" sz="2800" b="0" dirty="0"/>
          </a:p>
          <a:p>
            <a:r>
              <a:rPr lang="en-US" sz="2800" b="0" dirty="0" smtClean="0"/>
              <a:t>Note: received comment from 802.3 on 5.5 also</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768476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2101</TotalTime>
  <Words>1352</Words>
  <Application>Microsoft Office PowerPoint</Application>
  <PresentationFormat>Custom</PresentationFormat>
  <Paragraphs>152</Paragraphs>
  <Slides>17</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MS Gothic</vt:lpstr>
      <vt:lpstr>Arial</vt:lpstr>
      <vt:lpstr>Calibri</vt:lpstr>
      <vt:lpstr>Courier New</vt:lpstr>
      <vt:lpstr>Times New Roman</vt:lpstr>
      <vt:lpstr>Wingdings</vt:lpstr>
      <vt:lpstr>Office Theme</vt:lpstr>
      <vt:lpstr>Document</vt:lpstr>
      <vt:lpstr>Nov 2018 Sub 1 GHz Interest Group</vt:lpstr>
      <vt:lpstr>PAR and CSD Comments</vt:lpstr>
      <vt:lpstr>802.11 Comments Summary</vt:lpstr>
      <vt:lpstr>802.11 (1)</vt:lpstr>
      <vt:lpstr>802.11 (2)</vt:lpstr>
      <vt:lpstr>802.11 (3)</vt:lpstr>
      <vt:lpstr>802.11 (4)</vt:lpstr>
      <vt:lpstr>802.11 (5)</vt:lpstr>
      <vt:lpstr>802.11 (6)</vt:lpstr>
      <vt:lpstr>802.11 (7) 5.6 Stakeholders</vt:lpstr>
      <vt:lpstr>802.11 (8) CSD comments</vt:lpstr>
      <vt:lpstr>802.3 Comment Summary</vt:lpstr>
      <vt:lpstr>802.3 (1) PAR Comments</vt:lpstr>
      <vt:lpstr>802.3 (2) PAR Comments</vt:lpstr>
      <vt:lpstr>802.3 (3) PAR Comments</vt:lpstr>
      <vt:lpstr>Paul Nikolich summary</vt:lpstr>
      <vt:lpstr>Paul Nikolich</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180</cp:revision>
  <cp:lastPrinted>2015-01-08T23:35:49Z</cp:lastPrinted>
  <dcterms:created xsi:type="dcterms:W3CDTF">2014-10-30T17:06:39Z</dcterms:created>
  <dcterms:modified xsi:type="dcterms:W3CDTF">2018-11-14T01:18:16Z</dcterms:modified>
</cp:coreProperties>
</file>