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9" r:id="rId3"/>
    <p:sldId id="296" r:id="rId4"/>
    <p:sldId id="293" r:id="rId5"/>
    <p:sldId id="294" r:id="rId6"/>
    <p:sldId id="285" r:id="rId7"/>
    <p:sldId id="291" r:id="rId8"/>
    <p:sldId id="292" r:id="rId9"/>
    <p:sldId id="290" r:id="rId10"/>
    <p:sldId id="295" r:id="rId11"/>
    <p:sldId id="286" r:id="rId12"/>
    <p:sldId id="297" r:id="rId13"/>
    <p:sldId id="298" r:id="rId1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79" d="100"/>
          <a:sy n="79" d="100"/>
        </p:scale>
        <p:origin x="1954"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9/13/2018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Sept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Sept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0075r01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9/dcn/18/19-18-0072-00-S1GH-draft-csd-for-s1gh.docx" TargetMode="External"/><Relationship Id="rId2" Type="http://schemas.openxmlformats.org/officeDocument/2006/relationships/hyperlink" Target="https://mentor.ieee.org/802.19/dcn/18/19-18-0073-03-S1GH-s1gh-draft-par.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9/dcn/18/19-18-0072-00-S1GH-draft-csd-for-s1gh.docx" TargetMode="External"/><Relationship Id="rId2" Type="http://schemas.openxmlformats.org/officeDocument/2006/relationships/hyperlink" Target="https://mentor.ieee.org/802.19/dcn/18/19-18-0073-03-S1GH-s1gh-draft-par.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Sept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6858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Sub-1 GHz Study Group Closing Report</a:t>
            </a:r>
            <a:br>
              <a:rPr lang="en-GB" sz="3600" dirty="0" smtClean="0"/>
            </a:br>
            <a:r>
              <a:rPr lang="en-GB" sz="3600" dirty="0"/>
              <a:t>Sept 2018</a:t>
            </a:r>
          </a:p>
        </p:txBody>
      </p:sp>
      <p:sp>
        <p:nvSpPr>
          <p:cNvPr id="3074" name="Rectangle 2"/>
          <p:cNvSpPr>
            <a:spLocks noGrp="1" noChangeArrowheads="1"/>
          </p:cNvSpPr>
          <p:nvPr>
            <p:ph type="body" idx="1"/>
          </p:nvPr>
        </p:nvSpPr>
        <p:spPr>
          <a:xfrm>
            <a:off x="710716" y="18626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2018-9-08</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55"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Teleconference Schedule</a:t>
            </a:r>
            <a:endParaRPr lang="en-US" dirty="0"/>
          </a:p>
        </p:txBody>
      </p:sp>
      <p:sp>
        <p:nvSpPr>
          <p:cNvPr id="3" name="Content Placeholder 2"/>
          <p:cNvSpPr>
            <a:spLocks noGrp="1"/>
          </p:cNvSpPr>
          <p:nvPr>
            <p:ph idx="1"/>
          </p:nvPr>
        </p:nvSpPr>
        <p:spPr/>
        <p:txBody>
          <a:bodyPr/>
          <a:lstStyle/>
          <a:p>
            <a:pPr marL="0" indent="0">
              <a:buNone/>
            </a:pPr>
            <a:r>
              <a:rPr lang="en-US" dirty="0" smtClean="0"/>
              <a:t>Wednesday 4 pm Pacific Time</a:t>
            </a:r>
          </a:p>
          <a:p>
            <a:r>
              <a:rPr lang="en-US" dirty="0"/>
              <a:t>Oct </a:t>
            </a:r>
            <a:r>
              <a:rPr lang="en-US" dirty="0" smtClean="0"/>
              <a:t>3 </a:t>
            </a:r>
            <a:endParaRPr lang="en-US" dirty="0"/>
          </a:p>
          <a:p>
            <a:r>
              <a:rPr lang="en-US" dirty="0"/>
              <a:t>Oct 17</a:t>
            </a:r>
          </a:p>
          <a:p>
            <a:r>
              <a:rPr lang="en-US" dirty="0"/>
              <a:t>Nov </a:t>
            </a:r>
            <a:r>
              <a:rPr lang="en-US" dirty="0" smtClean="0"/>
              <a:t>7</a:t>
            </a:r>
          </a:p>
          <a:p>
            <a:pPr marL="0" indent="0">
              <a:buNone/>
            </a:pPr>
            <a:endParaRPr lang="en-US" dirty="0" smtClean="0"/>
          </a:p>
          <a:p>
            <a:pPr marL="0" indent="0">
              <a:buNone/>
            </a:pPr>
            <a:r>
              <a:rPr lang="en-US" dirty="0" smtClean="0"/>
              <a:t>Notice given</a:t>
            </a:r>
            <a:endParaRPr lang="en-US" dirty="0"/>
          </a:p>
          <a:p>
            <a:r>
              <a:rPr lang="en-US" dirty="0" smtClean="0"/>
              <a:t>Call details to be broadcast on the 802.19 reflector</a:t>
            </a: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3412919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Schedule Considerations</a:t>
            </a:r>
            <a:endParaRPr lang="en-US" dirty="0"/>
          </a:p>
        </p:txBody>
      </p:sp>
      <p:sp>
        <p:nvSpPr>
          <p:cNvPr id="3" name="Content Placeholder 2"/>
          <p:cNvSpPr>
            <a:spLocks noGrp="1"/>
          </p:cNvSpPr>
          <p:nvPr>
            <p:ph idx="1"/>
          </p:nvPr>
        </p:nvSpPr>
        <p:spPr>
          <a:xfrm>
            <a:off x="731520" y="1828800"/>
            <a:ext cx="8288868" cy="5078309"/>
          </a:xfrm>
        </p:spPr>
        <p:txBody>
          <a:bodyPr>
            <a:normAutofit fontScale="77500" lnSpcReduction="20000"/>
          </a:bodyPr>
          <a:lstStyle/>
          <a:p>
            <a:pPr lvl="0">
              <a:buFont typeface="Wingdings" panose="05000000000000000000" pitchFamily="2" charset="2"/>
              <a:buChar char="ü"/>
            </a:pPr>
            <a:r>
              <a:rPr lang="en-US" dirty="0"/>
              <a:t>Sept 2018 develop </a:t>
            </a:r>
            <a:r>
              <a:rPr lang="en-US" dirty="0" err="1"/>
              <a:t>PARand</a:t>
            </a:r>
            <a:r>
              <a:rPr lang="en-US" dirty="0"/>
              <a:t> CSD</a:t>
            </a:r>
          </a:p>
          <a:p>
            <a:pPr lvl="0"/>
            <a:r>
              <a:rPr lang="en-US" dirty="0"/>
              <a:t>Nov 2018 Revise PAR/CSD, </a:t>
            </a:r>
            <a:r>
              <a:rPr lang="en-US" dirty="0" smtClean="0"/>
              <a:t>Gain EC Approval</a:t>
            </a:r>
          </a:p>
          <a:p>
            <a:pPr lvl="0"/>
            <a:r>
              <a:rPr lang="en-US" dirty="0" smtClean="0"/>
              <a:t>January </a:t>
            </a:r>
            <a:r>
              <a:rPr lang="en-US" dirty="0"/>
              <a:t>2019  TG organization and first technical input, outline for RP </a:t>
            </a:r>
            <a:r>
              <a:rPr lang="en-US" dirty="0" smtClean="0"/>
              <a:t>content, issue Call for Proposals</a:t>
            </a:r>
            <a:endParaRPr lang="en-US" dirty="0"/>
          </a:p>
          <a:p>
            <a:pPr lvl="0"/>
            <a:r>
              <a:rPr lang="en-US" dirty="0"/>
              <a:t>March 2019   Hear technical proposals – </a:t>
            </a:r>
            <a:r>
              <a:rPr lang="en-US" dirty="0" smtClean="0"/>
              <a:t>start drafting process </a:t>
            </a:r>
            <a:endParaRPr lang="en-US" dirty="0"/>
          </a:p>
          <a:p>
            <a:pPr lvl="0"/>
            <a:r>
              <a:rPr lang="en-US" dirty="0"/>
              <a:t>May 2019 </a:t>
            </a:r>
            <a:r>
              <a:rPr lang="en-US" dirty="0" smtClean="0"/>
              <a:t>more </a:t>
            </a:r>
            <a:r>
              <a:rPr lang="en-US" dirty="0"/>
              <a:t>proposals, continue draft </a:t>
            </a:r>
            <a:r>
              <a:rPr lang="en-US" dirty="0" smtClean="0"/>
              <a:t>development </a:t>
            </a:r>
          </a:p>
          <a:p>
            <a:pPr lvl="0"/>
            <a:r>
              <a:rPr lang="en-US" dirty="0" smtClean="0"/>
              <a:t>July </a:t>
            </a:r>
            <a:r>
              <a:rPr lang="en-US" dirty="0"/>
              <a:t>2019    Finish draft, start WG LB</a:t>
            </a:r>
          </a:p>
          <a:p>
            <a:pPr lvl="0"/>
            <a:r>
              <a:rPr lang="en-US" dirty="0" smtClean="0"/>
              <a:t>Sept </a:t>
            </a:r>
            <a:r>
              <a:rPr lang="en-US" dirty="0"/>
              <a:t>2019 Comment </a:t>
            </a:r>
            <a:r>
              <a:rPr lang="en-US" dirty="0" smtClean="0"/>
              <a:t>resolution, continue WG Balloting</a:t>
            </a:r>
            <a:endParaRPr lang="en-US" dirty="0"/>
          </a:p>
          <a:p>
            <a:pPr lvl="0"/>
            <a:r>
              <a:rPr lang="en-US" dirty="0" smtClean="0"/>
              <a:t>Nov </a:t>
            </a:r>
            <a:r>
              <a:rPr lang="en-US" dirty="0"/>
              <a:t>2019 EC approval for Sponsor Ballot</a:t>
            </a:r>
          </a:p>
          <a:p>
            <a:pPr lvl="0"/>
            <a:r>
              <a:rPr lang="en-US" dirty="0" smtClean="0"/>
              <a:t>Jan </a:t>
            </a:r>
            <a:r>
              <a:rPr lang="en-US" dirty="0"/>
              <a:t>2020 Comment Resolution</a:t>
            </a:r>
          </a:p>
          <a:p>
            <a:pPr lvl="0"/>
            <a:r>
              <a:rPr lang="en-US" dirty="0"/>
              <a:t>Feb 2020 </a:t>
            </a:r>
            <a:r>
              <a:rPr lang="en-US" dirty="0" err="1"/>
              <a:t>Recirc</a:t>
            </a:r>
            <a:r>
              <a:rPr lang="en-US" dirty="0"/>
              <a:t>/comments/</a:t>
            </a:r>
            <a:r>
              <a:rPr lang="en-US" dirty="0" err="1"/>
              <a:t>recirc</a:t>
            </a:r>
            <a:endParaRPr lang="en-US" dirty="0"/>
          </a:p>
          <a:p>
            <a:pPr lvl="0"/>
            <a:r>
              <a:rPr lang="en-US" dirty="0"/>
              <a:t>Mar 2020 Final comment resolution</a:t>
            </a:r>
          </a:p>
          <a:p>
            <a:pPr lvl="0"/>
            <a:r>
              <a:rPr lang="en-US" dirty="0"/>
              <a:t>Apr 2020  Stable draft, last </a:t>
            </a:r>
            <a:r>
              <a:rPr lang="en-US" dirty="0" err="1"/>
              <a:t>recirc</a:t>
            </a:r>
            <a:endParaRPr lang="en-US" dirty="0"/>
          </a:p>
          <a:p>
            <a:pPr lvl="0"/>
            <a:r>
              <a:rPr lang="en-US" dirty="0"/>
              <a:t>May 2020 Final package</a:t>
            </a:r>
          </a:p>
          <a:p>
            <a:pPr lvl="0"/>
            <a:r>
              <a:rPr lang="en-US" dirty="0"/>
              <a:t>July 2020 EC approval to </a:t>
            </a:r>
            <a:r>
              <a:rPr lang="en-US" dirty="0" err="1" smtClean="0"/>
              <a:t>RevCom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17120212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3084434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2"/>
            <a:ext cx="8288868" cy="4450078"/>
          </a:xfrm>
        </p:spPr>
        <p:txBody>
          <a:bodyPr/>
          <a:lstStyle/>
          <a:p>
            <a:r>
              <a:rPr lang="en-US" dirty="0" smtClean="0"/>
              <a:t>Thank you Very Much!</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2870105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solidFill>
                  <a:schemeClr val="accent2">
                    <a:lumMod val="75000"/>
                  </a:schemeClr>
                </a:solidFill>
              </a:rPr>
              <a:t>Purpose</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
        <p:nvSpPr>
          <p:cNvPr id="7" name="TextBox 6"/>
          <p:cNvSpPr txBox="1"/>
          <p:nvPr/>
        </p:nvSpPr>
        <p:spPr>
          <a:xfrm>
            <a:off x="405594" y="1981200"/>
            <a:ext cx="8814605" cy="2062103"/>
          </a:xfrm>
          <a:prstGeom prst="rect">
            <a:avLst/>
          </a:prstGeom>
          <a:noFill/>
        </p:spPr>
        <p:txBody>
          <a:bodyPr wrap="square" rtlCol="0">
            <a:spAutoFit/>
          </a:bodyPr>
          <a:lstStyle/>
          <a:p>
            <a:pPr algn="ctr"/>
            <a:r>
              <a:rPr lang="en-US" sz="3200" dirty="0" smtClean="0">
                <a:solidFill>
                  <a:schemeClr val="accent2">
                    <a:lumMod val="75000"/>
                  </a:schemeClr>
                </a:solidFill>
              </a:rPr>
              <a:t>Define scope for a recommended practice (RP)</a:t>
            </a:r>
          </a:p>
          <a:p>
            <a:pPr algn="ctr"/>
            <a:r>
              <a:rPr lang="en-US" sz="3200" dirty="0" smtClean="0">
                <a:solidFill>
                  <a:schemeClr val="accent2">
                    <a:lumMod val="75000"/>
                  </a:schemeClr>
                </a:solidFill>
              </a:rPr>
              <a:t>Best Practices for Coexistence in sub 1 GHz Bands</a:t>
            </a:r>
          </a:p>
          <a:p>
            <a:pPr algn="ctr"/>
            <a:r>
              <a:rPr lang="en-US" sz="3200" dirty="0" smtClean="0">
                <a:solidFill>
                  <a:schemeClr val="accent2">
                    <a:lumMod val="75000"/>
                  </a:schemeClr>
                </a:solidFill>
              </a:rPr>
              <a:t>Between 802 Wireless Systems</a:t>
            </a:r>
          </a:p>
          <a:p>
            <a:pPr algn="ctr"/>
            <a:endParaRPr lang="en-US" sz="3200" dirty="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Sub-1GHz Coexistence Study Group</a:t>
            </a:r>
            <a:endParaRPr lang="en-US" dirty="0"/>
          </a:p>
        </p:txBody>
      </p:sp>
      <p:sp>
        <p:nvSpPr>
          <p:cNvPr id="3" name="Content Placeholder 2"/>
          <p:cNvSpPr>
            <a:spLocks noGrp="1"/>
          </p:cNvSpPr>
          <p:nvPr>
            <p:ph idx="1"/>
          </p:nvPr>
        </p:nvSpPr>
        <p:spPr/>
        <p:txBody>
          <a:bodyPr/>
          <a:lstStyle/>
          <a:p>
            <a:r>
              <a:rPr lang="en-US" sz="2400" dirty="0"/>
              <a:t>SG Chair: Benjamin Rolfe (BCA, MERL)</a:t>
            </a:r>
          </a:p>
          <a:p>
            <a:r>
              <a:rPr lang="en-US" sz="2400" dirty="0"/>
              <a:t>Recording Secretary: </a:t>
            </a:r>
            <a:r>
              <a:rPr lang="en-US" sz="2400" dirty="0" err="1"/>
              <a:t>Jianlin</a:t>
            </a:r>
            <a:r>
              <a:rPr lang="en-US" sz="2400" dirty="0"/>
              <a:t> </a:t>
            </a:r>
            <a:r>
              <a:rPr lang="en-US" sz="2400" dirty="0" err="1"/>
              <a:t>Guo</a:t>
            </a:r>
            <a:r>
              <a:rPr lang="en-US" sz="2400" dirty="0"/>
              <a:t> (MERL)</a:t>
            </a:r>
          </a:p>
          <a:p>
            <a:r>
              <a:rPr lang="en-US" sz="2400" dirty="0"/>
              <a:t>Purpose and Objectives of Study Group:</a:t>
            </a:r>
          </a:p>
          <a:p>
            <a:pPr lvl="1"/>
            <a:r>
              <a:rPr lang="en-US" sz="1973" dirty="0"/>
              <a:t>Develop PAR and Criteria for Standards Development for a recommended practice</a:t>
            </a:r>
          </a:p>
          <a:p>
            <a:pPr lvl="1"/>
            <a:r>
              <a:rPr lang="en-US" sz="1973" dirty="0" smtClean="0"/>
              <a:t>Draft </a:t>
            </a:r>
            <a:r>
              <a:rPr lang="en-US" sz="1973" dirty="0"/>
              <a:t>PAR and </a:t>
            </a:r>
            <a:r>
              <a:rPr lang="en-US" sz="1973" dirty="0" smtClean="0"/>
              <a:t>CSD ready for 802 review process </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606865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Plan for the week</a:t>
            </a:r>
            <a:endParaRPr lang="en-US" dirty="0"/>
          </a:p>
        </p:txBody>
      </p:sp>
      <p:sp>
        <p:nvSpPr>
          <p:cNvPr id="3" name="Content Placeholder 2"/>
          <p:cNvSpPr>
            <a:spLocks noGrp="1"/>
          </p:cNvSpPr>
          <p:nvPr>
            <p:ph idx="1"/>
          </p:nvPr>
        </p:nvSpPr>
        <p:spPr/>
        <p:txBody>
          <a:bodyPr/>
          <a:lstStyle/>
          <a:p>
            <a:r>
              <a:rPr lang="en-US" sz="2400" dirty="0" smtClean="0"/>
              <a:t>Develop </a:t>
            </a:r>
            <a:r>
              <a:rPr lang="en-US" sz="2400" dirty="0"/>
              <a:t>PAR and Criteria for Standards Development for a recommended practice</a:t>
            </a:r>
          </a:p>
          <a:p>
            <a:pPr lvl="1"/>
            <a:r>
              <a:rPr lang="en-US" sz="1973" dirty="0"/>
              <a:t>Discuss and decide on RP scope and objectives</a:t>
            </a:r>
          </a:p>
          <a:p>
            <a:pPr lvl="1"/>
            <a:r>
              <a:rPr lang="en-US" sz="1973" dirty="0" smtClean="0"/>
              <a:t>Draft </a:t>
            </a:r>
            <a:r>
              <a:rPr lang="en-US" sz="1973" dirty="0"/>
              <a:t>PAR and CSD </a:t>
            </a:r>
            <a:endParaRPr lang="en-US" sz="1973" dirty="0" smtClean="0"/>
          </a:p>
          <a:p>
            <a:pPr lvl="1"/>
            <a:r>
              <a:rPr lang="en-US" sz="1973" dirty="0" smtClean="0"/>
              <a:t>Review w/WG chair</a:t>
            </a:r>
          </a:p>
          <a:p>
            <a:pPr lvl="1"/>
            <a:r>
              <a:rPr lang="en-US" sz="1973" dirty="0" smtClean="0"/>
              <a:t>Revise and approve in SG</a:t>
            </a:r>
          </a:p>
          <a:p>
            <a:r>
              <a:rPr lang="en-US" sz="2400" dirty="0" smtClean="0"/>
              <a:t>Technical Presentations</a:t>
            </a:r>
          </a:p>
          <a:p>
            <a:pPr lvl="1"/>
            <a:r>
              <a:rPr lang="en-US" sz="1973" dirty="0" smtClean="0"/>
              <a:t>Simulation updates</a:t>
            </a:r>
          </a:p>
          <a:p>
            <a:pPr lvl="1"/>
            <a:r>
              <a:rPr lang="en-US" sz="1973" dirty="0" smtClean="0"/>
              <a:t>Overview of 802..15.4s</a:t>
            </a:r>
            <a:endParaRPr lang="en-US" sz="1973"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3758427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Status of </a:t>
            </a:r>
            <a:r>
              <a:rPr lang="en-US" sz="4000" dirty="0" smtClean="0"/>
              <a:t>objectives</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sz="2400" dirty="0" smtClean="0"/>
              <a:t>Draft </a:t>
            </a:r>
            <a:r>
              <a:rPr lang="en-US" sz="2400" dirty="0"/>
              <a:t>PAR and CSD </a:t>
            </a:r>
            <a:endParaRPr lang="en-US" sz="2400" dirty="0" smtClean="0"/>
          </a:p>
          <a:p>
            <a:pPr marL="548654" lvl="1" indent="0">
              <a:buNone/>
            </a:pPr>
            <a:r>
              <a:rPr lang="en-US" sz="1973" dirty="0">
                <a:hlinkClick r:id="rId2"/>
              </a:rPr>
              <a:t>https://</a:t>
            </a:r>
            <a:r>
              <a:rPr lang="en-US" sz="1973" dirty="0" smtClean="0">
                <a:hlinkClick r:id="rId2"/>
              </a:rPr>
              <a:t>mentor.ieee.org/802.19/dcn/18/19-18-0073-03-S1GH-s1gh-draft-par.pdf</a:t>
            </a:r>
            <a:endParaRPr lang="en-US" sz="1973" dirty="0" smtClean="0"/>
          </a:p>
          <a:p>
            <a:pPr marL="548654" lvl="1" indent="0">
              <a:buNone/>
            </a:pPr>
            <a:endParaRPr lang="en-US" sz="1973" dirty="0"/>
          </a:p>
          <a:p>
            <a:pPr marL="548654" lvl="1" indent="0">
              <a:buNone/>
            </a:pPr>
            <a:r>
              <a:rPr lang="en-US" sz="1973" dirty="0" smtClean="0">
                <a:hlinkClick r:id="rId3"/>
              </a:rPr>
              <a:t>https</a:t>
            </a:r>
            <a:r>
              <a:rPr lang="en-US" sz="1973" dirty="0">
                <a:hlinkClick r:id="rId3"/>
              </a:rPr>
              <a:t>://</a:t>
            </a:r>
            <a:r>
              <a:rPr lang="en-US" sz="1973" dirty="0" smtClean="0">
                <a:hlinkClick r:id="rId3"/>
              </a:rPr>
              <a:t>mentor.ieee.org/802.19/dcn/18/19-18-0072-02-S1GH-draft-csd-for-s1gh.docx</a:t>
            </a:r>
            <a:endParaRPr lang="en-US" sz="1973" dirty="0" smtClean="0"/>
          </a:p>
          <a:p>
            <a:pPr marL="548654" lvl="1" indent="0">
              <a:buNone/>
            </a:pPr>
            <a:endParaRPr lang="en-US" sz="1973" dirty="0" smtClean="0"/>
          </a:p>
          <a:p>
            <a:pPr>
              <a:buFont typeface="Wingdings" panose="05000000000000000000" pitchFamily="2" charset="2"/>
              <a:buChar char="ü"/>
            </a:pPr>
            <a:r>
              <a:rPr lang="en-US" sz="2400" dirty="0" smtClean="0"/>
              <a:t>Presentations on Simulation updates</a:t>
            </a:r>
          </a:p>
          <a:p>
            <a:pPr>
              <a:buFont typeface="Wingdings" panose="05000000000000000000" pitchFamily="2" charset="2"/>
              <a:buChar char="ü"/>
            </a:pPr>
            <a:r>
              <a:rPr lang="en-US" sz="2400" dirty="0" smtClean="0"/>
              <a:t>Presentation on 802..15.4s</a:t>
            </a:r>
            <a:endParaRPr lang="en-US" sz="24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170209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Project Scope</a:t>
            </a:r>
            <a:endParaRPr lang="en-US" sz="3600" dirty="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Sept  2018</a:t>
            </a:r>
            <a:endParaRPr lang="en-GB" dirty="0"/>
          </a:p>
        </p:txBody>
      </p:sp>
      <p:sp>
        <p:nvSpPr>
          <p:cNvPr id="7" name="Content Placeholder 6"/>
          <p:cNvSpPr>
            <a:spLocks noGrp="1"/>
          </p:cNvSpPr>
          <p:nvPr>
            <p:ph idx="1"/>
          </p:nvPr>
        </p:nvSpPr>
        <p:spPr/>
        <p:txBody>
          <a:bodyPr/>
          <a:lstStyle/>
          <a:p>
            <a:pPr marL="487693" lvl="1" indent="0">
              <a:buNone/>
            </a:pPr>
            <a:r>
              <a:rPr lang="en-US" sz="2400" dirty="0" smtClean="0"/>
              <a:t>This </a:t>
            </a:r>
            <a:r>
              <a:rPr lang="en-US" sz="2400" dirty="0"/>
              <a:t>recommended practice provides guidance on the implementation, configuration and commissioning of systems based on </a:t>
            </a:r>
            <a:r>
              <a:rPr lang="en-US" sz="2400" dirty="0" smtClean="0"/>
              <a:t>IEEE </a:t>
            </a:r>
            <a:r>
              <a:rPr lang="en-US" sz="2400" dirty="0" err="1" smtClean="0"/>
              <a:t>Std</a:t>
            </a:r>
            <a:r>
              <a:rPr lang="en-US" sz="2400" dirty="0" smtClean="0"/>
              <a:t> </a:t>
            </a:r>
            <a:r>
              <a:rPr lang="en-US" sz="2400" dirty="0"/>
              <a:t>802.11 S1G PHY and/or IEEE </a:t>
            </a:r>
            <a:r>
              <a:rPr lang="en-US" sz="2400" dirty="0" err="1"/>
              <a:t>Std</a:t>
            </a:r>
            <a:r>
              <a:rPr lang="en-US" sz="2400" dirty="0"/>
              <a:t> 802.15.4 Smart Utility Networking (SUN) FSK PHY operating in Sub-1 GHz frequency bands </a:t>
            </a:r>
            <a:r>
              <a:rPr lang="en-US" sz="2400" dirty="0" smtClean="0"/>
              <a:t>to achieve </a:t>
            </a:r>
            <a:r>
              <a:rPr lang="en-US" sz="2400" dirty="0"/>
              <a:t>the best possible performance when sharing spectrum. </a:t>
            </a:r>
            <a:endParaRPr lang="en-US" sz="2400" dirty="0" smtClean="0"/>
          </a:p>
          <a:p>
            <a:pPr marL="487693" lvl="1" indent="0">
              <a:buNone/>
            </a:pPr>
            <a:r>
              <a:rPr lang="en-US" sz="2400" dirty="0" smtClean="0"/>
              <a:t>This </a:t>
            </a:r>
            <a:r>
              <a:rPr lang="en-US" sz="2400" dirty="0"/>
              <a:t>recommended practice includes recommendations to address </a:t>
            </a:r>
            <a:r>
              <a:rPr lang="en-US" sz="2400" dirty="0" smtClean="0"/>
              <a:t>regional regulatory </a:t>
            </a:r>
            <a:r>
              <a:rPr lang="en-US" sz="2400" dirty="0"/>
              <a:t>requirements and constraints for license exempt operation.</a:t>
            </a:r>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and CSD links</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mentor.ieee.org/802.19/dcn/18/19-18-0073-03-S1GH-s1gh-draft-par.pdf</a:t>
            </a:r>
            <a:endParaRPr lang="en-US" dirty="0" smtClean="0"/>
          </a:p>
          <a:p>
            <a:pPr marL="0" indent="0">
              <a:buNone/>
            </a:pPr>
            <a:endParaRPr lang="en-US" dirty="0" smtClean="0"/>
          </a:p>
          <a:p>
            <a:r>
              <a:rPr lang="en-US" dirty="0">
                <a:hlinkClick r:id="rId3"/>
              </a:rPr>
              <a:t>https://</a:t>
            </a:r>
            <a:r>
              <a:rPr lang="en-US" dirty="0" smtClean="0">
                <a:hlinkClick r:id="rId3"/>
              </a:rPr>
              <a:t>mentor.ieee.org/802.19/dcn/18/19-18-0072-02-S1GH-draft-csd-for-s1gh.docx</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2074575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Group Motion</a:t>
            </a:r>
            <a:endParaRPr lang="en-US" dirty="0"/>
          </a:p>
        </p:txBody>
      </p:sp>
      <p:sp>
        <p:nvSpPr>
          <p:cNvPr id="3" name="Content Placeholder 2"/>
          <p:cNvSpPr>
            <a:spLocks noGrp="1"/>
          </p:cNvSpPr>
          <p:nvPr>
            <p:ph idx="1"/>
          </p:nvPr>
        </p:nvSpPr>
        <p:spPr/>
        <p:txBody>
          <a:bodyPr/>
          <a:lstStyle/>
          <a:p>
            <a:pPr marL="0" indent="0">
              <a:buNone/>
            </a:pPr>
            <a:r>
              <a:rPr lang="en-US" dirty="0" smtClean="0"/>
              <a:t>Study group S1GH approves </a:t>
            </a:r>
            <a:r>
              <a:rPr lang="en-US" i="1" dirty="0"/>
              <a:t>PAR and CSD contained in documents [</a:t>
            </a:r>
            <a:r>
              <a:rPr lang="en-US" dirty="0" smtClean="0"/>
              <a:t>19-18-0073-02</a:t>
            </a:r>
            <a:r>
              <a:rPr lang="en-US" i="1" dirty="0" smtClean="0"/>
              <a:t>] </a:t>
            </a:r>
            <a:r>
              <a:rPr lang="en-US" i="1" dirty="0"/>
              <a:t>and [</a:t>
            </a:r>
            <a:r>
              <a:rPr lang="en-US" i="1" dirty="0" smtClean="0"/>
              <a:t>19-18-0072-01], </a:t>
            </a:r>
            <a:r>
              <a:rPr lang="en-US" i="1" dirty="0"/>
              <a:t>respectively, </a:t>
            </a:r>
            <a:r>
              <a:rPr lang="en-US" i="1" dirty="0" smtClean="0"/>
              <a:t>and directs the Study Group chair to request approval of the Working Group to submit the PAR and CSD to the 802 EC review and approval process.</a:t>
            </a:r>
          </a:p>
          <a:p>
            <a:pPr marL="0" indent="0">
              <a:buNone/>
            </a:pPr>
            <a:r>
              <a:rPr lang="en-US" i="1" dirty="0" smtClean="0"/>
              <a:t>Moved: </a:t>
            </a:r>
            <a:r>
              <a:rPr lang="en-US" i="1" dirty="0" err="1" smtClean="0"/>
              <a:t>Jianlin</a:t>
            </a:r>
            <a:endParaRPr lang="en-US" i="1" dirty="0" smtClean="0"/>
          </a:p>
          <a:p>
            <a:pPr marL="0" indent="0">
              <a:buNone/>
            </a:pPr>
            <a:r>
              <a:rPr lang="en-US" i="1" dirty="0" smtClean="0"/>
              <a:t>Second</a:t>
            </a:r>
            <a:r>
              <a:rPr lang="en-US" i="1" dirty="0"/>
              <a:t>: </a:t>
            </a:r>
            <a:r>
              <a:rPr lang="en-US" i="1" dirty="0" err="1" smtClean="0"/>
              <a:t>Shoichi</a:t>
            </a:r>
            <a:endParaRPr lang="en-US" i="1" dirty="0" smtClean="0"/>
          </a:p>
          <a:p>
            <a:pPr marL="0" indent="0">
              <a:buNone/>
            </a:pPr>
            <a:r>
              <a:rPr lang="en-US" i="1" dirty="0" smtClean="0"/>
              <a:t>Yes: 8 No: 0 Abstain: 4</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630599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Motion:  WG approval of </a:t>
            </a:r>
            <a:r>
              <a:rPr lang="en-US" i="1" dirty="0"/>
              <a:t>Sub-1 GHz </a:t>
            </a:r>
            <a:r>
              <a:rPr lang="en-US" dirty="0" smtClean="0"/>
              <a:t>PAR </a:t>
            </a:r>
            <a:r>
              <a:rPr lang="en-US" dirty="0"/>
              <a:t>and CSD</a:t>
            </a:r>
          </a:p>
        </p:txBody>
      </p:sp>
      <p:sp>
        <p:nvSpPr>
          <p:cNvPr id="3" name="Content Placeholder 2"/>
          <p:cNvSpPr>
            <a:spLocks noGrp="1"/>
          </p:cNvSpPr>
          <p:nvPr>
            <p:ph idx="1"/>
          </p:nvPr>
        </p:nvSpPr>
        <p:spPr/>
        <p:txBody>
          <a:bodyPr/>
          <a:lstStyle/>
          <a:p>
            <a:pPr marL="0" indent="0">
              <a:buNone/>
            </a:pPr>
            <a:r>
              <a:rPr lang="en-US" i="1" dirty="0" smtClean="0"/>
              <a:t>WG19 approves the Sub-1 GHz </a:t>
            </a:r>
            <a:r>
              <a:rPr lang="en-US" i="1" dirty="0"/>
              <a:t>PAR [</a:t>
            </a:r>
            <a:r>
              <a:rPr lang="en-US" dirty="0" smtClean="0"/>
              <a:t>19-18-0073-03</a:t>
            </a:r>
            <a:r>
              <a:rPr lang="en-US" i="1" dirty="0" smtClean="0"/>
              <a:t>] </a:t>
            </a:r>
            <a:r>
              <a:rPr lang="en-US" i="1" dirty="0"/>
              <a:t>and </a:t>
            </a:r>
            <a:r>
              <a:rPr lang="en-US" i="1" dirty="0" smtClean="0"/>
              <a:t>CSD </a:t>
            </a:r>
            <a:r>
              <a:rPr lang="en-US" i="1" dirty="0" smtClean="0"/>
              <a:t>[19-18-0072-02], and </a:t>
            </a:r>
            <a:r>
              <a:rPr lang="en-US" i="1" dirty="0" smtClean="0"/>
              <a:t>that the EC be requested to forward the PAR to </a:t>
            </a:r>
            <a:r>
              <a:rPr lang="en-US" i="1" dirty="0" err="1" smtClean="0"/>
              <a:t>NesCom</a:t>
            </a:r>
            <a:r>
              <a:rPr lang="en-US" i="1" dirty="0" smtClean="0"/>
              <a:t>.</a:t>
            </a:r>
            <a:endParaRPr lang="en-US" i="1" dirty="0" smtClean="0"/>
          </a:p>
          <a:p>
            <a:pPr marL="0" indent="0">
              <a:buNone/>
            </a:pPr>
            <a:r>
              <a:rPr lang="en-US" i="1" dirty="0" smtClean="0"/>
              <a:t>Moved </a:t>
            </a:r>
            <a:r>
              <a:rPr lang="en-US" i="1" dirty="0"/>
              <a:t>by: Ben Rolfe</a:t>
            </a:r>
          </a:p>
          <a:p>
            <a:pPr marL="0" indent="0">
              <a:buNone/>
            </a:pPr>
            <a:r>
              <a:rPr lang="en-US" i="1" dirty="0"/>
              <a:t>Second by: </a:t>
            </a:r>
            <a:r>
              <a:rPr lang="en-US" i="1" dirty="0" err="1" smtClean="0"/>
              <a:t>Jianlin</a:t>
            </a:r>
            <a:r>
              <a:rPr lang="en-US" i="1" dirty="0" smtClean="0"/>
              <a:t> </a:t>
            </a:r>
            <a:r>
              <a:rPr lang="en-US" i="1" dirty="0" err="1" smtClean="0"/>
              <a:t>Guo</a:t>
            </a:r>
            <a:endParaRPr lang="en-US" i="1" dirty="0" smtClean="0"/>
          </a:p>
          <a:p>
            <a:pPr marL="0" indent="0">
              <a:buNone/>
            </a:pPr>
            <a:r>
              <a:rPr lang="en-US" i="1" dirty="0" smtClean="0"/>
              <a:t>Counted </a:t>
            </a:r>
            <a:r>
              <a:rPr lang="en-US" i="1" dirty="0"/>
              <a:t>Vote: Yes: </a:t>
            </a:r>
            <a:r>
              <a:rPr lang="en-US" i="1" dirty="0"/>
              <a:t>7</a:t>
            </a:r>
            <a:r>
              <a:rPr lang="en-US" i="1" dirty="0" smtClean="0"/>
              <a:t> </a:t>
            </a:r>
            <a:r>
              <a:rPr lang="en-US" i="1" dirty="0" smtClean="0"/>
              <a:t>No: </a:t>
            </a:r>
            <a:r>
              <a:rPr lang="en-US" i="1" dirty="0" smtClean="0"/>
              <a:t>1 </a:t>
            </a:r>
            <a:r>
              <a:rPr lang="en-US" i="1" dirty="0"/>
              <a:t>Abs: </a:t>
            </a:r>
            <a:r>
              <a:rPr lang="en-US" i="1" dirty="0"/>
              <a:t>1</a:t>
            </a:r>
            <a:endParaRPr lang="en-US" i="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29314602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8126</TotalTime>
  <Words>685</Words>
  <Application>Microsoft Office PowerPoint</Application>
  <PresentationFormat>Custom</PresentationFormat>
  <Paragraphs>120</Paragraphs>
  <Slides>13</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Arial Unicode MS</vt:lpstr>
      <vt:lpstr>MS Gothic</vt:lpstr>
      <vt:lpstr>Arial</vt:lpstr>
      <vt:lpstr>Calibri</vt:lpstr>
      <vt:lpstr>Courier New</vt:lpstr>
      <vt:lpstr>Times New Roman</vt:lpstr>
      <vt:lpstr>Wingdings</vt:lpstr>
      <vt:lpstr>Office Theme</vt:lpstr>
      <vt:lpstr>Document</vt:lpstr>
      <vt:lpstr>Sub-1 GHz Study Group Closing Report Sept 2018</vt:lpstr>
      <vt:lpstr>Purpose</vt:lpstr>
      <vt:lpstr>Sub-1GHz Coexistence Study Group</vt:lpstr>
      <vt:lpstr>Plan for the week</vt:lpstr>
      <vt:lpstr>Status of objectives</vt:lpstr>
      <vt:lpstr>Project Scope</vt:lpstr>
      <vt:lpstr>PAR and CSD links</vt:lpstr>
      <vt:lpstr>Study Group Motion</vt:lpstr>
      <vt:lpstr>WG Motion:  WG approval of Sub-1 GHz PAR and CSD</vt:lpstr>
      <vt:lpstr>Teleconference Schedule</vt:lpstr>
      <vt:lpstr>Project Schedule Considerations</vt:lpstr>
      <vt:lpstr>PowerPoint Presentation</vt:lpstr>
      <vt:lpstr>Thank you Very Much! </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192</cp:revision>
  <cp:lastPrinted>2015-01-08T23:35:49Z</cp:lastPrinted>
  <dcterms:created xsi:type="dcterms:W3CDTF">2014-10-30T17:06:39Z</dcterms:created>
  <dcterms:modified xsi:type="dcterms:W3CDTF">2018-09-14T03:08:48Z</dcterms:modified>
</cp:coreProperties>
</file>