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96" r:id="rId4"/>
    <p:sldId id="293" r:id="rId5"/>
    <p:sldId id="294" r:id="rId6"/>
    <p:sldId id="285" r:id="rId7"/>
    <p:sldId id="291" r:id="rId8"/>
    <p:sldId id="292" r:id="rId9"/>
    <p:sldId id="290" r:id="rId10"/>
    <p:sldId id="295" r:id="rId11"/>
    <p:sldId id="286" r:id="rId12"/>
    <p:sldId id="297" r:id="rId13"/>
    <p:sldId id="298"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p:scale>
          <a:sx n="70" d="100"/>
          <a:sy n="70" d="100"/>
        </p:scale>
        <p:origin x="2208" y="25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802.19-18/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0075r00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9/dcn/18/19-18-0072-00-S1GH-draft-csd-for-s1gh.docx" TargetMode="External"/><Relationship Id="rId2" Type="http://schemas.openxmlformats.org/officeDocument/2006/relationships/hyperlink" Target="https://mentor.ieee.org/802.19/dcn/18/19-18-0073-02-S1GH-s1gh-draft-par.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9/dcn/18/19-18-0072-00-S1GH-draft-csd-for-s1gh.docx" TargetMode="External"/><Relationship Id="rId2" Type="http://schemas.openxmlformats.org/officeDocument/2006/relationships/hyperlink" Target="https://mentor.ieee.org/802.19/dcn/18/19-18-0073-02-S1GH-s1gh-draft-par.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Sept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6858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Sub-1 </a:t>
            </a:r>
            <a:r>
              <a:rPr lang="en-GB" sz="3600" dirty="0" smtClean="0"/>
              <a:t>GHz </a:t>
            </a:r>
            <a:r>
              <a:rPr lang="en-GB" sz="3600" dirty="0" smtClean="0"/>
              <a:t>Study Group </a:t>
            </a:r>
            <a:r>
              <a:rPr lang="en-GB" sz="3600" dirty="0" smtClean="0"/>
              <a:t>Closing Report</a:t>
            </a:r>
            <a:br>
              <a:rPr lang="en-GB" sz="3600" dirty="0" smtClean="0"/>
            </a:br>
            <a:r>
              <a:rPr lang="en-GB" sz="3600" dirty="0"/>
              <a:t>Sept 2018</a:t>
            </a:r>
            <a:endParaRPr lang="en-GB" sz="3600" dirty="0"/>
          </a:p>
        </p:txBody>
      </p:sp>
      <p:sp>
        <p:nvSpPr>
          <p:cNvPr id="3074" name="Rectangle 2"/>
          <p:cNvSpPr>
            <a:spLocks noGrp="1" noChangeArrowheads="1"/>
          </p:cNvSpPr>
          <p:nvPr>
            <p:ph type="body" idx="1"/>
          </p:nvPr>
        </p:nvSpPr>
        <p:spPr>
          <a:xfrm>
            <a:off x="710716"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2018-9-08</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3888668988"/>
              </p:ext>
            </p:extLst>
          </p:nvPr>
        </p:nvGraphicFramePr>
        <p:xfrm>
          <a:off x="442913" y="2550551"/>
          <a:ext cx="9218612" cy="4580499"/>
        </p:xfrm>
        <a:graphic>
          <a:graphicData uri="http://schemas.openxmlformats.org/presentationml/2006/ole">
            <mc:AlternateContent xmlns:mc="http://schemas.openxmlformats.org/markup-compatibility/2006">
              <mc:Choice xmlns:v="urn:schemas-microsoft-com:vml" Requires="v">
                <p:oleObj spid="_x0000_s3250"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442913" y="2550551"/>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 Schedule</a:t>
            </a:r>
            <a:endParaRPr lang="en-US" dirty="0"/>
          </a:p>
        </p:txBody>
      </p:sp>
      <p:sp>
        <p:nvSpPr>
          <p:cNvPr id="3" name="Content Placeholder 2"/>
          <p:cNvSpPr>
            <a:spLocks noGrp="1"/>
          </p:cNvSpPr>
          <p:nvPr>
            <p:ph idx="1"/>
          </p:nvPr>
        </p:nvSpPr>
        <p:spPr/>
        <p:txBody>
          <a:bodyPr/>
          <a:lstStyle/>
          <a:p>
            <a:pPr marL="0" indent="0">
              <a:buNone/>
            </a:pPr>
            <a:r>
              <a:rPr lang="en-US" dirty="0" smtClean="0"/>
              <a:t>Wednesday 4 pm Pacific Time</a:t>
            </a:r>
          </a:p>
          <a:p>
            <a:r>
              <a:rPr lang="en-US" dirty="0"/>
              <a:t>Oct </a:t>
            </a:r>
            <a:r>
              <a:rPr lang="en-US" dirty="0" smtClean="0"/>
              <a:t>3 </a:t>
            </a:r>
            <a:endParaRPr lang="en-US" dirty="0"/>
          </a:p>
          <a:p>
            <a:r>
              <a:rPr lang="en-US" dirty="0"/>
              <a:t>Oct 17</a:t>
            </a:r>
          </a:p>
          <a:p>
            <a:r>
              <a:rPr lang="en-US" dirty="0"/>
              <a:t>Nov </a:t>
            </a:r>
            <a:r>
              <a:rPr lang="en-US" dirty="0" smtClean="0"/>
              <a:t>7</a:t>
            </a:r>
          </a:p>
          <a:p>
            <a:pPr marL="0" indent="0">
              <a:buNone/>
            </a:pPr>
            <a:endParaRPr lang="en-US" dirty="0" smtClean="0"/>
          </a:p>
          <a:p>
            <a:pPr marL="0" indent="0">
              <a:buNone/>
            </a:pPr>
            <a:r>
              <a:rPr lang="en-US" dirty="0" smtClean="0"/>
              <a:t>Notice given</a:t>
            </a:r>
            <a:endParaRPr lang="en-US" dirty="0"/>
          </a:p>
          <a:p>
            <a:r>
              <a:rPr lang="en-US" dirty="0" smtClean="0"/>
              <a:t>Call details to be broadcast on the 802.19 reflector</a:t>
            </a: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412919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Schedule Considerations</a:t>
            </a:r>
            <a:endParaRPr lang="en-US" dirty="0"/>
          </a:p>
        </p:txBody>
      </p:sp>
      <p:sp>
        <p:nvSpPr>
          <p:cNvPr id="3" name="Content Placeholder 2"/>
          <p:cNvSpPr>
            <a:spLocks noGrp="1"/>
          </p:cNvSpPr>
          <p:nvPr>
            <p:ph idx="1"/>
          </p:nvPr>
        </p:nvSpPr>
        <p:spPr>
          <a:xfrm>
            <a:off x="731520" y="1828800"/>
            <a:ext cx="8288868" cy="5078309"/>
          </a:xfrm>
        </p:spPr>
        <p:txBody>
          <a:bodyPr>
            <a:normAutofit fontScale="77500" lnSpcReduction="20000"/>
          </a:bodyPr>
          <a:lstStyle/>
          <a:p>
            <a:pPr lvl="0">
              <a:buFont typeface="Wingdings" panose="05000000000000000000" pitchFamily="2" charset="2"/>
              <a:buChar char="ü"/>
            </a:pPr>
            <a:r>
              <a:rPr lang="en-US" dirty="0"/>
              <a:t>Sept 2018 develop </a:t>
            </a:r>
            <a:r>
              <a:rPr lang="en-US" dirty="0" err="1"/>
              <a:t>PARand</a:t>
            </a:r>
            <a:r>
              <a:rPr lang="en-US" dirty="0"/>
              <a:t> CSD</a:t>
            </a:r>
          </a:p>
          <a:p>
            <a:pPr lvl="0"/>
            <a:r>
              <a:rPr lang="en-US" dirty="0"/>
              <a:t>Nov 2018 Revise PAR/CSD, </a:t>
            </a:r>
            <a:r>
              <a:rPr lang="en-US" dirty="0" smtClean="0"/>
              <a:t>Gain EC Approval</a:t>
            </a:r>
          </a:p>
          <a:p>
            <a:pPr lvl="0"/>
            <a:r>
              <a:rPr lang="en-US" dirty="0" smtClean="0"/>
              <a:t>January </a:t>
            </a:r>
            <a:r>
              <a:rPr lang="en-US" dirty="0"/>
              <a:t>2019  TG organization and first technical input, outline for RP </a:t>
            </a:r>
            <a:r>
              <a:rPr lang="en-US" dirty="0" smtClean="0"/>
              <a:t>content, issue Call for Proposals</a:t>
            </a:r>
            <a:endParaRPr lang="en-US" dirty="0"/>
          </a:p>
          <a:p>
            <a:pPr lvl="0"/>
            <a:r>
              <a:rPr lang="en-US" dirty="0"/>
              <a:t>March 2019   Hear technical proposals – </a:t>
            </a:r>
            <a:r>
              <a:rPr lang="en-US" dirty="0" smtClean="0"/>
              <a:t>start drafting process </a:t>
            </a:r>
            <a:endParaRPr lang="en-US" dirty="0"/>
          </a:p>
          <a:p>
            <a:pPr lvl="0"/>
            <a:r>
              <a:rPr lang="en-US" dirty="0"/>
              <a:t>May 2019 </a:t>
            </a:r>
            <a:r>
              <a:rPr lang="en-US" dirty="0" smtClean="0"/>
              <a:t>more </a:t>
            </a:r>
            <a:r>
              <a:rPr lang="en-US" dirty="0"/>
              <a:t>proposals, continue draft </a:t>
            </a:r>
            <a:r>
              <a:rPr lang="en-US" dirty="0" smtClean="0"/>
              <a:t>development </a:t>
            </a:r>
          </a:p>
          <a:p>
            <a:pPr lvl="0"/>
            <a:r>
              <a:rPr lang="en-US" dirty="0" smtClean="0"/>
              <a:t>July </a:t>
            </a:r>
            <a:r>
              <a:rPr lang="en-US" dirty="0"/>
              <a:t>2019    Finish draft, start WG LB</a:t>
            </a:r>
          </a:p>
          <a:p>
            <a:pPr lvl="0"/>
            <a:r>
              <a:rPr lang="en-US" dirty="0" smtClean="0"/>
              <a:t>Sept </a:t>
            </a:r>
            <a:r>
              <a:rPr lang="en-US" dirty="0"/>
              <a:t>2019 Comment </a:t>
            </a:r>
            <a:r>
              <a:rPr lang="en-US" dirty="0" smtClean="0"/>
              <a:t>resolution, continue WG Balloting</a:t>
            </a:r>
            <a:endParaRPr lang="en-US" dirty="0"/>
          </a:p>
          <a:p>
            <a:pPr lvl="0"/>
            <a:r>
              <a:rPr lang="en-US" dirty="0" smtClean="0"/>
              <a:t>Nov </a:t>
            </a:r>
            <a:r>
              <a:rPr lang="en-US" dirty="0"/>
              <a:t>2019 EC approval for Sponsor Ballot</a:t>
            </a:r>
          </a:p>
          <a:p>
            <a:pPr lvl="0"/>
            <a:r>
              <a:rPr lang="en-US" dirty="0" smtClean="0"/>
              <a:t>Jan </a:t>
            </a:r>
            <a:r>
              <a:rPr lang="en-US" dirty="0"/>
              <a:t>2020 Comment Resolution</a:t>
            </a:r>
          </a:p>
          <a:p>
            <a:pPr lvl="0"/>
            <a:r>
              <a:rPr lang="en-US" dirty="0"/>
              <a:t>Feb 2020 </a:t>
            </a:r>
            <a:r>
              <a:rPr lang="en-US" dirty="0" err="1"/>
              <a:t>Recirc</a:t>
            </a:r>
            <a:r>
              <a:rPr lang="en-US" dirty="0"/>
              <a:t>/comments/</a:t>
            </a:r>
            <a:r>
              <a:rPr lang="en-US" dirty="0" err="1"/>
              <a:t>recirc</a:t>
            </a:r>
            <a:endParaRPr lang="en-US" dirty="0"/>
          </a:p>
          <a:p>
            <a:pPr lvl="0"/>
            <a:r>
              <a:rPr lang="en-US" dirty="0"/>
              <a:t>Mar 2020 Final comment resolution</a:t>
            </a:r>
          </a:p>
          <a:p>
            <a:pPr lvl="0"/>
            <a:r>
              <a:rPr lang="en-US" dirty="0"/>
              <a:t>Apr 2020  Stable draft, last </a:t>
            </a:r>
            <a:r>
              <a:rPr lang="en-US" dirty="0" err="1"/>
              <a:t>recirc</a:t>
            </a:r>
            <a:endParaRPr lang="en-US" dirty="0"/>
          </a:p>
          <a:p>
            <a:pPr lvl="0"/>
            <a:r>
              <a:rPr lang="en-US" dirty="0"/>
              <a:t>May 2020 Final package</a:t>
            </a:r>
          </a:p>
          <a:p>
            <a:pPr lvl="0"/>
            <a:r>
              <a:rPr lang="en-US" dirty="0"/>
              <a:t>July 2020 EC approval to </a:t>
            </a:r>
            <a:r>
              <a:rPr lang="en-US" dirty="0" err="1" smtClean="0"/>
              <a:t>RevCom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712021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3084434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2"/>
            <a:ext cx="8288868" cy="4450078"/>
          </a:xfrm>
        </p:spPr>
        <p:txBody>
          <a:bodyPr/>
          <a:lstStyle/>
          <a:p>
            <a:r>
              <a:rPr lang="en-US" dirty="0" smtClean="0"/>
              <a:t>Thank you Very Much!</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2870105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solidFill>
                  <a:schemeClr val="accent2">
                    <a:lumMod val="75000"/>
                  </a:schemeClr>
                </a:solidFill>
              </a:rPr>
              <a:t>Purpose</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
        <p:nvSpPr>
          <p:cNvPr id="7" name="TextBox 6"/>
          <p:cNvSpPr txBox="1"/>
          <p:nvPr/>
        </p:nvSpPr>
        <p:spPr>
          <a:xfrm>
            <a:off x="405594" y="1981200"/>
            <a:ext cx="8814605" cy="2062103"/>
          </a:xfrm>
          <a:prstGeom prst="rect">
            <a:avLst/>
          </a:prstGeom>
          <a:noFill/>
        </p:spPr>
        <p:txBody>
          <a:bodyPr wrap="square" rtlCol="0">
            <a:spAutoFit/>
          </a:bodyPr>
          <a:lstStyle/>
          <a:p>
            <a:pPr algn="ctr"/>
            <a:r>
              <a:rPr lang="en-US" sz="3200" dirty="0" smtClean="0">
                <a:solidFill>
                  <a:schemeClr val="accent2">
                    <a:lumMod val="75000"/>
                  </a:schemeClr>
                </a:solidFill>
              </a:rPr>
              <a:t>Define scope for a recommended practice (RP)</a:t>
            </a:r>
          </a:p>
          <a:p>
            <a:pPr algn="ctr"/>
            <a:r>
              <a:rPr lang="en-US" sz="3200" dirty="0" smtClean="0">
                <a:solidFill>
                  <a:schemeClr val="accent2">
                    <a:lumMod val="75000"/>
                  </a:schemeClr>
                </a:solidFill>
              </a:rPr>
              <a:t>Best Practices for Coexistence in sub 1 GHz Bands</a:t>
            </a:r>
          </a:p>
          <a:p>
            <a:pPr algn="ctr"/>
            <a:r>
              <a:rPr lang="en-US" sz="3200" dirty="0" smtClean="0">
                <a:solidFill>
                  <a:schemeClr val="accent2">
                    <a:lumMod val="75000"/>
                  </a:schemeClr>
                </a:solidFill>
              </a:rPr>
              <a:t>Between 802 Wireless Systems</a:t>
            </a:r>
            <a:endParaRPr lang="en-US" sz="3200" dirty="0" smtClean="0">
              <a:solidFill>
                <a:schemeClr val="accent2">
                  <a:lumMod val="75000"/>
                </a:schemeClr>
              </a:solidFill>
            </a:endParaRPr>
          </a:p>
          <a:p>
            <a:pPr algn="ct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Sub-1GHz Coexistence Study Group</a:t>
            </a:r>
            <a:endParaRPr lang="en-US" dirty="0"/>
          </a:p>
        </p:txBody>
      </p:sp>
      <p:sp>
        <p:nvSpPr>
          <p:cNvPr id="3" name="Content Placeholder 2"/>
          <p:cNvSpPr>
            <a:spLocks noGrp="1"/>
          </p:cNvSpPr>
          <p:nvPr>
            <p:ph idx="1"/>
          </p:nvPr>
        </p:nvSpPr>
        <p:spPr/>
        <p:txBody>
          <a:bodyPr/>
          <a:lstStyle/>
          <a:p>
            <a:r>
              <a:rPr lang="en-US" sz="2400" dirty="0"/>
              <a:t>SG Chair: Benjamin Rolfe (BCA, MERL)</a:t>
            </a:r>
          </a:p>
          <a:p>
            <a:r>
              <a:rPr lang="en-US" sz="2400" dirty="0"/>
              <a:t>Recording Secretary: </a:t>
            </a:r>
            <a:r>
              <a:rPr lang="en-US" sz="2400" dirty="0" err="1"/>
              <a:t>Jianlin</a:t>
            </a:r>
            <a:r>
              <a:rPr lang="en-US" sz="2400" dirty="0"/>
              <a:t> </a:t>
            </a:r>
            <a:r>
              <a:rPr lang="en-US" sz="2400" dirty="0" err="1"/>
              <a:t>Guo</a:t>
            </a:r>
            <a:r>
              <a:rPr lang="en-US" sz="2400" dirty="0"/>
              <a:t> (MERL)</a:t>
            </a:r>
          </a:p>
          <a:p>
            <a:r>
              <a:rPr lang="en-US" sz="2400" dirty="0"/>
              <a:t>Purpose and Objectives of Study Group:</a:t>
            </a:r>
          </a:p>
          <a:p>
            <a:pPr lvl="1"/>
            <a:r>
              <a:rPr lang="en-US" sz="1973" dirty="0"/>
              <a:t>Develop PAR and Criteria for Standards Development for a recommended practice</a:t>
            </a:r>
          </a:p>
          <a:p>
            <a:pPr lvl="1"/>
            <a:r>
              <a:rPr lang="en-US" sz="1973" dirty="0" smtClean="0"/>
              <a:t>Draft </a:t>
            </a:r>
            <a:r>
              <a:rPr lang="en-US" sz="1973" dirty="0"/>
              <a:t>PAR and </a:t>
            </a:r>
            <a:r>
              <a:rPr lang="en-US" sz="1973" dirty="0" smtClean="0"/>
              <a:t>CSD ready for 802 review process </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606865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Plan for the week</a:t>
            </a:r>
            <a:endParaRPr lang="en-US" dirty="0"/>
          </a:p>
        </p:txBody>
      </p:sp>
      <p:sp>
        <p:nvSpPr>
          <p:cNvPr id="3" name="Content Placeholder 2"/>
          <p:cNvSpPr>
            <a:spLocks noGrp="1"/>
          </p:cNvSpPr>
          <p:nvPr>
            <p:ph idx="1"/>
          </p:nvPr>
        </p:nvSpPr>
        <p:spPr/>
        <p:txBody>
          <a:bodyPr/>
          <a:lstStyle/>
          <a:p>
            <a:r>
              <a:rPr lang="en-US" sz="2400" dirty="0" smtClean="0"/>
              <a:t>Develop </a:t>
            </a:r>
            <a:r>
              <a:rPr lang="en-US" sz="2400" dirty="0"/>
              <a:t>PAR and Criteria for Standards Development for a recommended practice</a:t>
            </a:r>
          </a:p>
          <a:p>
            <a:pPr lvl="1"/>
            <a:r>
              <a:rPr lang="en-US" sz="1973" dirty="0"/>
              <a:t>Discuss and decide on RP scope and objectives</a:t>
            </a:r>
          </a:p>
          <a:p>
            <a:pPr lvl="1"/>
            <a:r>
              <a:rPr lang="en-US" sz="1973" dirty="0" smtClean="0"/>
              <a:t>Draft </a:t>
            </a:r>
            <a:r>
              <a:rPr lang="en-US" sz="1973" dirty="0"/>
              <a:t>PAR and CSD </a:t>
            </a:r>
            <a:endParaRPr lang="en-US" sz="1973" dirty="0" smtClean="0"/>
          </a:p>
          <a:p>
            <a:pPr lvl="1"/>
            <a:r>
              <a:rPr lang="en-US" sz="1973" dirty="0" smtClean="0"/>
              <a:t>Review w/WG chair</a:t>
            </a:r>
          </a:p>
          <a:p>
            <a:pPr lvl="1"/>
            <a:r>
              <a:rPr lang="en-US" sz="1973" dirty="0" smtClean="0"/>
              <a:t>Revise and approve in SG</a:t>
            </a:r>
          </a:p>
          <a:p>
            <a:r>
              <a:rPr lang="en-US" sz="2400" dirty="0" smtClean="0"/>
              <a:t>Technical Presentations</a:t>
            </a:r>
          </a:p>
          <a:p>
            <a:pPr lvl="1"/>
            <a:r>
              <a:rPr lang="en-US" sz="1973" dirty="0" smtClean="0"/>
              <a:t>Simulation updates</a:t>
            </a:r>
          </a:p>
          <a:p>
            <a:pPr lvl="1"/>
            <a:r>
              <a:rPr lang="en-US" sz="1973" dirty="0" smtClean="0"/>
              <a:t>Overview of 802..15.4s</a:t>
            </a:r>
            <a:endParaRPr lang="en-US" sz="1973"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375842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Status of </a:t>
            </a:r>
            <a:r>
              <a:rPr lang="en-US" sz="4000" dirty="0" smtClean="0"/>
              <a:t>objectives</a:t>
            </a:r>
            <a:endParaRPr lang="en-US" sz="4000" dirty="0"/>
          </a:p>
        </p:txBody>
      </p:sp>
      <p:sp>
        <p:nvSpPr>
          <p:cNvPr id="3" name="Content Placeholder 2"/>
          <p:cNvSpPr>
            <a:spLocks noGrp="1"/>
          </p:cNvSpPr>
          <p:nvPr>
            <p:ph idx="1"/>
          </p:nvPr>
        </p:nvSpPr>
        <p:spPr/>
        <p:txBody>
          <a:bodyPr/>
          <a:lstStyle/>
          <a:p>
            <a:pPr>
              <a:buFont typeface="Wingdings" panose="05000000000000000000" pitchFamily="2" charset="2"/>
              <a:buChar char="ü"/>
            </a:pPr>
            <a:r>
              <a:rPr lang="en-US" sz="2400" dirty="0" smtClean="0"/>
              <a:t>Draft </a:t>
            </a:r>
            <a:r>
              <a:rPr lang="en-US" sz="2400" dirty="0"/>
              <a:t>PAR and CSD </a:t>
            </a:r>
            <a:endParaRPr lang="en-US" sz="2400" dirty="0" smtClean="0"/>
          </a:p>
          <a:p>
            <a:pPr marL="548654" lvl="1" indent="0">
              <a:buNone/>
            </a:pPr>
            <a:r>
              <a:rPr lang="en-US" sz="1973" dirty="0">
                <a:hlinkClick r:id="rId2"/>
              </a:rPr>
              <a:t>https://</a:t>
            </a:r>
            <a:r>
              <a:rPr lang="en-US" sz="1973" dirty="0" smtClean="0">
                <a:hlinkClick r:id="rId2"/>
              </a:rPr>
              <a:t>mentor.ieee.org/802.19/dcn/18/19-18-0073-02-S1GH-s1gh-draft-par.pdf</a:t>
            </a:r>
            <a:endParaRPr lang="en-US" sz="1973" dirty="0" smtClean="0"/>
          </a:p>
          <a:p>
            <a:pPr marL="548654" lvl="1" indent="0">
              <a:buNone/>
            </a:pPr>
            <a:endParaRPr lang="en-US" sz="1973" dirty="0"/>
          </a:p>
          <a:p>
            <a:pPr marL="548654" lvl="1" indent="0">
              <a:buNone/>
            </a:pPr>
            <a:r>
              <a:rPr lang="en-US" sz="1973" dirty="0" smtClean="0">
                <a:hlinkClick r:id="rId3"/>
              </a:rPr>
              <a:t>https</a:t>
            </a:r>
            <a:r>
              <a:rPr lang="en-US" sz="1973" dirty="0">
                <a:hlinkClick r:id="rId3"/>
              </a:rPr>
              <a:t>://</a:t>
            </a:r>
            <a:r>
              <a:rPr lang="en-US" sz="1973" dirty="0" smtClean="0">
                <a:hlinkClick r:id="rId3"/>
              </a:rPr>
              <a:t>mentor.ieee.org/802.19/dcn/18/19-18-0072-00-S1GH-draft-csd-for-s1gh.docx</a:t>
            </a:r>
            <a:endParaRPr lang="en-US" sz="1973" dirty="0" smtClean="0"/>
          </a:p>
          <a:p>
            <a:pPr marL="548654" lvl="1" indent="0">
              <a:buNone/>
            </a:pPr>
            <a:endParaRPr lang="en-US" sz="1973" dirty="0" smtClean="0"/>
          </a:p>
          <a:p>
            <a:pPr>
              <a:buFont typeface="Wingdings" panose="05000000000000000000" pitchFamily="2" charset="2"/>
              <a:buChar char="ü"/>
            </a:pPr>
            <a:r>
              <a:rPr lang="en-US" sz="2400" dirty="0" smtClean="0"/>
              <a:t>Presentations on Simulation updates</a:t>
            </a:r>
          </a:p>
          <a:p>
            <a:pPr>
              <a:buFont typeface="Wingdings" panose="05000000000000000000" pitchFamily="2" charset="2"/>
              <a:buChar char="ü"/>
            </a:pPr>
            <a:r>
              <a:rPr lang="en-US" sz="2400" dirty="0" smtClean="0"/>
              <a:t>Presentation on 802..15.4s</a:t>
            </a:r>
            <a:endParaRPr lang="en-US" sz="24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17020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A519C-DE1F-4573-B83E-8DF786518135}"/>
              </a:ext>
            </a:extLst>
          </p:cNvPr>
          <p:cNvSpPr>
            <a:spLocks noGrp="1"/>
          </p:cNvSpPr>
          <p:nvPr>
            <p:ph type="title"/>
          </p:nvPr>
        </p:nvSpPr>
        <p:spPr/>
        <p:txBody>
          <a:bodyPr/>
          <a:lstStyle/>
          <a:p>
            <a:r>
              <a:rPr lang="en-US" sz="3600" dirty="0" smtClean="0"/>
              <a:t>Project Scope</a:t>
            </a:r>
            <a:endParaRPr lang="en-US" sz="3600" dirty="0"/>
          </a:p>
        </p:txBody>
      </p:sp>
      <p:sp>
        <p:nvSpPr>
          <p:cNvPr id="4" name="Slide Number Placeholder 3">
            <a:extLst>
              <a:ext uri="{FF2B5EF4-FFF2-40B4-BE49-F238E27FC236}">
                <a16:creationId xmlns:a16="http://schemas.microsoft.com/office/drawing/2014/main" xmlns=""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a16="http://schemas.microsoft.com/office/drawing/2014/main" xmlns="" id="{1104F9A4-3C82-4EA9-B0F3-E5B4CFA77A4F}"/>
              </a:ext>
            </a:extLst>
          </p:cNvPr>
          <p:cNvSpPr>
            <a:spLocks noGrp="1"/>
          </p:cNvSpPr>
          <p:nvPr>
            <p:ph type="dt" idx="15"/>
          </p:nvPr>
        </p:nvSpPr>
        <p:spPr/>
        <p:txBody>
          <a:bodyPr/>
          <a:lstStyle/>
          <a:p>
            <a:r>
              <a:rPr lang="en-US" smtClean="0"/>
              <a:t>Sept  2018</a:t>
            </a:r>
            <a:endParaRPr lang="en-GB" dirty="0"/>
          </a:p>
        </p:txBody>
      </p:sp>
      <p:sp>
        <p:nvSpPr>
          <p:cNvPr id="7" name="Content Placeholder 6"/>
          <p:cNvSpPr>
            <a:spLocks noGrp="1"/>
          </p:cNvSpPr>
          <p:nvPr>
            <p:ph idx="1"/>
          </p:nvPr>
        </p:nvSpPr>
        <p:spPr/>
        <p:txBody>
          <a:bodyPr/>
          <a:lstStyle/>
          <a:p>
            <a:pPr marL="487693" lvl="1" indent="0">
              <a:buNone/>
            </a:pPr>
            <a:r>
              <a:rPr lang="en-US" sz="2400" dirty="0" smtClean="0"/>
              <a:t>This </a:t>
            </a:r>
            <a:r>
              <a:rPr lang="en-US" sz="2400" dirty="0"/>
              <a:t>recommended practice provides guidance on the implementation, configuration and commissioning of systems based on </a:t>
            </a:r>
            <a:r>
              <a:rPr lang="en-US" sz="2400" dirty="0" smtClean="0"/>
              <a:t>IEEE </a:t>
            </a:r>
            <a:r>
              <a:rPr lang="en-US" sz="2400" dirty="0" err="1" smtClean="0"/>
              <a:t>Std</a:t>
            </a:r>
            <a:r>
              <a:rPr lang="en-US" sz="2400" dirty="0" smtClean="0"/>
              <a:t> </a:t>
            </a:r>
            <a:r>
              <a:rPr lang="en-US" sz="2400" dirty="0"/>
              <a:t>802.11 S1G PHY and/or IEEE </a:t>
            </a:r>
            <a:r>
              <a:rPr lang="en-US" sz="2400" dirty="0" err="1"/>
              <a:t>Std</a:t>
            </a:r>
            <a:r>
              <a:rPr lang="en-US" sz="2400" dirty="0"/>
              <a:t> 802.15.4 Smart Utility Networking (SUN) FSK PHY operating in Sub-1 GHz frequency bands </a:t>
            </a:r>
            <a:r>
              <a:rPr lang="en-US" sz="2400" dirty="0" smtClean="0"/>
              <a:t>to achieve </a:t>
            </a:r>
            <a:r>
              <a:rPr lang="en-US" sz="2400" dirty="0"/>
              <a:t>the best possible performance when sharing spectrum. </a:t>
            </a:r>
            <a:endParaRPr lang="en-US" sz="2400" dirty="0" smtClean="0"/>
          </a:p>
          <a:p>
            <a:pPr marL="487693" lvl="1" indent="0">
              <a:buNone/>
            </a:pPr>
            <a:r>
              <a:rPr lang="en-US" sz="2400" dirty="0" smtClean="0"/>
              <a:t>This </a:t>
            </a:r>
            <a:r>
              <a:rPr lang="en-US" sz="2400" dirty="0"/>
              <a:t>recommended practice includes recommendations to address </a:t>
            </a:r>
            <a:r>
              <a:rPr lang="en-US" sz="2400" dirty="0" smtClean="0"/>
              <a:t>regional regulatory </a:t>
            </a:r>
            <a:r>
              <a:rPr lang="en-US" sz="2400" dirty="0"/>
              <a:t>requirements and constraints for license exempt operation.</a:t>
            </a:r>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and CSD links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mentor.ieee.org/802.19/dcn/18/19-18-0073-02-S1GH-s1gh-draft-par.pdf</a:t>
            </a:r>
            <a:endParaRPr lang="en-US" dirty="0" smtClean="0"/>
          </a:p>
          <a:p>
            <a:pPr marL="0" indent="0">
              <a:buNone/>
            </a:pPr>
            <a:endParaRPr lang="en-US" dirty="0" smtClean="0"/>
          </a:p>
          <a:p>
            <a:r>
              <a:rPr lang="en-US" dirty="0">
                <a:hlinkClick r:id="rId3"/>
              </a:rPr>
              <a:t>https://</a:t>
            </a:r>
            <a:r>
              <a:rPr lang="en-US" dirty="0" smtClean="0">
                <a:hlinkClick r:id="rId3"/>
              </a:rPr>
              <a:t>mentor.ieee.org/802.19/dcn/18/19-18-0072-00-S1GH-draft-csd-for-s1gh.docx</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2074575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Group Motion</a:t>
            </a:r>
            <a:endParaRPr lang="en-US" dirty="0"/>
          </a:p>
        </p:txBody>
      </p:sp>
      <p:sp>
        <p:nvSpPr>
          <p:cNvPr id="3" name="Content Placeholder 2"/>
          <p:cNvSpPr>
            <a:spLocks noGrp="1"/>
          </p:cNvSpPr>
          <p:nvPr>
            <p:ph idx="1"/>
          </p:nvPr>
        </p:nvSpPr>
        <p:spPr/>
        <p:txBody>
          <a:bodyPr/>
          <a:lstStyle/>
          <a:p>
            <a:pPr marL="0" indent="0">
              <a:buNone/>
            </a:pPr>
            <a:r>
              <a:rPr lang="en-US" dirty="0" smtClean="0"/>
              <a:t>Study group S1GH approves </a:t>
            </a:r>
            <a:r>
              <a:rPr lang="en-US" i="1" dirty="0"/>
              <a:t>PAR and CSD contained in documents [</a:t>
            </a:r>
            <a:r>
              <a:rPr lang="en-US" dirty="0" smtClean="0"/>
              <a:t>19-18-0073-02</a:t>
            </a:r>
            <a:r>
              <a:rPr lang="en-US" i="1" dirty="0" smtClean="0"/>
              <a:t>] </a:t>
            </a:r>
            <a:r>
              <a:rPr lang="en-US" i="1" dirty="0"/>
              <a:t>and [</a:t>
            </a:r>
            <a:r>
              <a:rPr lang="en-US" i="1" dirty="0" smtClean="0"/>
              <a:t>19-18-0072-01], </a:t>
            </a:r>
            <a:r>
              <a:rPr lang="en-US" i="1" dirty="0"/>
              <a:t>respectively, </a:t>
            </a:r>
            <a:r>
              <a:rPr lang="en-US" i="1" dirty="0" smtClean="0"/>
              <a:t>and directs the Study Group chair to request approval of the Working Group to submit the PAR and CSD to the 802 EC review and approval process.</a:t>
            </a:r>
          </a:p>
          <a:p>
            <a:pPr marL="0" indent="0">
              <a:buNone/>
            </a:pPr>
            <a:r>
              <a:rPr lang="en-US" i="1" dirty="0" smtClean="0"/>
              <a:t>Moved: </a:t>
            </a:r>
            <a:r>
              <a:rPr lang="en-US" i="1" dirty="0" err="1" smtClean="0"/>
              <a:t>Jianlin</a:t>
            </a:r>
            <a:endParaRPr lang="en-US" i="1" dirty="0" smtClean="0"/>
          </a:p>
          <a:p>
            <a:pPr marL="0" indent="0">
              <a:buNone/>
            </a:pPr>
            <a:r>
              <a:rPr lang="en-US" i="1" dirty="0" smtClean="0"/>
              <a:t>Second</a:t>
            </a:r>
            <a:r>
              <a:rPr lang="en-US" i="1" dirty="0"/>
              <a:t>: </a:t>
            </a:r>
            <a:r>
              <a:rPr lang="en-US" i="1" dirty="0" err="1" smtClean="0"/>
              <a:t>Shoichi</a:t>
            </a:r>
            <a:endParaRPr lang="en-US" i="1" dirty="0" smtClean="0"/>
          </a:p>
          <a:p>
            <a:pPr marL="0" indent="0">
              <a:buNone/>
            </a:pPr>
            <a:r>
              <a:rPr lang="en-US" i="1" dirty="0" smtClean="0"/>
              <a:t>Yes: 8 No: 0 Abstain: 4</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630599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Motion:  WG approval of PAR and CSD</a:t>
            </a:r>
          </a:p>
        </p:txBody>
      </p:sp>
      <p:sp>
        <p:nvSpPr>
          <p:cNvPr id="3" name="Content Placeholder 2"/>
          <p:cNvSpPr>
            <a:spLocks noGrp="1"/>
          </p:cNvSpPr>
          <p:nvPr>
            <p:ph idx="1"/>
          </p:nvPr>
        </p:nvSpPr>
        <p:spPr/>
        <p:txBody>
          <a:bodyPr/>
          <a:lstStyle/>
          <a:p>
            <a:pPr marL="0" indent="0">
              <a:buNone/>
            </a:pPr>
            <a:r>
              <a:rPr lang="en-US" i="1" dirty="0" smtClean="0"/>
              <a:t>Request that the PAR and CSD contained in documents [</a:t>
            </a:r>
            <a:r>
              <a:rPr lang="en-US" dirty="0" smtClean="0"/>
              <a:t>19-18-0073-02</a:t>
            </a:r>
            <a:r>
              <a:rPr lang="en-US" i="1" dirty="0" smtClean="0"/>
              <a:t>] and [19-18-0072-01], respectively, be approved by the IEEE 802.19 WG and that the EC be requested to forward the PAR to </a:t>
            </a:r>
            <a:r>
              <a:rPr lang="en-US" i="1" dirty="0" err="1" smtClean="0"/>
              <a:t>NesCom</a:t>
            </a:r>
            <a:r>
              <a:rPr lang="en-US" dirty="0" smtClean="0"/>
              <a:t>. </a:t>
            </a:r>
            <a:r>
              <a:rPr lang="en-US" i="1" dirty="0" smtClean="0"/>
              <a:t>The 802.19 working group chair and S1GH Study Group chair are authorized to make additional modifications to the PAR and CSD as needed to reflect EC discussion at its closing meeting.</a:t>
            </a:r>
          </a:p>
          <a:p>
            <a:pPr marL="0" indent="0">
              <a:buNone/>
            </a:pPr>
            <a:r>
              <a:rPr lang="en-US" i="1" dirty="0" smtClean="0"/>
              <a:t>Moved </a:t>
            </a:r>
            <a:r>
              <a:rPr lang="en-US" i="1" dirty="0"/>
              <a:t>by: Ben Rolfe</a:t>
            </a:r>
          </a:p>
          <a:p>
            <a:pPr marL="0" indent="0">
              <a:buNone/>
            </a:pPr>
            <a:r>
              <a:rPr lang="en-US" i="1" dirty="0"/>
              <a:t>Second by: </a:t>
            </a:r>
            <a:endParaRPr lang="en-US" i="1" dirty="0" smtClean="0"/>
          </a:p>
          <a:p>
            <a:pPr marL="0" indent="0">
              <a:buNone/>
            </a:pPr>
            <a:r>
              <a:rPr lang="en-US" i="1" dirty="0" smtClean="0"/>
              <a:t>Counted </a:t>
            </a:r>
            <a:r>
              <a:rPr lang="en-US" i="1" dirty="0"/>
              <a:t>Vote: Yes: </a:t>
            </a:r>
            <a:r>
              <a:rPr lang="en-US" i="1" dirty="0" smtClean="0"/>
              <a:t>? No: ? </a:t>
            </a:r>
            <a:r>
              <a:rPr lang="en-US" i="1" dirty="0"/>
              <a:t>Abs: </a:t>
            </a:r>
            <a:r>
              <a:rPr lang="en-US" i="1" dirty="0" smtClean="0"/>
              <a:t>?</a:t>
            </a:r>
            <a:endParaRPr lang="en-US" i="1"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Sept  2018</a:t>
            </a:r>
            <a:endParaRPr lang="en-GB" dirty="0"/>
          </a:p>
        </p:txBody>
      </p:sp>
    </p:spTree>
    <p:extLst>
      <p:ext uri="{BB962C8B-B14F-4D97-AF65-F5344CB8AC3E}">
        <p14:creationId xmlns:p14="http://schemas.microsoft.com/office/powerpoint/2010/main" val="29314602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8075</TotalTime>
  <Words>724</Words>
  <Application>Microsoft Office PowerPoint</Application>
  <PresentationFormat>Custom</PresentationFormat>
  <Paragraphs>120</Paragraphs>
  <Slides>13</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MS Gothic</vt:lpstr>
      <vt:lpstr>Arial</vt:lpstr>
      <vt:lpstr>Calibri</vt:lpstr>
      <vt:lpstr>Courier New</vt:lpstr>
      <vt:lpstr>Times New Roman</vt:lpstr>
      <vt:lpstr>Wingdings</vt:lpstr>
      <vt:lpstr>Office Theme</vt:lpstr>
      <vt:lpstr>Document</vt:lpstr>
      <vt:lpstr>Sub-1 GHz Study Group Closing Report Sept 2018</vt:lpstr>
      <vt:lpstr>Purpose</vt:lpstr>
      <vt:lpstr>Sub-1GHz Coexistence Study Group</vt:lpstr>
      <vt:lpstr>Plan for the week</vt:lpstr>
      <vt:lpstr>Status of objectives</vt:lpstr>
      <vt:lpstr>Project Scope</vt:lpstr>
      <vt:lpstr>PAR and CSD links</vt:lpstr>
      <vt:lpstr>Study Group Motion</vt:lpstr>
      <vt:lpstr>WG Motion:  WG approval of PAR and CSD</vt:lpstr>
      <vt:lpstr>Teleconference Schedule</vt:lpstr>
      <vt:lpstr>Project Schedule Considerations</vt:lpstr>
      <vt:lpstr>PowerPoint Presentation</vt:lpstr>
      <vt:lpstr>Thank you Very Much! </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189</cp:revision>
  <cp:lastPrinted>2015-01-08T23:35:49Z</cp:lastPrinted>
  <dcterms:created xsi:type="dcterms:W3CDTF">2014-10-30T17:06:39Z</dcterms:created>
  <dcterms:modified xsi:type="dcterms:W3CDTF">2018-09-13T22:05:16Z</dcterms:modified>
</cp:coreProperties>
</file>