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257" r:id="rId3"/>
    <p:sldId id="274" r:id="rId4"/>
    <p:sldId id="281" r:id="rId5"/>
    <p:sldId id="275" r:id="rId6"/>
    <p:sldId id="276" r:id="rId7"/>
    <p:sldId id="277" r:id="rId8"/>
    <p:sldId id="278" r:id="rId9"/>
    <p:sldId id="271" r:id="rId10"/>
    <p:sldId id="272" r:id="rId11"/>
    <p:sldId id="279" r:id="rId12"/>
    <p:sldId id="280" r:id="rId13"/>
    <p:sldId id="264" r:id="rId14"/>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60"/>
  </p:normalViewPr>
  <p:slideViewPr>
    <p:cSldViewPr>
      <p:cViewPr varScale="1">
        <p:scale>
          <a:sx n="78" d="100"/>
          <a:sy n="78" d="100"/>
        </p:scale>
        <p:origin x="642" y="10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366"/>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9/14/2018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altLang="ja-JP" sz="1269" b="0" i="0" u="none" strike="noStrike" kern="1200" baseline="0" dirty="0" smtClean="0">
                <a:solidFill>
                  <a:srgbClr val="000000"/>
                </a:solidFill>
                <a:latin typeface="Times New Roman" pitchFamily="16" charset="0"/>
                <a:ea typeface="+mn-ea"/>
                <a:cs typeface="+mn-cs"/>
              </a:rPr>
              <a:t>As various wireless systems are deployed in the shared and license exempt frequency bands including 2.4GHz and</a:t>
            </a:r>
          </a:p>
          <a:p>
            <a:r>
              <a:rPr lang="en-US" altLang="ja-JP" sz="1269" b="0" i="0" u="none" strike="noStrike" kern="1200" baseline="0" dirty="0" smtClean="0">
                <a:solidFill>
                  <a:srgbClr val="000000"/>
                </a:solidFill>
                <a:latin typeface="Times New Roman" pitchFamily="16" charset="0"/>
                <a:ea typeface="+mn-ea"/>
                <a:cs typeface="+mn-cs"/>
              </a:rPr>
              <a:t>915MHz bands, heavy interference has limited performance of the wireless systems. In order for these wireless systems to operate more</a:t>
            </a:r>
          </a:p>
          <a:p>
            <a:r>
              <a:rPr lang="en-US" altLang="ja-JP" sz="1269" b="0" i="0" u="none" strike="noStrike" kern="1200" baseline="0" dirty="0" smtClean="0">
                <a:solidFill>
                  <a:srgbClr val="000000"/>
                </a:solidFill>
                <a:latin typeface="Times New Roman" pitchFamily="16" charset="0"/>
                <a:ea typeface="+mn-ea"/>
                <a:cs typeface="+mn-cs"/>
              </a:rPr>
              <a:t>effectively, a standardized set of spectrum resource measurements is needed that will facilitate management functions in these networks.</a:t>
            </a:r>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69" kern="1200" dirty="0" smtClean="0">
                <a:solidFill>
                  <a:srgbClr val="000000"/>
                </a:solidFill>
                <a:effectLst/>
                <a:latin typeface="Times New Roman" pitchFamily="16" charset="0"/>
                <a:ea typeface="+mn-ea"/>
                <a:cs typeface="+mn-cs"/>
              </a:rPr>
              <a:t>This use case depicts coexistence with multiple PAN’s.</a:t>
            </a:r>
            <a:endParaRPr lang="ja-JP" altLang="ja-JP" sz="1269" kern="1200" dirty="0" smtClean="0">
              <a:solidFill>
                <a:srgbClr val="000000"/>
              </a:solidFill>
              <a:effectLst/>
              <a:latin typeface="Times New Roman" pitchFamily="16" charset="0"/>
              <a:ea typeface="+mn-ea"/>
              <a:cs typeface="+mn-cs"/>
            </a:endParaRPr>
          </a:p>
          <a:p>
            <a:r>
              <a:rPr lang="en-US" altLang="ja-JP" sz="1269" kern="1200" dirty="0" smtClean="0">
                <a:solidFill>
                  <a:srgbClr val="000000"/>
                </a:solidFill>
                <a:effectLst/>
                <a:latin typeface="Times New Roman" pitchFamily="16" charset="0"/>
                <a:ea typeface="+mn-ea"/>
                <a:cs typeface="+mn-cs"/>
              </a:rPr>
              <a:t>Each PAN coordinator notifies the spectrum resource usage information to the Network manager or a group of Network Managers. The network manager(s) may use the spectrum resource usage information for controls PHY and MAC parameter</a:t>
            </a:r>
            <a:endParaRPr kumimoji="1" lang="ja-JP" altLang="en-US" dirty="0"/>
          </a:p>
        </p:txBody>
      </p:sp>
      <p:sp>
        <p:nvSpPr>
          <p:cNvPr id="4" name="ヘッダー プレースホルダー 3"/>
          <p:cNvSpPr>
            <a:spLocks noGrp="1"/>
          </p:cNvSpPr>
          <p:nvPr>
            <p:ph type="hd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idx="12"/>
          </p:nvPr>
        </p:nvSpPr>
        <p:spPr/>
        <p:txBody>
          <a:bodyPr/>
          <a:lstStyle/>
          <a:p>
            <a:r>
              <a:rPr lang="en-US" smtClean="0"/>
              <a:t>John Doe, Some Company</a:t>
            </a:r>
            <a:endParaRPr lang="en-US"/>
          </a:p>
        </p:txBody>
      </p:sp>
      <p:sp>
        <p:nvSpPr>
          <p:cNvPr id="7" name="スライド番号プレースホルダー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141073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13</a:t>
            </a:fld>
            <a:endParaRPr lang="en-US"/>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Shoichi Kitazawa, Muroran IT</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ltLang="ja-JP" smtClean="0"/>
              <a:t>Spt. 2018</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Rectangle 3"/>
          <p:cNvSpPr>
            <a:spLocks noGrp="1" noChangeArrowheads="1"/>
          </p:cNvSpPr>
          <p:nvPr>
            <p:ph type="dt" sz="half" idx="10"/>
          </p:nvPr>
        </p:nvSpPr>
        <p:spPr>
          <a:ln/>
        </p:spPr>
        <p:txBody>
          <a:bodyPr/>
          <a:lstStyle>
            <a:lvl1pPr>
              <a:defRPr/>
            </a:lvl1pPr>
          </a:lstStyle>
          <a:p>
            <a:r>
              <a:rPr kumimoji="1" lang="en-US" altLang="ja-JP" smtClean="0"/>
              <a:t>Spt. 2018</a:t>
            </a:r>
            <a:endParaRPr kumimoji="1" lang="ja-JP" altLang="en-US"/>
          </a:p>
        </p:txBody>
      </p:sp>
      <p:sp>
        <p:nvSpPr>
          <p:cNvPr id="4" name="Rectangle 4"/>
          <p:cNvSpPr>
            <a:spLocks noGrp="1" noChangeArrowheads="1"/>
          </p:cNvSpPr>
          <p:nvPr>
            <p:ph type="ftr" sz="quarter" idx="11"/>
          </p:nvPr>
        </p:nvSpPr>
        <p:spPr>
          <a:ln/>
        </p:spPr>
        <p:txBody>
          <a:bodyPr/>
          <a:lstStyle>
            <a:lvl1pPr>
              <a:defRPr/>
            </a:lvl1pPr>
          </a:lstStyle>
          <a:p>
            <a:r>
              <a:rPr kumimoji="1" lang="en-US" altLang="ja-JP" smtClean="0"/>
              <a:t>Shoichi Kitazawa, Muroran IT</a:t>
            </a:r>
            <a:endParaRPr kumimoji="1" lang="ja-JP" altLang="en-US"/>
          </a:p>
        </p:txBody>
      </p:sp>
      <p:sp>
        <p:nvSpPr>
          <p:cNvPr id="5" name="Rectangle 5"/>
          <p:cNvSpPr>
            <a:spLocks noGrp="1" noChangeArrowheads="1"/>
          </p:cNvSpPr>
          <p:nvPr>
            <p:ph type="sldNum" sz="quarter" idx="12"/>
          </p:nvPr>
        </p:nvSpPr>
        <p:spPr>
          <a:ln/>
        </p:spPr>
        <p:txBody>
          <a:bodyPr/>
          <a:lstStyle>
            <a:lvl1pPr>
              <a:defRPr/>
            </a:lvl1pPr>
          </a:lstStyle>
          <a:p>
            <a:r>
              <a:rPr lang="en-GB" altLang="ja-JP" dirty="0" smtClean="0"/>
              <a:t>Slide </a:t>
            </a:r>
            <a:fld id="{440F5867-744E-4AA6-B0ED-4C44D2DFBB7B}" type="slidenum">
              <a:rPr lang="en-GB" altLang="ja-JP" smtClean="0"/>
              <a:pPr/>
              <a:t>‹#›</a:t>
            </a:fld>
            <a:endParaRPr lang="en-GB" altLang="ja-JP" dirty="0"/>
          </a:p>
        </p:txBody>
      </p:sp>
    </p:spTree>
    <p:extLst>
      <p:ext uri="{BB962C8B-B14F-4D97-AF65-F5344CB8AC3E}">
        <p14:creationId xmlns:p14="http://schemas.microsoft.com/office/powerpoint/2010/main" val="18905791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ltLang="ja-JP" smtClean="0"/>
              <a:t>Spt. 2018</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Shoichi Kitazawa, Muroran IT</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802.19-18/0074-00-S1GH0</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ltLang="ja-JP" smtClean="0"/>
              <a:t>Spt. 2018</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Shoichi Kitazawa, Muroran IT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kumimoji="1" lang="en-US" altLang="ja-JP" sz="3600" dirty="0"/>
              <a:t>Overview</a:t>
            </a:r>
            <a:r>
              <a:rPr kumimoji="1" lang="ja-JP" altLang="en-US" sz="3600" dirty="0"/>
              <a:t> </a:t>
            </a:r>
            <a:r>
              <a:rPr kumimoji="1" lang="en-US" altLang="ja-JP" sz="3600" dirty="0"/>
              <a:t>of</a:t>
            </a:r>
            <a:r>
              <a:rPr kumimoji="1" lang="ja-JP" altLang="en-US" sz="3600" dirty="0"/>
              <a:t> </a:t>
            </a:r>
            <a:r>
              <a:rPr kumimoji="1" lang="en-US" altLang="ja-JP" sz="3600" dirty="0" smtClean="0"/>
              <a:t>IEEE802.15.4s</a:t>
            </a:r>
            <a:endParaRPr lang="en-GB"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2018-09-13</a:t>
            </a:r>
            <a:endParaRPr lang="en-GB" sz="2133"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15881666"/>
              </p:ext>
            </p:extLst>
          </p:nvPr>
        </p:nvGraphicFramePr>
        <p:xfrm>
          <a:off x="546100" y="2435225"/>
          <a:ext cx="8431213" cy="2587625"/>
        </p:xfrm>
        <a:graphic>
          <a:graphicData uri="http://schemas.openxmlformats.org/presentationml/2006/ole">
            <mc:AlternateContent xmlns:mc="http://schemas.openxmlformats.org/markup-compatibility/2006">
              <mc:Choice xmlns:v="urn:schemas-microsoft-com:vml" Requires="v">
                <p:oleObj spid="_x0000_s3100" name="Document" r:id="rId4" imgW="8246962" imgH="2541325" progId="Word.Document.8">
                  <p:embed/>
                </p:oleObj>
              </mc:Choice>
              <mc:Fallback>
                <p:oleObj name="Document" r:id="rId4" imgW="8246962" imgH="2541325" progId="Word.Document.8">
                  <p:embed/>
                  <p:pic>
                    <p:nvPicPr>
                      <p:cNvPr id="0" name="Picture 3"/>
                      <p:cNvPicPr>
                        <a:picLocks noChangeAspect="1" noChangeArrowheads="1"/>
                      </p:cNvPicPr>
                      <p:nvPr/>
                    </p:nvPicPr>
                    <p:blipFill>
                      <a:blip r:embed="rId5"/>
                      <a:srcRect/>
                      <a:stretch>
                        <a:fillRect/>
                      </a:stretch>
                    </p:blipFill>
                    <p:spPr bwMode="auto">
                      <a:xfrm>
                        <a:off x="546100" y="2435225"/>
                        <a:ext cx="8431213" cy="2587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Applications </a:t>
            </a:r>
            <a:r>
              <a:rPr kumimoji="1" lang="en-US" altLang="ja-JP" dirty="0" smtClean="0"/>
              <a:t>(Cont’d</a:t>
            </a:r>
            <a:r>
              <a:rPr kumimoji="1" lang="en-US" altLang="ja-JP" dirty="0" smtClean="0"/>
              <a:t>)</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Shoichi Kitazawa, Muroran IT</a:t>
            </a:r>
            <a:endParaRPr kumimoji="1" lang="ja-JP" altLang="en-US"/>
          </a:p>
        </p:txBody>
      </p:sp>
      <p:sp>
        <p:nvSpPr>
          <p:cNvPr id="5" name="スライド番号プレースホルダー 4"/>
          <p:cNvSpPr>
            <a:spLocks noGrp="1"/>
          </p:cNvSpPr>
          <p:nvPr>
            <p:ph type="sldNum" sz="quarter" idx="12"/>
          </p:nvPr>
        </p:nvSpPr>
        <p:spPr/>
        <p:txBody>
          <a:bodyPr/>
          <a:lstStyle/>
          <a:p>
            <a:fld id="{EFE81E15-7CAF-4E4A-842A-EBAED0471F26}" type="slidenum">
              <a:rPr kumimoji="1" lang="ja-JP" altLang="en-US" smtClean="0"/>
              <a:t>10</a:t>
            </a:fld>
            <a:endParaRPr kumimoji="1" lang="ja-JP" alt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341" y="2932540"/>
            <a:ext cx="2421274"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06841" y="2286000"/>
            <a:ext cx="3075073" cy="400110"/>
          </a:xfrm>
          <a:prstGeom prst="rect">
            <a:avLst/>
          </a:prstGeom>
          <a:noFill/>
        </p:spPr>
        <p:txBody>
          <a:bodyPr wrap="none" rtlCol="0">
            <a:spAutoFit/>
          </a:bodyPr>
          <a:lstStyle/>
          <a:p>
            <a:r>
              <a:rPr lang="en-US" altLang="ja-JP" sz="2000" b="1" dirty="0">
                <a:solidFill>
                  <a:srgbClr val="0000FF"/>
                </a:solidFill>
              </a:rPr>
              <a:t>Infrastructure Monitoring</a:t>
            </a:r>
            <a:endParaRPr kumimoji="1" lang="ja-JP" altLang="en-US" sz="2000" dirty="0">
              <a:solidFill>
                <a:srgbClr val="0000FF"/>
              </a:solidFill>
            </a:endParaRPr>
          </a:p>
        </p:txBody>
      </p:sp>
      <p:sp>
        <p:nvSpPr>
          <p:cNvPr id="8" name="正方形/長方形 7"/>
          <p:cNvSpPr/>
          <p:nvPr/>
        </p:nvSpPr>
        <p:spPr>
          <a:xfrm>
            <a:off x="4139319" y="2286000"/>
            <a:ext cx="5309481" cy="400110"/>
          </a:xfrm>
          <a:prstGeom prst="rect">
            <a:avLst/>
          </a:prstGeom>
        </p:spPr>
        <p:txBody>
          <a:bodyPr wrap="square">
            <a:spAutoFit/>
          </a:bodyPr>
          <a:lstStyle/>
          <a:p>
            <a:r>
              <a:rPr lang="en-US" altLang="ja-JP" sz="2000" b="1" dirty="0">
                <a:solidFill>
                  <a:srgbClr val="0000FF"/>
                </a:solidFill>
                <a:latin typeface="Times New Roman" panose="02020603050405020304" pitchFamily="18" charset="0"/>
                <a:ea typeface="ＭＳ 明朝" panose="02020609040205080304" pitchFamily="17" charset="-128"/>
              </a:rPr>
              <a:t>Advanced Metering Infrastructure (AMI)</a:t>
            </a:r>
            <a:endParaRPr lang="ja-JP" altLang="en-US" sz="2000" dirty="0">
              <a:solidFill>
                <a:srgbClr val="0000FF"/>
              </a:solidFill>
            </a:endParaRPr>
          </a:p>
        </p:txBody>
      </p:sp>
      <p:pic>
        <p:nvPicPr>
          <p:cNvPr id="9" name="図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770" y="2908466"/>
            <a:ext cx="5400000" cy="26826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p:cNvSpPr txBox="1"/>
          <p:nvPr/>
        </p:nvSpPr>
        <p:spPr>
          <a:xfrm>
            <a:off x="3566880" y="6553200"/>
            <a:ext cx="6110520" cy="276999"/>
          </a:xfrm>
          <a:prstGeom prst="rect">
            <a:avLst/>
          </a:prstGeom>
          <a:noFill/>
        </p:spPr>
        <p:txBody>
          <a:bodyPr wrap="square" rtlCol="0">
            <a:spAutoFit/>
          </a:bodyPr>
          <a:lstStyle/>
          <a:p>
            <a:r>
              <a:rPr lang="en-US" altLang="ja-JP" sz="1200" dirty="0">
                <a:solidFill>
                  <a:schemeClr val="tx1"/>
                </a:solidFill>
              </a:rPr>
              <a:t>Source: </a:t>
            </a:r>
            <a:r>
              <a:rPr lang="en-US" altLang="ja-JP" sz="1200" dirty="0" smtClean="0">
                <a:solidFill>
                  <a:schemeClr val="tx1"/>
                </a:solidFill>
              </a:rPr>
              <a:t>“</a:t>
            </a:r>
            <a:r>
              <a:rPr lang="en-US" altLang="ja-JP" sz="1200" dirty="0">
                <a:solidFill>
                  <a:schemeClr val="tx1"/>
                </a:solidFill>
              </a:rPr>
              <a:t>IEEE 802.15-14-0555-13-004s-tg4s-technical-guidance-document.”, March </a:t>
            </a:r>
            <a:r>
              <a:rPr lang="en-US" altLang="ja-JP" sz="1200" dirty="0" smtClean="0">
                <a:solidFill>
                  <a:schemeClr val="tx1"/>
                </a:solidFill>
              </a:rPr>
              <a:t>2016</a:t>
            </a:r>
            <a:endParaRPr kumimoji="1" lang="en-US" sz="1200" dirty="0">
              <a:solidFill>
                <a:schemeClr val="tx1"/>
              </a:solidFill>
            </a:endParaRPr>
          </a:p>
        </p:txBody>
      </p:sp>
    </p:spTree>
    <p:extLst>
      <p:ext uri="{BB962C8B-B14F-4D97-AF65-F5344CB8AC3E}">
        <p14:creationId xmlns:p14="http://schemas.microsoft.com/office/powerpoint/2010/main" val="329802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IEEE 802.11k</a:t>
            </a:r>
            <a:endParaRPr kumimoji="1" lang="ja-JP" altLang="en-US" dirty="0"/>
          </a:p>
        </p:txBody>
      </p:sp>
      <p:sp>
        <p:nvSpPr>
          <p:cNvPr id="6" name="コンテンツ プレースホルダー 5"/>
          <p:cNvSpPr>
            <a:spLocks noGrp="1"/>
          </p:cNvSpPr>
          <p:nvPr>
            <p:ph idx="1"/>
          </p:nvPr>
        </p:nvSpPr>
        <p:spPr/>
        <p:txBody>
          <a:bodyPr/>
          <a:lstStyle/>
          <a:p>
            <a:pPr marL="457200" indent="-457200"/>
            <a:r>
              <a:rPr lang="en-US" altLang="ja-JP" dirty="0" smtClean="0"/>
              <a:t>WLAN </a:t>
            </a:r>
            <a:r>
              <a:rPr lang="en-US" altLang="ja-JP" dirty="0"/>
              <a:t>Radio Measurements enable STAs to observe and gather data on radio link performance and on the radio environment.</a:t>
            </a:r>
          </a:p>
          <a:p>
            <a:pPr marL="457200" indent="-457200"/>
            <a:r>
              <a:rPr lang="en-US" altLang="ja-JP" dirty="0"/>
              <a:t>A STA may choose to make measurements locally, request a measurement from another STA, or may be requested by another STA to make one or more measurements and return the results.</a:t>
            </a:r>
          </a:p>
          <a:p>
            <a:endParaRPr kumimoji="1" lang="ja-JP" altLang="en-US" dirty="0"/>
          </a:p>
        </p:txBody>
      </p:sp>
      <p:sp>
        <p:nvSpPr>
          <p:cNvPr id="5" name="スライド番号プレースホルダー 4"/>
          <p:cNvSpPr>
            <a:spLocks noGrp="1"/>
          </p:cNvSpPr>
          <p:nvPr>
            <p:ph type="sldNum" idx="12"/>
          </p:nvPr>
        </p:nvSpPr>
        <p:spPr/>
        <p:txBody>
          <a:bodyPr/>
          <a:lstStyle/>
          <a:p>
            <a:r>
              <a:rPr lang="en-GB" altLang="ja-JP" smtClean="0"/>
              <a:t>Slide </a:t>
            </a:r>
            <a:fld id="{440F5867-744E-4AA6-B0ED-4C44D2DFBB7B}" type="slidenum">
              <a:rPr lang="en-GB" altLang="ja-JP" smtClean="0"/>
              <a:pPr/>
              <a:t>11</a:t>
            </a:fld>
            <a:endParaRPr lang="en-GB" altLang="ja-JP" dirty="0"/>
          </a:p>
        </p:txBody>
      </p:sp>
      <p:sp>
        <p:nvSpPr>
          <p:cNvPr id="3" name="日付プレースホルダー 2"/>
          <p:cNvSpPr>
            <a:spLocks noGrp="1"/>
          </p:cNvSpPr>
          <p:nvPr>
            <p:ph type="dt" sz="half" idx="4294967295"/>
          </p:nvPr>
        </p:nvSpPr>
        <p:spPr>
          <a:xfrm>
            <a:off x="0" y="355600"/>
            <a:ext cx="2000250" cy="290513"/>
          </a:xfrm>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4294967295"/>
          </p:nvPr>
        </p:nvSpPr>
        <p:spPr>
          <a:xfrm>
            <a:off x="6356350" y="6907213"/>
            <a:ext cx="3397250" cy="261937"/>
          </a:xfrm>
        </p:spPr>
        <p:txBody>
          <a:bodyPr/>
          <a:lstStyle/>
          <a:p>
            <a:r>
              <a:rPr kumimoji="1" lang="en-US" altLang="ja-JP" smtClean="0"/>
              <a:t>Shoichi Kitazawa, Muroran IT</a:t>
            </a:r>
            <a:endParaRPr kumimoji="1" lang="ja-JP" altLang="en-US"/>
          </a:p>
        </p:txBody>
      </p:sp>
    </p:spTree>
    <p:extLst>
      <p:ext uri="{BB962C8B-B14F-4D97-AF65-F5344CB8AC3E}">
        <p14:creationId xmlns:p14="http://schemas.microsoft.com/office/powerpoint/2010/main" val="120706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IEEE 802.11v</a:t>
            </a:r>
            <a:endParaRPr kumimoji="1" lang="ja-JP" altLang="en-US" dirty="0"/>
          </a:p>
        </p:txBody>
      </p:sp>
      <p:sp>
        <p:nvSpPr>
          <p:cNvPr id="7" name="コンテンツ プレースホルダー 6"/>
          <p:cNvSpPr>
            <a:spLocks noGrp="1"/>
          </p:cNvSpPr>
          <p:nvPr>
            <p:ph idx="1"/>
          </p:nvPr>
        </p:nvSpPr>
        <p:spPr/>
        <p:txBody>
          <a:bodyPr/>
          <a:lstStyle/>
          <a:p>
            <a:r>
              <a:rPr lang="en-US" altLang="ja-JP" dirty="0"/>
              <a:t>Defines mechanisms and services for Wireless Network Management of </a:t>
            </a:r>
            <a:r>
              <a:rPr lang="en-US" altLang="ja-JP" dirty="0" smtClean="0"/>
              <a:t>STAs</a:t>
            </a:r>
          </a:p>
          <a:p>
            <a:pPr lvl="1"/>
            <a:r>
              <a:rPr lang="en-US" altLang="ja-JP" dirty="0" smtClean="0"/>
              <a:t>BSS </a:t>
            </a:r>
            <a:r>
              <a:rPr lang="en-US" altLang="ja-JP" dirty="0"/>
              <a:t>transition management, channel usage and coexistence, collocated interference reporting, diagnostic, multicast diagnostic and event reporting, flexible multicast, efficient beacon mechanisms, proxy ARP advertisement, location, timing measurement, directed multicast, extended sleep modes, traffic filtering, and management notification.</a:t>
            </a:r>
            <a:endParaRPr kumimoji="1" lang="ja-JP" altLang="en-US" dirty="0"/>
          </a:p>
        </p:txBody>
      </p:sp>
      <p:sp>
        <p:nvSpPr>
          <p:cNvPr id="5" name="スライド番号プレースホルダー 4"/>
          <p:cNvSpPr>
            <a:spLocks noGrp="1"/>
          </p:cNvSpPr>
          <p:nvPr>
            <p:ph type="sldNum" idx="12"/>
          </p:nvPr>
        </p:nvSpPr>
        <p:spPr/>
        <p:txBody>
          <a:bodyPr/>
          <a:lstStyle/>
          <a:p>
            <a:r>
              <a:rPr lang="en-GB" altLang="ja-JP" smtClean="0"/>
              <a:t>Slide </a:t>
            </a:r>
            <a:fld id="{440F5867-744E-4AA6-B0ED-4C44D2DFBB7B}" type="slidenum">
              <a:rPr lang="en-GB" altLang="ja-JP" smtClean="0"/>
              <a:pPr/>
              <a:t>12</a:t>
            </a:fld>
            <a:endParaRPr lang="en-GB" altLang="ja-JP" dirty="0"/>
          </a:p>
        </p:txBody>
      </p:sp>
      <p:sp>
        <p:nvSpPr>
          <p:cNvPr id="3" name="日付プレースホルダー 2"/>
          <p:cNvSpPr>
            <a:spLocks noGrp="1"/>
          </p:cNvSpPr>
          <p:nvPr>
            <p:ph type="dt" sz="half" idx="4294967295"/>
          </p:nvPr>
        </p:nvSpPr>
        <p:spPr>
          <a:xfrm>
            <a:off x="0" y="355600"/>
            <a:ext cx="2000250" cy="290513"/>
          </a:xfrm>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4294967295"/>
          </p:nvPr>
        </p:nvSpPr>
        <p:spPr>
          <a:xfrm>
            <a:off x="6356350" y="6907213"/>
            <a:ext cx="3397250" cy="261937"/>
          </a:xfrm>
        </p:spPr>
        <p:txBody>
          <a:bodyPr/>
          <a:lstStyle/>
          <a:p>
            <a:r>
              <a:rPr kumimoji="1" lang="en-US" altLang="ja-JP" smtClean="0"/>
              <a:t>Shoichi Kitazawa, Muroran IT</a:t>
            </a:r>
            <a:endParaRPr kumimoji="1" lang="ja-JP" altLang="en-US"/>
          </a:p>
        </p:txBody>
      </p:sp>
    </p:spTree>
    <p:extLst>
      <p:ext uri="{BB962C8B-B14F-4D97-AF65-F5344CB8AC3E}">
        <p14:creationId xmlns:p14="http://schemas.microsoft.com/office/powerpoint/2010/main" val="2212975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smtClean="0"/>
              <a:t>Spt. 2018</a:t>
            </a:r>
            <a:endParaRPr lang="en-GB"/>
          </a:p>
        </p:txBody>
      </p:sp>
      <p:sp>
        <p:nvSpPr>
          <p:cNvPr id="5" name="Footer Placeholder 4"/>
          <p:cNvSpPr>
            <a:spLocks noGrp="1"/>
          </p:cNvSpPr>
          <p:nvPr>
            <p:ph type="ftr" idx="14"/>
          </p:nvPr>
        </p:nvSpPr>
        <p:spPr>
          <a:xfrm>
            <a:off x="6629413" y="6907108"/>
            <a:ext cx="2482415" cy="193040"/>
          </a:xfrm>
        </p:spPr>
        <p:txBody>
          <a:bodyPr/>
          <a:lstStyle/>
          <a:p>
            <a:r>
              <a:rPr lang="en-GB" smtClean="0"/>
              <a:t>Shoichi Kitazawa, Muroran IT</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13</a:t>
            </a:fld>
            <a:endParaRPr lang="en-GB"/>
          </a:p>
        </p:txBody>
      </p:sp>
      <p:sp>
        <p:nvSpPr>
          <p:cNvPr id="11265"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References</a:t>
            </a:r>
          </a:p>
        </p:txBody>
      </p:sp>
      <p:sp>
        <p:nvSpPr>
          <p:cNvPr id="11266" name="Rectangle 2"/>
          <p:cNvSpPr>
            <a:spLocks noGrp="1" noChangeArrowheads="1"/>
          </p:cNvSpPr>
          <p:nvPr>
            <p:ph type="body" idx="1"/>
          </p:nvPr>
        </p:nvSpPr>
        <p:spPr>
          <a:xfrm>
            <a:off x="731520" y="2113281"/>
            <a:ext cx="8290560" cy="4489027"/>
          </a:xfrm>
          <a:ln/>
        </p:spPr>
        <p:txBody>
          <a:bodyPr/>
          <a:lstStyle/>
          <a:p>
            <a:pPr marL="487693" indent="-487693">
              <a:buFont typeface="+mj-lt"/>
              <a:buAutoNum type="arabicPeriod"/>
            </a:pPr>
            <a:r>
              <a:rPr lang="en-US" dirty="0" smtClean="0"/>
              <a:t>IEEE 802.15.4s-2018</a:t>
            </a:r>
          </a:p>
          <a:p>
            <a:pPr marL="487693" indent="-487693">
              <a:buFont typeface="+mj-lt"/>
              <a:buAutoNum type="arabicPeriod"/>
            </a:pPr>
            <a:r>
              <a:rPr lang="en-US" altLang="ja-JP" dirty="0">
                <a:solidFill>
                  <a:schemeClr val="tx1"/>
                </a:solidFill>
              </a:rPr>
              <a:t>IEEE 802.15-14-0555-13-004s-tg4s-technical-guidance-document</a:t>
            </a:r>
            <a:endParaRPr lang="en-US" dirty="0" smtClean="0"/>
          </a:p>
          <a:p>
            <a:pPr marL="487693" indent="-487693">
              <a:buFont typeface="+mj-lt"/>
              <a:buAutoNum type="arabicPeriod"/>
            </a:pPr>
            <a:endParaRPr lang="en-US" dirty="0" smtClean="0"/>
          </a:p>
          <a:p>
            <a:pPr marL="487693" indent="-487693">
              <a:buFont typeface="+mj-lt"/>
              <a:buAutoNum type="arabicPeriod"/>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smtClean="0"/>
              <a:t>Spt. 2018</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smtClean="0"/>
              <a:t>Shoichi Kitazawa, Muroran IT</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Abstract</a:t>
            </a:r>
          </a:p>
        </p:txBody>
      </p:sp>
      <p:sp>
        <p:nvSpPr>
          <p:cNvPr id="4098" name="Rectangle 2"/>
          <p:cNvSpPr>
            <a:spLocks noGrp="1" noChangeArrowheads="1"/>
          </p:cNvSpPr>
          <p:nvPr>
            <p:ph type="body" idx="1"/>
          </p:nvPr>
        </p:nvSpPr>
        <p:spPr>
          <a:xfrm>
            <a:off x="731520" y="2113280"/>
            <a:ext cx="8290560" cy="4389120"/>
          </a:xfrm>
          <a:ln/>
        </p:spPr>
        <p:txBody>
          <a:bodyPr/>
          <a:lstStyle/>
          <a:p>
            <a:r>
              <a:rPr lang="en-US" altLang="ja-JP" dirty="0"/>
              <a:t>This document aims to provide </a:t>
            </a:r>
            <a:r>
              <a:rPr lang="en-US" altLang="ja-JP" dirty="0" smtClean="0"/>
              <a:t>information about IEEE 802.15.4s-2018. </a:t>
            </a:r>
          </a:p>
          <a:p>
            <a:r>
              <a:rPr lang="en-US" altLang="ja-JP" dirty="0" smtClean="0"/>
              <a:t>This amendment defines Spectrum Resource Measurement (SRM) and Transmit power control (TCP) to realizes the better use of spectrum resources in WPAN </a:t>
            </a:r>
          </a:p>
          <a:p>
            <a:r>
              <a:rPr lang="en-US" altLang="ja-JP" dirty="0" smtClean="0"/>
              <a:t>802.11 </a:t>
            </a:r>
            <a:r>
              <a:rPr lang="en-US" altLang="ja-JP" dirty="0"/>
              <a:t>defines </a:t>
            </a:r>
            <a:r>
              <a:rPr lang="en-US" altLang="ja-JP" dirty="0" smtClean="0"/>
              <a:t>the following </a:t>
            </a:r>
            <a:r>
              <a:rPr lang="en-US" altLang="ja-JP" dirty="0" smtClean="0"/>
              <a:t>standards</a:t>
            </a:r>
            <a:endParaRPr lang="en-US" altLang="ja-JP" dirty="0" smtClean="0"/>
          </a:p>
          <a:p>
            <a:pPr lvl="1"/>
            <a:r>
              <a:rPr lang="en-US" altLang="ja-JP" dirty="0"/>
              <a:t>802.11k Radio Resource Measurement of Wireless LANs</a:t>
            </a:r>
            <a:endParaRPr lang="en-US" altLang="ja-JP" dirty="0" smtClean="0"/>
          </a:p>
          <a:p>
            <a:pPr lvl="1"/>
            <a:r>
              <a:rPr lang="en-US" altLang="ja-JP" dirty="0" smtClean="0"/>
              <a:t>802.11v </a:t>
            </a:r>
            <a:r>
              <a:rPr lang="en-US" altLang="ja-JP" dirty="0" smtClean="0"/>
              <a:t>Wireless Network Management</a:t>
            </a:r>
            <a:endParaRPr lang="en-US" altLang="ja-JP"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Problem statement</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Shoichi Kitazawa, Muroran IT</a:t>
            </a:r>
            <a:endParaRPr kumimoji="1" lang="ja-JP" altLang="en-US"/>
          </a:p>
        </p:txBody>
      </p:sp>
      <p:sp>
        <p:nvSpPr>
          <p:cNvPr id="5" name="スライド番号プレースホルダー 4"/>
          <p:cNvSpPr>
            <a:spLocks noGrp="1"/>
          </p:cNvSpPr>
          <p:nvPr>
            <p:ph type="sldNum" sz="quarter" idx="12"/>
          </p:nvPr>
        </p:nvSpPr>
        <p:spPr/>
        <p:txBody>
          <a:bodyPr/>
          <a:lstStyle/>
          <a:p>
            <a:r>
              <a:rPr lang="en-GB" altLang="ja-JP" smtClean="0"/>
              <a:t>Slide </a:t>
            </a:r>
            <a:fld id="{440F5867-744E-4AA6-B0ED-4C44D2DFBB7B}" type="slidenum">
              <a:rPr lang="en-GB" altLang="ja-JP" smtClean="0"/>
              <a:pPr/>
              <a:t>3</a:t>
            </a:fld>
            <a:endParaRPr lang="en-GB" altLang="ja-JP" dirty="0"/>
          </a:p>
        </p:txBody>
      </p:sp>
      <p:sp>
        <p:nvSpPr>
          <p:cNvPr id="6" name="コンテンツ プレースホルダー 2"/>
          <p:cNvSpPr>
            <a:spLocks noGrp="1"/>
          </p:cNvSpPr>
          <p:nvPr/>
        </p:nvSpPr>
        <p:spPr bwMode="auto">
          <a:xfrm>
            <a:off x="228600" y="1666285"/>
            <a:ext cx="9217024" cy="267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13" tIns="49107" rIns="98213" bIns="49107"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560" dirty="0"/>
              <a:t>Many WPAN, WLAN systems use unlicensed frequency bands including 2.4 GHz and 900 MHz bands</a:t>
            </a:r>
          </a:p>
          <a:p>
            <a:pPr lvl="1">
              <a:buFont typeface="Wingdings" panose="05000000000000000000" pitchFamily="2" charset="2"/>
              <a:buChar char="ü"/>
            </a:pPr>
            <a:r>
              <a:rPr lang="en-US" altLang="ja-JP" sz="1920" dirty="0"/>
              <a:t>Heavy interference occurs among these systems and/or other disparate systems</a:t>
            </a:r>
          </a:p>
          <a:p>
            <a:pPr>
              <a:buFont typeface="Arial" panose="020B0604020202020204" pitchFamily="34" charset="0"/>
              <a:buChar char="•"/>
            </a:pPr>
            <a:r>
              <a:rPr lang="en-US" altLang="ja-JP" sz="2560" dirty="0"/>
              <a:t>Such heavy congestion in these conditions needs to be solved</a:t>
            </a:r>
          </a:p>
          <a:p>
            <a:pPr>
              <a:buFont typeface="Arial" panose="020B0604020202020204" pitchFamily="34" charset="0"/>
              <a:buChar char="•"/>
            </a:pPr>
            <a:r>
              <a:rPr lang="en-US" altLang="ja-JP" sz="2560" dirty="0" smtClean="0"/>
              <a:t>802.15.4s </a:t>
            </a:r>
            <a:r>
              <a:rPr lang="en-US" altLang="ja-JP" sz="2560" dirty="0"/>
              <a:t>aims for efficient use of the spectrum resource</a:t>
            </a:r>
            <a:endParaRPr lang="ja-JP" altLang="en-US" sz="2560" dirty="0"/>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29718" y="4053693"/>
            <a:ext cx="3707653" cy="2726400"/>
          </a:xfrm>
          <a:prstGeom prst="rect">
            <a:avLst/>
          </a:prstGeom>
        </p:spPr>
      </p:pic>
      <p:cxnSp>
        <p:nvCxnSpPr>
          <p:cNvPr id="8" name="直線コネクタ 7"/>
          <p:cNvCxnSpPr/>
          <p:nvPr/>
        </p:nvCxnSpPr>
        <p:spPr bwMode="auto">
          <a:xfrm flipH="1">
            <a:off x="5471462" y="6549667"/>
            <a:ext cx="35825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flipH="1">
            <a:off x="5471462" y="4168603"/>
            <a:ext cx="35825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矢印コネクタ 9"/>
          <p:cNvCxnSpPr/>
          <p:nvPr/>
        </p:nvCxnSpPr>
        <p:spPr bwMode="auto">
          <a:xfrm>
            <a:off x="5650589" y="4168602"/>
            <a:ext cx="0" cy="2381065"/>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rot="16200000">
            <a:off x="5211751" y="5214479"/>
            <a:ext cx="582211" cy="289310"/>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kumimoji="1" lang="en-US" altLang="ja-JP" sz="1280" dirty="0"/>
              <a:t>50 </a:t>
            </a:r>
            <a:r>
              <a:rPr kumimoji="1" lang="en-US" altLang="ja-JP" sz="1280" dirty="0" err="1"/>
              <a:t>ms</a:t>
            </a:r>
            <a:endParaRPr kumimoji="1" lang="ja-JP" altLang="en-US" sz="1280" dirty="0"/>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509" y="3881729"/>
            <a:ext cx="1009399" cy="1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231" y="3881729"/>
            <a:ext cx="1452880" cy="1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1216" y="4075488"/>
            <a:ext cx="1154058" cy="1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左右矢印 14"/>
          <p:cNvSpPr/>
          <p:nvPr/>
        </p:nvSpPr>
        <p:spPr>
          <a:xfrm>
            <a:off x="1524682" y="4537799"/>
            <a:ext cx="962078" cy="300655"/>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endParaRPr kumimoji="1" lang="ja-JP" altLang="en-US" sz="1280"/>
          </a:p>
        </p:txBody>
      </p:sp>
      <p:sp>
        <p:nvSpPr>
          <p:cNvPr id="16" name="左右矢印 15"/>
          <p:cNvSpPr/>
          <p:nvPr/>
        </p:nvSpPr>
        <p:spPr>
          <a:xfrm>
            <a:off x="3061629" y="4542812"/>
            <a:ext cx="962078" cy="300655"/>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endParaRPr kumimoji="1" lang="ja-JP" altLang="en-US" sz="1280"/>
          </a:p>
        </p:txBody>
      </p:sp>
      <p:sp>
        <p:nvSpPr>
          <p:cNvPr id="17" name="テキスト ボックス 16"/>
          <p:cNvSpPr txBox="1"/>
          <p:nvPr/>
        </p:nvSpPr>
        <p:spPr>
          <a:xfrm>
            <a:off x="679463" y="5598368"/>
            <a:ext cx="678391" cy="289310"/>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kumimoji="1" lang="en-US" altLang="ja-JP" sz="1280" dirty="0"/>
              <a:t>WLAN</a:t>
            </a:r>
          </a:p>
        </p:txBody>
      </p:sp>
      <p:sp>
        <p:nvSpPr>
          <p:cNvPr id="18" name="テキスト ボックス 17"/>
          <p:cNvSpPr txBox="1"/>
          <p:nvPr/>
        </p:nvSpPr>
        <p:spPr>
          <a:xfrm>
            <a:off x="2443678" y="5598368"/>
            <a:ext cx="827471" cy="289310"/>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kumimoji="1" lang="en-US" altLang="ja-JP" sz="1280" dirty="0"/>
              <a:t>Bluetooth</a:t>
            </a:r>
          </a:p>
        </p:txBody>
      </p:sp>
      <p:sp>
        <p:nvSpPr>
          <p:cNvPr id="19" name="テキスト ボックス 18"/>
          <p:cNvSpPr txBox="1"/>
          <p:nvPr/>
        </p:nvSpPr>
        <p:spPr>
          <a:xfrm>
            <a:off x="4480033" y="5598368"/>
            <a:ext cx="678391" cy="289310"/>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kumimoji="1" lang="en-US" altLang="ja-JP" sz="1280" dirty="0"/>
              <a:t>WLAN</a:t>
            </a:r>
          </a:p>
        </p:txBody>
      </p:sp>
      <p:sp>
        <p:nvSpPr>
          <p:cNvPr id="20" name="左右矢印 19"/>
          <p:cNvSpPr/>
          <p:nvPr/>
        </p:nvSpPr>
        <p:spPr>
          <a:xfrm rot="2213779">
            <a:off x="1188071" y="5568171"/>
            <a:ext cx="962078" cy="300655"/>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endParaRPr kumimoji="1" lang="ja-JP" altLang="en-US" sz="1280"/>
          </a:p>
        </p:txBody>
      </p:sp>
      <p:sp>
        <p:nvSpPr>
          <p:cNvPr id="21" name="左右矢印 20"/>
          <p:cNvSpPr/>
          <p:nvPr/>
        </p:nvSpPr>
        <p:spPr>
          <a:xfrm rot="19026372">
            <a:off x="3516365" y="5595772"/>
            <a:ext cx="962078" cy="300655"/>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endParaRPr kumimoji="1" lang="ja-JP" altLang="en-US" sz="1280"/>
          </a:p>
        </p:txBody>
      </p:sp>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6092" y="5953438"/>
            <a:ext cx="1908229"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18"/>
          <p:cNvSpPr txBox="1"/>
          <p:nvPr/>
        </p:nvSpPr>
        <p:spPr>
          <a:xfrm>
            <a:off x="1847676" y="6266202"/>
            <a:ext cx="653705" cy="289310"/>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kumimoji="1" lang="en-US" altLang="ja-JP" sz="1280" dirty="0"/>
              <a:t>WPAN</a:t>
            </a:r>
          </a:p>
        </p:txBody>
      </p:sp>
    </p:spTree>
    <p:extLst>
      <p:ext uri="{BB962C8B-B14F-4D97-AF65-F5344CB8AC3E}">
        <p14:creationId xmlns:p14="http://schemas.microsoft.com/office/powerpoint/2010/main" val="1990853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General use case</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Shoichi Kitazawa, Muroran IT</a:t>
            </a:r>
            <a:endParaRPr kumimoji="1" lang="ja-JP" altLang="en-US"/>
          </a:p>
        </p:txBody>
      </p:sp>
      <p:sp>
        <p:nvSpPr>
          <p:cNvPr id="5" name="スライド番号プレースホルダー 4"/>
          <p:cNvSpPr>
            <a:spLocks noGrp="1"/>
          </p:cNvSpPr>
          <p:nvPr>
            <p:ph type="sldNum" sz="quarter" idx="12"/>
          </p:nvPr>
        </p:nvSpPr>
        <p:spPr/>
        <p:txBody>
          <a:bodyPr/>
          <a:lstStyle/>
          <a:p>
            <a:r>
              <a:rPr lang="en-GB" altLang="ja-JP" smtClean="0"/>
              <a:t>Slide </a:t>
            </a:r>
            <a:fld id="{440F5867-744E-4AA6-B0ED-4C44D2DFBB7B}" type="slidenum">
              <a:rPr lang="en-GB" altLang="ja-JP" smtClean="0"/>
              <a:pPr/>
              <a:t>4</a:t>
            </a:fld>
            <a:endParaRPr lang="en-GB" altLang="ja-JP" dirty="0"/>
          </a:p>
        </p:txBody>
      </p:sp>
      <p:sp>
        <p:nvSpPr>
          <p:cNvPr id="7" name="正方形/長方形 111"/>
          <p:cNvSpPr/>
          <p:nvPr/>
        </p:nvSpPr>
        <p:spPr bwMode="auto">
          <a:xfrm>
            <a:off x="601391" y="2179576"/>
            <a:ext cx="2980694" cy="1709982"/>
          </a:xfrm>
          <a:prstGeom prst="rect">
            <a:avLst/>
          </a:prstGeom>
          <a:noFill/>
          <a:ln w="12700" cap="flat" cmpd="sng" algn="ctr">
            <a:solidFill>
              <a:srgbClr val="000000"/>
            </a:solidFill>
            <a:prstDash val="solid"/>
            <a:round/>
            <a:headEnd type="none" w="sm" len="sm"/>
            <a:tailEnd type="none" w="sm" len="sm"/>
          </a:ln>
          <a:effectLst/>
          <a:extLst/>
        </p:spPr>
        <p:txBody>
          <a:bodyPr vert="horz" wrap="square" lIns="72000" tIns="36000" rIns="72000" bIns="360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000000"/>
                </a:solidFill>
                <a:effectLst/>
                <a:uLnTx/>
                <a:uFillTx/>
                <a:latin typeface="Arial"/>
              </a:rPr>
              <a:t>The Network Manager or a group of Network Managers</a:t>
            </a:r>
            <a:r>
              <a:rPr lang="en-US" altLang="ja-JP" sz="1800" kern="0" dirty="0">
                <a:solidFill>
                  <a:srgbClr val="000000"/>
                </a:solidFill>
                <a:latin typeface="Arial"/>
              </a:rPr>
              <a:t> </a:t>
            </a:r>
            <a:r>
              <a:rPr kumimoji="0" lang="en-US" altLang="ja-JP" sz="1800" b="0" i="0" u="none" strike="noStrike" kern="0" cap="none" spc="0" normalizeH="0" baseline="0" noProof="0" dirty="0">
                <a:ln>
                  <a:noFill/>
                </a:ln>
                <a:solidFill>
                  <a:srgbClr val="000000"/>
                </a:solidFill>
                <a:effectLst/>
                <a:uLnTx/>
                <a:uFillTx/>
                <a:latin typeface="Arial"/>
              </a:rPr>
              <a:t>control(s) PHY/MAC parameter based on spectrum resource usage.</a:t>
            </a:r>
          </a:p>
        </p:txBody>
      </p:sp>
      <p:pic>
        <p:nvPicPr>
          <p:cNvPr id="8" name="Picture 3" descr="C:\Users\yano\AppData\Local\Microsoft\Windows\Temporary Internet Files\Content.IE5\RVZS0AZZ\MC900428969[1].wmf"/>
          <p:cNvPicPr>
            <a:picLocks noChangeAspect="1" noChangeArrowheads="1"/>
          </p:cNvPicPr>
          <p:nvPr/>
        </p:nvPicPr>
        <p:blipFill>
          <a:blip r:embed="rId3" cstate="print"/>
          <a:srcRect/>
          <a:stretch>
            <a:fillRect/>
          </a:stretch>
        </p:blipFill>
        <p:spPr bwMode="auto">
          <a:xfrm>
            <a:off x="3477786" y="1742737"/>
            <a:ext cx="864000" cy="1198729"/>
          </a:xfrm>
          <a:prstGeom prst="rect">
            <a:avLst/>
          </a:prstGeom>
          <a:noFill/>
          <a:ln w="9525">
            <a:noFill/>
            <a:miter lim="800000"/>
            <a:headEnd/>
            <a:tailEnd/>
          </a:ln>
        </p:spPr>
      </p:pic>
      <p:cxnSp>
        <p:nvCxnSpPr>
          <p:cNvPr id="9" name="直線コネクタ 9"/>
          <p:cNvCxnSpPr>
            <a:stCxn id="52" idx="1"/>
            <a:endCxn id="28" idx="3"/>
          </p:cNvCxnSpPr>
          <p:nvPr/>
        </p:nvCxnSpPr>
        <p:spPr bwMode="auto">
          <a:xfrm flipH="1" flipV="1">
            <a:off x="5626174" y="2850456"/>
            <a:ext cx="2249644" cy="2101759"/>
          </a:xfrm>
          <a:prstGeom prst="line">
            <a:avLst/>
          </a:prstGeom>
          <a:solidFill>
            <a:srgbClr val="00CC99"/>
          </a:solidFill>
          <a:ln w="1905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円/楕円 10"/>
          <p:cNvSpPr/>
          <p:nvPr/>
        </p:nvSpPr>
        <p:spPr bwMode="auto">
          <a:xfrm>
            <a:off x="7095284" y="5563844"/>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11" name="円/楕円 15"/>
          <p:cNvSpPr/>
          <p:nvPr/>
        </p:nvSpPr>
        <p:spPr bwMode="auto">
          <a:xfrm rot="2265361">
            <a:off x="7116486" y="4831900"/>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12" name="円/楕円 16"/>
          <p:cNvSpPr/>
          <p:nvPr/>
        </p:nvSpPr>
        <p:spPr bwMode="auto">
          <a:xfrm>
            <a:off x="8633505" y="5250175"/>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13" name="円/楕円 17"/>
          <p:cNvSpPr/>
          <p:nvPr/>
        </p:nvSpPr>
        <p:spPr bwMode="auto">
          <a:xfrm>
            <a:off x="8320577" y="4479671"/>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cxnSp>
        <p:nvCxnSpPr>
          <p:cNvPr id="14" name="直線コネクタ 12"/>
          <p:cNvCxnSpPr>
            <a:stCxn id="52" idx="7"/>
            <a:endCxn id="13" idx="3"/>
          </p:cNvCxnSpPr>
          <p:nvPr/>
        </p:nvCxnSpPr>
        <p:spPr bwMode="auto">
          <a:xfrm flipV="1">
            <a:off x="8130376" y="4725522"/>
            <a:ext cx="232382" cy="226693"/>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p:cNvCxnSpPr>
            <a:stCxn id="52" idx="5"/>
            <a:endCxn id="12" idx="1"/>
          </p:cNvCxnSpPr>
          <p:nvPr/>
        </p:nvCxnSpPr>
        <p:spPr bwMode="auto">
          <a:xfrm>
            <a:off x="8130376" y="5206773"/>
            <a:ext cx="545310" cy="85583"/>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9"/>
          <p:cNvCxnSpPr>
            <a:stCxn id="52" idx="3"/>
            <a:endCxn id="10" idx="7"/>
          </p:cNvCxnSpPr>
          <p:nvPr/>
        </p:nvCxnSpPr>
        <p:spPr bwMode="auto">
          <a:xfrm flipH="1">
            <a:off x="7341135" y="5206773"/>
            <a:ext cx="534683" cy="399252"/>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21"/>
          <p:cNvCxnSpPr>
            <a:stCxn id="52" idx="2"/>
            <a:endCxn id="11" idx="6"/>
          </p:cNvCxnSpPr>
          <p:nvPr/>
        </p:nvCxnSpPr>
        <p:spPr bwMode="auto">
          <a:xfrm flipH="1" flipV="1">
            <a:off x="7374365" y="5064097"/>
            <a:ext cx="448732" cy="15397"/>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円/楕円 41"/>
          <p:cNvSpPr/>
          <p:nvPr/>
        </p:nvSpPr>
        <p:spPr bwMode="auto">
          <a:xfrm rot="19993256">
            <a:off x="1667716" y="5799151"/>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19" name="円/楕円 42"/>
          <p:cNvSpPr/>
          <p:nvPr/>
        </p:nvSpPr>
        <p:spPr bwMode="auto">
          <a:xfrm>
            <a:off x="1170820" y="4737634"/>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20" name="円/楕円 43"/>
          <p:cNvSpPr/>
          <p:nvPr/>
        </p:nvSpPr>
        <p:spPr bwMode="auto">
          <a:xfrm rot="1789934">
            <a:off x="2163131" y="5511285"/>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21" name="円/楕円 44"/>
          <p:cNvSpPr/>
          <p:nvPr/>
        </p:nvSpPr>
        <p:spPr bwMode="auto">
          <a:xfrm>
            <a:off x="2551693" y="4984497"/>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cxnSp>
        <p:nvCxnSpPr>
          <p:cNvPr id="22" name="直線コネクタ 45"/>
          <p:cNvCxnSpPr>
            <a:stCxn id="50" idx="6"/>
            <a:endCxn id="21" idx="2"/>
          </p:cNvCxnSpPr>
          <p:nvPr/>
        </p:nvCxnSpPr>
        <p:spPr bwMode="auto">
          <a:xfrm flipV="1">
            <a:off x="2036850" y="5128513"/>
            <a:ext cx="514843" cy="19938"/>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46"/>
          <p:cNvCxnSpPr>
            <a:stCxn id="50" idx="5"/>
            <a:endCxn id="20" idx="1"/>
          </p:cNvCxnSpPr>
          <p:nvPr/>
        </p:nvCxnSpPr>
        <p:spPr bwMode="auto">
          <a:xfrm>
            <a:off x="1984129" y="5275730"/>
            <a:ext cx="285337" cy="240572"/>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47"/>
          <p:cNvCxnSpPr>
            <a:stCxn id="50" idx="4"/>
            <a:endCxn id="18" idx="7"/>
          </p:cNvCxnSpPr>
          <p:nvPr/>
        </p:nvCxnSpPr>
        <p:spPr bwMode="auto">
          <a:xfrm flipH="1">
            <a:off x="1856763" y="5328451"/>
            <a:ext cx="87" cy="477921"/>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48"/>
          <p:cNvCxnSpPr>
            <a:stCxn id="50" idx="2"/>
            <a:endCxn id="19" idx="6"/>
          </p:cNvCxnSpPr>
          <p:nvPr/>
        </p:nvCxnSpPr>
        <p:spPr bwMode="auto">
          <a:xfrm flipH="1" flipV="1">
            <a:off x="1458852" y="4881650"/>
            <a:ext cx="217998" cy="266801"/>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1045"/>
          <p:cNvCxnSpPr>
            <a:endCxn id="50" idx="7"/>
          </p:cNvCxnSpPr>
          <p:nvPr/>
        </p:nvCxnSpPr>
        <p:spPr bwMode="auto">
          <a:xfrm flipH="1">
            <a:off x="1984129" y="2984416"/>
            <a:ext cx="2970910" cy="2036756"/>
          </a:xfrm>
          <a:prstGeom prst="line">
            <a:avLst/>
          </a:prstGeom>
          <a:solidFill>
            <a:srgbClr val="00CC99"/>
          </a:solidFill>
          <a:ln w="1905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8"/>
          <p:cNvCxnSpPr>
            <a:stCxn id="28" idx="0"/>
            <a:endCxn id="29" idx="3"/>
          </p:cNvCxnSpPr>
          <p:nvPr/>
        </p:nvCxnSpPr>
        <p:spPr bwMode="auto">
          <a:xfrm flipH="1">
            <a:off x="4485164" y="2660952"/>
            <a:ext cx="725455" cy="5280"/>
          </a:xfrm>
          <a:prstGeom prst="line">
            <a:avLst/>
          </a:prstGeom>
          <a:noFill/>
          <a:ln w="25400" cap="flat" cmpd="sng" algn="ctr">
            <a:solidFill>
              <a:srgbClr val="002060"/>
            </a:solidFill>
            <a:prstDash val="solid"/>
          </a:ln>
          <a:effectLst/>
        </p:spPr>
      </p:cxnSp>
      <p:pic>
        <p:nvPicPr>
          <p:cNvPr id="28" name="Picture 4" descr="C:\Users\sekiguchi\AppData\Local\Microsoft\Windows\Temporary Internet Files\Content.IE5\UTMJV8BN\MC900223550[1].wmf"/>
          <p:cNvPicPr>
            <a:picLocks noChangeAspect="1" noChangeArrowheads="1"/>
          </p:cNvPicPr>
          <p:nvPr/>
        </p:nvPicPr>
        <p:blipFill>
          <a:blip r:embed="rId4" cstate="print"/>
          <a:srcRect/>
          <a:stretch>
            <a:fillRect/>
          </a:stretch>
        </p:blipFill>
        <p:spPr bwMode="auto">
          <a:xfrm>
            <a:off x="4795064" y="2660952"/>
            <a:ext cx="831110" cy="379008"/>
          </a:xfrm>
          <a:prstGeom prst="rect">
            <a:avLst/>
          </a:prstGeom>
          <a:noFill/>
          <a:ln w="9525">
            <a:noFill/>
            <a:miter lim="800000"/>
            <a:headEnd/>
            <a:tailEnd/>
          </a:ln>
        </p:spPr>
      </p:pic>
      <p:pic>
        <p:nvPicPr>
          <p:cNvPr id="29" name="Picture 3" descr="C:\Users\yano\AppData\Local\Microsoft\Windows\Temporary Internet Files\Content.IE5\RVZS0AZZ\MC900428969[1].wmf"/>
          <p:cNvPicPr>
            <a:picLocks noChangeAspect="1" noChangeArrowheads="1"/>
          </p:cNvPicPr>
          <p:nvPr/>
        </p:nvPicPr>
        <p:blipFill>
          <a:blip r:embed="rId3" cstate="print"/>
          <a:srcRect/>
          <a:stretch>
            <a:fillRect/>
          </a:stretch>
        </p:blipFill>
        <p:spPr bwMode="auto">
          <a:xfrm>
            <a:off x="3621164" y="2066867"/>
            <a:ext cx="864000" cy="1198729"/>
          </a:xfrm>
          <a:prstGeom prst="rect">
            <a:avLst/>
          </a:prstGeom>
          <a:noFill/>
          <a:ln w="9525">
            <a:noFill/>
            <a:miter lim="800000"/>
            <a:headEnd/>
            <a:tailEnd/>
          </a:ln>
        </p:spPr>
      </p:pic>
      <p:sp>
        <p:nvSpPr>
          <p:cNvPr id="30" name="テキスト ボックス 33"/>
          <p:cNvSpPr txBox="1"/>
          <p:nvPr/>
        </p:nvSpPr>
        <p:spPr>
          <a:xfrm>
            <a:off x="1235426" y="4254880"/>
            <a:ext cx="1268296" cy="502702"/>
          </a:xfrm>
          <a:prstGeom prst="rect">
            <a:avLst/>
          </a:prstGeom>
          <a:noFill/>
        </p:spPr>
        <p:txBody>
          <a:bodyPr wrap="none" rtlCol="0">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rPr>
              <a:t>802.15.4</a:t>
            </a:r>
          </a:p>
          <a:p>
            <a:pPr marL="0" marR="0" lvl="0" indent="0" defTabSz="914400" eaLnBrk="1" fontAlgn="auto" latinLnBrk="0" hangingPunct="1">
              <a:lnSpc>
                <a:spcPts val="16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rPr>
              <a:t>Coordinator</a:t>
            </a:r>
            <a:endParaRPr kumimoji="0" lang="ja-JP" altLang="en-US" sz="1600" b="0" i="0" u="none" strike="noStrike" kern="0" cap="none" spc="0" normalizeH="0" baseline="0" noProof="0" dirty="0">
              <a:ln>
                <a:noFill/>
              </a:ln>
              <a:solidFill>
                <a:srgbClr val="000000"/>
              </a:solidFill>
              <a:effectLst/>
              <a:uLnTx/>
              <a:uFillTx/>
            </a:endParaRPr>
          </a:p>
        </p:txBody>
      </p:sp>
      <p:sp>
        <p:nvSpPr>
          <p:cNvPr id="31" name="テキスト ボックス 34"/>
          <p:cNvSpPr txBox="1"/>
          <p:nvPr/>
        </p:nvSpPr>
        <p:spPr>
          <a:xfrm>
            <a:off x="7586753" y="5381812"/>
            <a:ext cx="1268296" cy="502702"/>
          </a:xfrm>
          <a:prstGeom prst="rect">
            <a:avLst/>
          </a:prstGeom>
          <a:noFill/>
        </p:spPr>
        <p:txBody>
          <a:bodyPr wrap="none" rtlCol="0">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rPr>
              <a:t>802.15.4</a:t>
            </a:r>
          </a:p>
          <a:p>
            <a:pPr marL="0" marR="0" lvl="0" indent="0" defTabSz="914400" eaLnBrk="1" fontAlgn="auto" latinLnBrk="0" hangingPunct="1">
              <a:lnSpc>
                <a:spcPts val="16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rPr>
              <a:t>Coordinator</a:t>
            </a:r>
            <a:endParaRPr kumimoji="0" lang="ja-JP" altLang="en-US" sz="1600" b="0" i="0" u="none" strike="noStrike" kern="0" cap="none" spc="0" normalizeH="0" baseline="0" noProof="0" dirty="0">
              <a:ln>
                <a:noFill/>
              </a:ln>
              <a:solidFill>
                <a:srgbClr val="000000"/>
              </a:solidFill>
              <a:effectLst/>
              <a:uLnTx/>
              <a:uFillTx/>
            </a:endParaRPr>
          </a:p>
        </p:txBody>
      </p:sp>
      <p:sp>
        <p:nvSpPr>
          <p:cNvPr id="32" name="円/楕円 57"/>
          <p:cNvSpPr/>
          <p:nvPr/>
        </p:nvSpPr>
        <p:spPr bwMode="auto">
          <a:xfrm>
            <a:off x="4420153" y="5018211"/>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33" name="円/楕円 58"/>
          <p:cNvSpPr/>
          <p:nvPr/>
        </p:nvSpPr>
        <p:spPr bwMode="auto">
          <a:xfrm rot="4958973">
            <a:off x="4174974" y="4135146"/>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34" name="円/楕円 59"/>
          <p:cNvSpPr/>
          <p:nvPr/>
        </p:nvSpPr>
        <p:spPr bwMode="auto">
          <a:xfrm>
            <a:off x="5356257" y="4946203"/>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35" name="円/楕円 60"/>
          <p:cNvSpPr/>
          <p:nvPr/>
        </p:nvSpPr>
        <p:spPr bwMode="auto">
          <a:xfrm rot="15731016">
            <a:off x="5386600" y="3875585"/>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cxnSp>
        <p:nvCxnSpPr>
          <p:cNvPr id="36" name="直線コネクタ 61"/>
          <p:cNvCxnSpPr>
            <a:stCxn id="51" idx="7"/>
            <a:endCxn id="35" idx="1"/>
          </p:cNvCxnSpPr>
          <p:nvPr/>
        </p:nvCxnSpPr>
        <p:spPr bwMode="auto">
          <a:xfrm flipV="1">
            <a:off x="4977662" y="4134339"/>
            <a:ext cx="465915" cy="244613"/>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62"/>
          <p:cNvCxnSpPr>
            <a:stCxn id="51" idx="5"/>
            <a:endCxn id="34" idx="1"/>
          </p:cNvCxnSpPr>
          <p:nvPr/>
        </p:nvCxnSpPr>
        <p:spPr bwMode="auto">
          <a:xfrm>
            <a:off x="4977662" y="4633510"/>
            <a:ext cx="420776" cy="354874"/>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63"/>
          <p:cNvCxnSpPr>
            <a:stCxn id="51" idx="4"/>
            <a:endCxn id="32" idx="7"/>
          </p:cNvCxnSpPr>
          <p:nvPr/>
        </p:nvCxnSpPr>
        <p:spPr bwMode="auto">
          <a:xfrm flipH="1">
            <a:off x="4666004" y="4686231"/>
            <a:ext cx="184379" cy="374161"/>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64"/>
          <p:cNvCxnSpPr>
            <a:stCxn id="51" idx="2"/>
            <a:endCxn id="33" idx="7"/>
          </p:cNvCxnSpPr>
          <p:nvPr/>
        </p:nvCxnSpPr>
        <p:spPr bwMode="auto">
          <a:xfrm flipH="1" flipV="1">
            <a:off x="4433017" y="4367132"/>
            <a:ext cx="237366" cy="139099"/>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テキスト ボックス 65"/>
          <p:cNvSpPr txBox="1"/>
          <p:nvPr/>
        </p:nvSpPr>
        <p:spPr>
          <a:xfrm>
            <a:off x="5010141" y="4210734"/>
            <a:ext cx="1268296" cy="502702"/>
          </a:xfrm>
          <a:prstGeom prst="rect">
            <a:avLst/>
          </a:prstGeom>
          <a:noFill/>
        </p:spPr>
        <p:txBody>
          <a:bodyPr wrap="none" rtlCol="0">
            <a:spAutoFit/>
          </a:bodyPr>
          <a:lstStyle/>
          <a:p>
            <a:pPr marL="0" marR="0" lvl="0" indent="0" defTabSz="914400" eaLnBrk="1" fontAlgn="auto" latinLnBrk="0" hangingPunct="1">
              <a:lnSpc>
                <a:spcPts val="16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rPr>
              <a:t>802.15.4</a:t>
            </a:r>
          </a:p>
          <a:p>
            <a:pPr marL="0" marR="0" lvl="0" indent="0" defTabSz="914400" eaLnBrk="1" fontAlgn="auto" latinLnBrk="0" hangingPunct="1">
              <a:lnSpc>
                <a:spcPts val="16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rPr>
              <a:t>Coordinator</a:t>
            </a:r>
            <a:endParaRPr kumimoji="0" lang="ja-JP" altLang="en-US" sz="1600" b="0" i="0" u="none" strike="noStrike" kern="0" cap="none" spc="0" normalizeH="0" baseline="0" noProof="0" dirty="0">
              <a:ln>
                <a:noFill/>
              </a:ln>
              <a:solidFill>
                <a:srgbClr val="000000"/>
              </a:solidFill>
              <a:effectLst/>
              <a:uLnTx/>
              <a:uFillTx/>
            </a:endParaRPr>
          </a:p>
        </p:txBody>
      </p:sp>
      <p:cxnSp>
        <p:nvCxnSpPr>
          <p:cNvPr id="41" name="直線コネクタ 67"/>
          <p:cNvCxnSpPr>
            <a:stCxn id="51" idx="0"/>
            <a:endCxn id="28" idx="2"/>
          </p:cNvCxnSpPr>
          <p:nvPr/>
        </p:nvCxnSpPr>
        <p:spPr bwMode="auto">
          <a:xfrm flipV="1">
            <a:off x="4850383" y="3039960"/>
            <a:ext cx="360236" cy="1286271"/>
          </a:xfrm>
          <a:prstGeom prst="line">
            <a:avLst/>
          </a:prstGeom>
          <a:solidFill>
            <a:srgbClr val="00CC99"/>
          </a:solidFill>
          <a:ln w="1905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円/楕円 73"/>
          <p:cNvSpPr/>
          <p:nvPr/>
        </p:nvSpPr>
        <p:spPr>
          <a:xfrm>
            <a:off x="636854" y="4122966"/>
            <a:ext cx="2444044" cy="2230710"/>
          </a:xfrm>
          <a:prstGeom prst="ellipse">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3" name="円/楕円 74"/>
          <p:cNvSpPr/>
          <p:nvPr/>
        </p:nvSpPr>
        <p:spPr>
          <a:xfrm>
            <a:off x="6805691" y="4271382"/>
            <a:ext cx="2232248" cy="2084097"/>
          </a:xfrm>
          <a:prstGeom prst="ellipse">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4" name="円/楕円 91"/>
          <p:cNvSpPr/>
          <p:nvPr/>
        </p:nvSpPr>
        <p:spPr>
          <a:xfrm>
            <a:off x="3997640" y="3578051"/>
            <a:ext cx="2065486" cy="2071534"/>
          </a:xfrm>
          <a:prstGeom prst="ellipse">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5" name="爆発 1 151"/>
          <p:cNvSpPr/>
          <p:nvPr/>
        </p:nvSpPr>
        <p:spPr>
          <a:xfrm>
            <a:off x="3292290" y="5538207"/>
            <a:ext cx="3999376" cy="1395993"/>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1278 w 21600"/>
              <a:gd name="connsiteY0" fmla="*/ 4146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1278 w 21600"/>
              <a:gd name="connsiteY24" fmla="*/ 4146 h 21600"/>
              <a:gd name="connsiteX0" fmla="*/ 11278 w 21600"/>
              <a:gd name="connsiteY0" fmla="*/ 4146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5740 w 21600"/>
              <a:gd name="connsiteY22" fmla="*/ 4064 h 21600"/>
              <a:gd name="connsiteX23" fmla="*/ 8352 w 21600"/>
              <a:gd name="connsiteY23" fmla="*/ 2295 h 21600"/>
              <a:gd name="connsiteX24" fmla="*/ 11278 w 21600"/>
              <a:gd name="connsiteY24" fmla="*/ 4146 h 21600"/>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8145 w 21600"/>
              <a:gd name="connsiteY9" fmla="*/ 18095 h 20092"/>
              <a:gd name="connsiteX10" fmla="*/ 14020 w 21600"/>
              <a:gd name="connsiteY10" fmla="*/ 14457 h 20092"/>
              <a:gd name="connsiteX11" fmla="*/ 13247 w 21600"/>
              <a:gd name="connsiteY11" fmla="*/ 19737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8145 w 21600"/>
              <a:gd name="connsiteY9" fmla="*/ 18095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5667 w 21600"/>
              <a:gd name="connsiteY16" fmla="*/ 13937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4844 w 21600"/>
              <a:gd name="connsiteY16" fmla="*/ 14348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4844 w 21600"/>
              <a:gd name="connsiteY16" fmla="*/ 14348 h 20092"/>
              <a:gd name="connsiteX17" fmla="*/ 135 w 21600"/>
              <a:gd name="connsiteY17" fmla="*/ 14587 h 20092"/>
              <a:gd name="connsiteX18" fmla="*/ 3722 w 21600"/>
              <a:gd name="connsiteY18" fmla="*/ 11775 h 20092"/>
              <a:gd name="connsiteX19" fmla="*/ 0 w 21600"/>
              <a:gd name="connsiteY19" fmla="*/ 8615 h 20092"/>
              <a:gd name="connsiteX20" fmla="*/ 4627 w 21600"/>
              <a:gd name="connsiteY20" fmla="*/ 7617 h 20092"/>
              <a:gd name="connsiteX21" fmla="*/ 370 w 21600"/>
              <a:gd name="connsiteY21" fmla="*/ 2295 h 20092"/>
              <a:gd name="connsiteX22" fmla="*/ 5740 w 21600"/>
              <a:gd name="connsiteY22" fmla="*/ 4064 h 20092"/>
              <a:gd name="connsiteX23" fmla="*/ 8352 w 21600"/>
              <a:gd name="connsiteY23" fmla="*/ 2295 h 20092"/>
              <a:gd name="connsiteX24" fmla="*/ 11278 w 21600"/>
              <a:gd name="connsiteY24"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135 w 21600"/>
              <a:gd name="connsiteY16" fmla="*/ 14587 h 20092"/>
              <a:gd name="connsiteX17" fmla="*/ 3722 w 21600"/>
              <a:gd name="connsiteY17" fmla="*/ 11775 h 20092"/>
              <a:gd name="connsiteX18" fmla="*/ 0 w 21600"/>
              <a:gd name="connsiteY18" fmla="*/ 8615 h 20092"/>
              <a:gd name="connsiteX19" fmla="*/ 4627 w 21600"/>
              <a:gd name="connsiteY19" fmla="*/ 7617 h 20092"/>
              <a:gd name="connsiteX20" fmla="*/ 370 w 21600"/>
              <a:gd name="connsiteY20" fmla="*/ 2295 h 20092"/>
              <a:gd name="connsiteX21" fmla="*/ 5740 w 21600"/>
              <a:gd name="connsiteY21" fmla="*/ 4064 h 20092"/>
              <a:gd name="connsiteX22" fmla="*/ 8352 w 21600"/>
              <a:gd name="connsiteY22" fmla="*/ 2295 h 20092"/>
              <a:gd name="connsiteX23" fmla="*/ 11278 w 21600"/>
              <a:gd name="connsiteY23"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4762 w 21600"/>
              <a:gd name="connsiteY15" fmla="*/ 17617 h 20092"/>
              <a:gd name="connsiteX16" fmla="*/ 135 w 21600"/>
              <a:gd name="connsiteY16" fmla="*/ 14587 h 20092"/>
              <a:gd name="connsiteX17" fmla="*/ 3722 w 21600"/>
              <a:gd name="connsiteY17" fmla="*/ 11775 h 20092"/>
              <a:gd name="connsiteX18" fmla="*/ 0 w 21600"/>
              <a:gd name="connsiteY18" fmla="*/ 8615 h 20092"/>
              <a:gd name="connsiteX19" fmla="*/ 4627 w 21600"/>
              <a:gd name="connsiteY19" fmla="*/ 7617 h 20092"/>
              <a:gd name="connsiteX20" fmla="*/ 370 w 21600"/>
              <a:gd name="connsiteY20" fmla="*/ 2295 h 20092"/>
              <a:gd name="connsiteX21" fmla="*/ 5740 w 21600"/>
              <a:gd name="connsiteY21" fmla="*/ 4064 h 20092"/>
              <a:gd name="connsiteX22" fmla="*/ 8352 w 21600"/>
              <a:gd name="connsiteY22" fmla="*/ 2295 h 20092"/>
              <a:gd name="connsiteX23" fmla="*/ 11278 w 21600"/>
              <a:gd name="connsiteY23" fmla="*/ 4146 h 20092"/>
              <a:gd name="connsiteX0" fmla="*/ 11278 w 21600"/>
              <a:gd name="connsiteY0" fmla="*/ 4146 h 20092"/>
              <a:gd name="connsiteX1" fmla="*/ 14522 w 21600"/>
              <a:gd name="connsiteY1" fmla="*/ 0 h 20092"/>
              <a:gd name="connsiteX2" fmla="*/ 14155 w 21600"/>
              <a:gd name="connsiteY2" fmla="*/ 5325 h 20092"/>
              <a:gd name="connsiteX3" fmla="*/ 18380 w 21600"/>
              <a:gd name="connsiteY3" fmla="*/ 4457 h 20092"/>
              <a:gd name="connsiteX4" fmla="*/ 16702 w 21600"/>
              <a:gd name="connsiteY4" fmla="*/ 7315 h 20092"/>
              <a:gd name="connsiteX5" fmla="*/ 21097 w 21600"/>
              <a:gd name="connsiteY5" fmla="*/ 8137 h 20092"/>
              <a:gd name="connsiteX6" fmla="*/ 17607 w 21600"/>
              <a:gd name="connsiteY6" fmla="*/ 10475 h 20092"/>
              <a:gd name="connsiteX7" fmla="*/ 21600 w 21600"/>
              <a:gd name="connsiteY7" fmla="*/ 13290 h 20092"/>
              <a:gd name="connsiteX8" fmla="*/ 16837 w 21600"/>
              <a:gd name="connsiteY8" fmla="*/ 12942 h 20092"/>
              <a:gd name="connsiteX9" fmla="*/ 17013 w 21600"/>
              <a:gd name="connsiteY9" fmla="*/ 17410 h 20092"/>
              <a:gd name="connsiteX10" fmla="*/ 14020 w 21600"/>
              <a:gd name="connsiteY10" fmla="*/ 14457 h 20092"/>
              <a:gd name="connsiteX11" fmla="*/ 12733 w 21600"/>
              <a:gd name="connsiteY11" fmla="*/ 18092 h 20092"/>
              <a:gd name="connsiteX12" fmla="*/ 10532 w 21600"/>
              <a:gd name="connsiteY12" fmla="*/ 14935 h 20092"/>
              <a:gd name="connsiteX13" fmla="*/ 8485 w 21600"/>
              <a:gd name="connsiteY13" fmla="*/ 20092 h 20092"/>
              <a:gd name="connsiteX14" fmla="*/ 7715 w 21600"/>
              <a:gd name="connsiteY14" fmla="*/ 15627 h 20092"/>
              <a:gd name="connsiteX15" fmla="*/ 135 w 21600"/>
              <a:gd name="connsiteY15" fmla="*/ 14587 h 20092"/>
              <a:gd name="connsiteX16" fmla="*/ 3722 w 21600"/>
              <a:gd name="connsiteY16" fmla="*/ 11775 h 20092"/>
              <a:gd name="connsiteX17" fmla="*/ 0 w 21600"/>
              <a:gd name="connsiteY17" fmla="*/ 8615 h 20092"/>
              <a:gd name="connsiteX18" fmla="*/ 4627 w 21600"/>
              <a:gd name="connsiteY18" fmla="*/ 7617 h 20092"/>
              <a:gd name="connsiteX19" fmla="*/ 370 w 21600"/>
              <a:gd name="connsiteY19" fmla="*/ 2295 h 20092"/>
              <a:gd name="connsiteX20" fmla="*/ 5740 w 21600"/>
              <a:gd name="connsiteY20" fmla="*/ 4064 h 20092"/>
              <a:gd name="connsiteX21" fmla="*/ 8352 w 21600"/>
              <a:gd name="connsiteY21" fmla="*/ 2295 h 20092"/>
              <a:gd name="connsiteX22" fmla="*/ 11278 w 21600"/>
              <a:gd name="connsiteY22" fmla="*/ 4146 h 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00" h="20092">
                <a:moveTo>
                  <a:pt x="11278" y="4146"/>
                </a:moveTo>
                <a:cubicBezTo>
                  <a:pt x="12519" y="2213"/>
                  <a:pt x="13281" y="1933"/>
                  <a:pt x="14522" y="0"/>
                </a:cubicBezTo>
                <a:cubicBezTo>
                  <a:pt x="14400" y="1775"/>
                  <a:pt x="14277" y="3550"/>
                  <a:pt x="14155" y="5325"/>
                </a:cubicBezTo>
                <a:lnTo>
                  <a:pt x="18380" y="4457"/>
                </a:lnTo>
                <a:lnTo>
                  <a:pt x="16702" y="7315"/>
                </a:lnTo>
                <a:lnTo>
                  <a:pt x="21097" y="8137"/>
                </a:lnTo>
                <a:lnTo>
                  <a:pt x="17607" y="10475"/>
                </a:lnTo>
                <a:lnTo>
                  <a:pt x="21600" y="13290"/>
                </a:lnTo>
                <a:lnTo>
                  <a:pt x="16837" y="12942"/>
                </a:lnTo>
                <a:cubicBezTo>
                  <a:pt x="16896" y="14431"/>
                  <a:pt x="16954" y="15921"/>
                  <a:pt x="17013" y="17410"/>
                </a:cubicBezTo>
                <a:lnTo>
                  <a:pt x="14020" y="14457"/>
                </a:lnTo>
                <a:lnTo>
                  <a:pt x="12733" y="18092"/>
                </a:lnTo>
                <a:lnTo>
                  <a:pt x="10532" y="14935"/>
                </a:lnTo>
                <a:lnTo>
                  <a:pt x="8485" y="20092"/>
                </a:lnTo>
                <a:cubicBezTo>
                  <a:pt x="8228" y="18101"/>
                  <a:pt x="7972" y="17618"/>
                  <a:pt x="7715" y="15627"/>
                </a:cubicBezTo>
                <a:lnTo>
                  <a:pt x="135" y="14587"/>
                </a:lnTo>
                <a:lnTo>
                  <a:pt x="3722" y="11775"/>
                </a:lnTo>
                <a:lnTo>
                  <a:pt x="0" y="8615"/>
                </a:lnTo>
                <a:lnTo>
                  <a:pt x="4627" y="7617"/>
                </a:lnTo>
                <a:lnTo>
                  <a:pt x="370" y="2295"/>
                </a:lnTo>
                <a:lnTo>
                  <a:pt x="5740" y="4064"/>
                </a:lnTo>
                <a:lnTo>
                  <a:pt x="8352" y="2295"/>
                </a:lnTo>
                <a:lnTo>
                  <a:pt x="11278" y="4146"/>
                </a:lnTo>
                <a:close/>
              </a:path>
            </a:pathLst>
          </a:custGeom>
          <a:solidFill>
            <a:srgbClr val="FF99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srgbClr val="FF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latin typeface="Arial"/>
                <a:ea typeface="+mn-ea"/>
                <a:cs typeface="+mn-cs"/>
              </a:rPr>
              <a:t>Radio</a:t>
            </a:r>
            <a:r>
              <a:rPr kumimoji="0" lang="ja-JP" altLang="en-US" sz="1600" b="0" i="0" u="none" strike="noStrike" kern="0" cap="none" spc="0" normalizeH="0" baseline="0" noProof="0" dirty="0">
                <a:ln>
                  <a:noFill/>
                </a:ln>
                <a:solidFill>
                  <a:srgbClr val="000000"/>
                </a:solidFill>
                <a:effectLst/>
                <a:uLnTx/>
                <a:uFillTx/>
                <a:latin typeface="Arial"/>
                <a:ea typeface="+mn-ea"/>
                <a:cs typeface="+mn-cs"/>
              </a:rPr>
              <a:t> </a:t>
            </a:r>
            <a:r>
              <a:rPr kumimoji="0" lang="en-US" altLang="ja-JP" sz="1600" b="0" i="0" u="none" strike="noStrike" kern="0" cap="none" spc="0" normalizeH="0" baseline="0" noProof="0" dirty="0">
                <a:ln>
                  <a:noFill/>
                </a:ln>
                <a:solidFill>
                  <a:srgbClr val="000000"/>
                </a:solidFill>
                <a:effectLst/>
                <a:uLnTx/>
                <a:uFillTx/>
                <a:latin typeface="Arial"/>
                <a:ea typeface="+mn-ea"/>
                <a:cs typeface="+mn-cs"/>
              </a:rPr>
              <a:t>resource contention</a:t>
            </a:r>
            <a:r>
              <a:rPr kumimoji="0" lang="ja-JP" altLang="en-US" sz="1600" b="0" i="0" u="none" strike="noStrike" kern="0" cap="none" spc="0" normalizeH="0" baseline="0" noProof="0" dirty="0">
                <a:ln>
                  <a:noFill/>
                </a:ln>
                <a:solidFill>
                  <a:srgbClr val="000000"/>
                </a:solidFill>
                <a:effectLst/>
                <a:uLnTx/>
                <a:uFillTx/>
                <a:latin typeface="Arial"/>
                <a:ea typeface="+mn-ea"/>
                <a:cs typeface="+mn-cs"/>
              </a:rPr>
              <a:t> </a:t>
            </a:r>
            <a:r>
              <a:rPr kumimoji="0" lang="en-US" altLang="ja-JP" sz="1600" b="0" i="0" u="none" strike="noStrike" kern="0" cap="none" spc="0" normalizeH="0" baseline="0" noProof="0" dirty="0">
                <a:ln>
                  <a:noFill/>
                </a:ln>
                <a:solidFill>
                  <a:srgbClr val="000000"/>
                </a:solidFill>
                <a:effectLst/>
                <a:uLnTx/>
                <a:uFillTx/>
                <a:latin typeface="Arial"/>
                <a:ea typeface="+mn-ea"/>
                <a:cs typeface="+mn-cs"/>
              </a:rPr>
              <a:t>will be occur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latin typeface="Arial"/>
                <a:ea typeface="+mn-ea"/>
                <a:cs typeface="+mn-cs"/>
              </a:rPr>
              <a:t>between different </a:t>
            </a:r>
            <a:r>
              <a:rPr kumimoji="0" lang="en-US" altLang="ja-JP" sz="1600" b="0" i="0" u="none" strike="noStrike" kern="0" cap="none" spc="0" normalizeH="0" baseline="0" noProof="0" dirty="0" err="1">
                <a:ln>
                  <a:noFill/>
                </a:ln>
                <a:solidFill>
                  <a:srgbClr val="000000"/>
                </a:solidFill>
                <a:effectLst/>
                <a:uLnTx/>
                <a:uFillTx/>
                <a:latin typeface="Arial"/>
                <a:ea typeface="+mn-ea"/>
                <a:cs typeface="+mn-cs"/>
              </a:rPr>
              <a:t>piconet</a:t>
            </a:r>
            <a:endParaRPr kumimoji="0" lang="en-US" altLang="ja-JP" sz="16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0000"/>
              </a:solidFill>
              <a:effectLst/>
              <a:uLnTx/>
              <a:uFillTx/>
              <a:latin typeface="Arial"/>
              <a:ea typeface="+mn-ea"/>
              <a:cs typeface="+mn-cs"/>
            </a:endParaRPr>
          </a:p>
        </p:txBody>
      </p:sp>
      <p:sp>
        <p:nvSpPr>
          <p:cNvPr id="46" name="円弧 103"/>
          <p:cNvSpPr/>
          <p:nvPr/>
        </p:nvSpPr>
        <p:spPr>
          <a:xfrm flipV="1">
            <a:off x="3080898" y="4520895"/>
            <a:ext cx="1201922" cy="1201495"/>
          </a:xfrm>
          <a:prstGeom prst="arc">
            <a:avLst>
              <a:gd name="adj1" fmla="val 10833117"/>
              <a:gd name="adj2" fmla="val 0"/>
            </a:avLst>
          </a:prstGeom>
          <a:noFill/>
          <a:ln w="57150" cap="flat" cmpd="sng" algn="ctr">
            <a:solidFill>
              <a:srgbClr val="000000"/>
            </a:solidFill>
            <a:prstDash val="solid"/>
            <a:headEnd type="triangle" w="lg" len="lg"/>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7" name="円弧 104"/>
          <p:cNvSpPr/>
          <p:nvPr/>
        </p:nvSpPr>
        <p:spPr>
          <a:xfrm flipV="1">
            <a:off x="5893362" y="4334806"/>
            <a:ext cx="1201922" cy="1201495"/>
          </a:xfrm>
          <a:prstGeom prst="arc">
            <a:avLst>
              <a:gd name="adj1" fmla="val 10833117"/>
              <a:gd name="adj2" fmla="val 0"/>
            </a:avLst>
          </a:prstGeom>
          <a:noFill/>
          <a:ln w="57150" cap="flat" cmpd="sng" algn="ctr">
            <a:solidFill>
              <a:srgbClr val="000000"/>
            </a:solidFill>
            <a:prstDash val="solid"/>
            <a:headEnd type="triangle" w="lg" len="lg"/>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8" name="円/楕円 49"/>
          <p:cNvSpPr/>
          <p:nvPr/>
        </p:nvSpPr>
        <p:spPr bwMode="auto">
          <a:xfrm rot="19993256">
            <a:off x="1145182" y="5351758"/>
            <a:ext cx="288032" cy="288032"/>
          </a:xfrm>
          <a:prstGeom prst="ellipse">
            <a:avLst/>
          </a:prstGeom>
          <a:no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cxnSp>
        <p:nvCxnSpPr>
          <p:cNvPr id="49" name="直線コネクタ 50"/>
          <p:cNvCxnSpPr>
            <a:stCxn id="50" idx="3"/>
            <a:endCxn id="48" idx="6"/>
          </p:cNvCxnSpPr>
          <p:nvPr/>
        </p:nvCxnSpPr>
        <p:spPr bwMode="auto">
          <a:xfrm flipH="1">
            <a:off x="1417768" y="5275730"/>
            <a:ext cx="311803" cy="155157"/>
          </a:xfrm>
          <a:prstGeom prst="lin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円/楕円 13"/>
          <p:cNvSpPr/>
          <p:nvPr/>
        </p:nvSpPr>
        <p:spPr bwMode="auto">
          <a:xfrm>
            <a:off x="1676850" y="4968451"/>
            <a:ext cx="360000" cy="360000"/>
          </a:xfrm>
          <a:prstGeom prst="ellips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51" name="円/楕円 54"/>
          <p:cNvSpPr/>
          <p:nvPr/>
        </p:nvSpPr>
        <p:spPr bwMode="auto">
          <a:xfrm>
            <a:off x="4670383" y="4326231"/>
            <a:ext cx="360000" cy="360000"/>
          </a:xfrm>
          <a:prstGeom prst="ellips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52" name="円/楕円 55"/>
          <p:cNvSpPr/>
          <p:nvPr/>
        </p:nvSpPr>
        <p:spPr bwMode="auto">
          <a:xfrm>
            <a:off x="7823097" y="4899494"/>
            <a:ext cx="360000" cy="360000"/>
          </a:xfrm>
          <a:prstGeom prst="ellipse">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cxnSp>
        <p:nvCxnSpPr>
          <p:cNvPr id="53" name="直線矢印コネクタ 80"/>
          <p:cNvCxnSpPr/>
          <p:nvPr/>
        </p:nvCxnSpPr>
        <p:spPr>
          <a:xfrm flipV="1">
            <a:off x="4157732" y="3003462"/>
            <a:ext cx="451537" cy="326450"/>
          </a:xfrm>
          <a:prstGeom prst="straightConnector1">
            <a:avLst/>
          </a:prstGeom>
          <a:noFill/>
          <a:ln w="57150" cap="flat" cmpd="sng" algn="ctr">
            <a:solidFill>
              <a:srgbClr val="2D2DB9"/>
            </a:solidFill>
            <a:prstDash val="solid"/>
            <a:headEnd type="none" w="med" len="med"/>
            <a:tailEnd type="arrow" w="med" len="med"/>
          </a:ln>
          <a:effectLst/>
        </p:spPr>
      </p:cxnSp>
      <p:cxnSp>
        <p:nvCxnSpPr>
          <p:cNvPr id="54" name="直線矢印コネクタ 81"/>
          <p:cNvCxnSpPr/>
          <p:nvPr/>
        </p:nvCxnSpPr>
        <p:spPr>
          <a:xfrm flipV="1">
            <a:off x="4955039" y="3111474"/>
            <a:ext cx="86404" cy="466577"/>
          </a:xfrm>
          <a:prstGeom prst="straightConnector1">
            <a:avLst/>
          </a:prstGeom>
          <a:noFill/>
          <a:ln w="57150" cap="flat" cmpd="sng" algn="ctr">
            <a:solidFill>
              <a:srgbClr val="2D2DB9"/>
            </a:solidFill>
            <a:prstDash val="solid"/>
            <a:headEnd type="none" w="med" len="med"/>
            <a:tailEnd type="arrow" w="med" len="med"/>
          </a:ln>
          <a:effectLst/>
        </p:spPr>
      </p:cxnSp>
      <p:cxnSp>
        <p:nvCxnSpPr>
          <p:cNvPr id="55" name="直線矢印コネクタ 82"/>
          <p:cNvCxnSpPr/>
          <p:nvPr/>
        </p:nvCxnSpPr>
        <p:spPr>
          <a:xfrm flipH="1" flipV="1">
            <a:off x="5782909" y="2803344"/>
            <a:ext cx="280217" cy="308130"/>
          </a:xfrm>
          <a:prstGeom prst="straightConnector1">
            <a:avLst/>
          </a:prstGeom>
          <a:noFill/>
          <a:ln w="57150" cap="flat" cmpd="sng" algn="ctr">
            <a:solidFill>
              <a:srgbClr val="2D2DB9"/>
            </a:solidFill>
            <a:prstDash val="solid"/>
            <a:headEnd type="none" w="med" len="med"/>
            <a:tailEnd type="arrow" w="med" len="med"/>
          </a:ln>
          <a:effectLst/>
        </p:spPr>
      </p:cxnSp>
      <p:grpSp>
        <p:nvGrpSpPr>
          <p:cNvPr id="56" name="グループ化 107"/>
          <p:cNvGrpSpPr/>
          <p:nvPr/>
        </p:nvGrpSpPr>
        <p:grpSpPr>
          <a:xfrm>
            <a:off x="2501288" y="2937304"/>
            <a:ext cx="6935809" cy="1341858"/>
            <a:chOff x="1723319" y="2137348"/>
            <a:chExt cx="7006274" cy="1341858"/>
          </a:xfrm>
        </p:grpSpPr>
        <p:sp>
          <p:nvSpPr>
            <p:cNvPr id="57" name="角丸四角形 97"/>
            <p:cNvSpPr/>
            <p:nvPr/>
          </p:nvSpPr>
          <p:spPr bwMode="auto">
            <a:xfrm>
              <a:off x="5982112" y="2137348"/>
              <a:ext cx="2747481" cy="785217"/>
            </a:xfrm>
            <a:prstGeom prst="roundRect">
              <a:avLst/>
            </a:prstGeom>
            <a:noFill/>
            <a:ln w="190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rgbClr val="000000"/>
                  </a:solidFill>
                  <a:effectLst/>
                  <a:uLnTx/>
                  <a:uFillTx/>
                  <a:latin typeface="Arial"/>
                </a:rPr>
                <a:t>Detecting spectrum resource usage and notifies to the management entity.</a:t>
              </a:r>
            </a:p>
          </p:txBody>
        </p:sp>
        <p:cxnSp>
          <p:nvCxnSpPr>
            <p:cNvPr id="58" name="直線コネクタ 99"/>
            <p:cNvCxnSpPr>
              <a:stCxn id="57" idx="2"/>
              <a:endCxn id="43" idx="0"/>
            </p:cNvCxnSpPr>
            <p:nvPr/>
          </p:nvCxnSpPr>
          <p:spPr bwMode="auto">
            <a:xfrm flipH="1">
              <a:off x="7275891" y="2922565"/>
              <a:ext cx="79962" cy="548861"/>
            </a:xfrm>
            <a:prstGeom prst="line">
              <a:avLst/>
            </a:prstGeom>
            <a:solidFill>
              <a:srgbClr val="00CC99"/>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コネクタ 101"/>
            <p:cNvCxnSpPr>
              <a:stCxn id="57" idx="1"/>
            </p:cNvCxnSpPr>
            <p:nvPr/>
          </p:nvCxnSpPr>
          <p:spPr bwMode="auto">
            <a:xfrm flipH="1">
              <a:off x="4863878" y="2529957"/>
              <a:ext cx="1118235" cy="535432"/>
            </a:xfrm>
            <a:prstGeom prst="line">
              <a:avLst/>
            </a:prstGeom>
            <a:solidFill>
              <a:srgbClr val="00CC99"/>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106"/>
            <p:cNvCxnSpPr>
              <a:stCxn id="57" idx="1"/>
            </p:cNvCxnSpPr>
            <p:nvPr/>
          </p:nvCxnSpPr>
          <p:spPr bwMode="auto">
            <a:xfrm flipH="1">
              <a:off x="1723319" y="2529957"/>
              <a:ext cx="4258794" cy="949249"/>
            </a:xfrm>
            <a:prstGeom prst="line">
              <a:avLst/>
            </a:prstGeom>
            <a:solidFill>
              <a:srgbClr val="00CC99"/>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 name="正方形/長方形 110"/>
          <p:cNvSpPr/>
          <p:nvPr/>
        </p:nvSpPr>
        <p:spPr bwMode="auto">
          <a:xfrm>
            <a:off x="4480248" y="1781149"/>
            <a:ext cx="4968552" cy="673052"/>
          </a:xfrm>
          <a:prstGeom prst="rect">
            <a:avLst/>
          </a:prstGeom>
          <a:solidFill>
            <a:srgbClr val="00CC99"/>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ja-JP" sz="1800" b="0" i="0" u="none" strike="noStrike" kern="0" cap="none" spc="0" normalizeH="0" baseline="0" noProof="0" dirty="0">
                <a:ln>
                  <a:noFill/>
                </a:ln>
                <a:solidFill>
                  <a:srgbClr val="000000"/>
                </a:solidFill>
                <a:effectLst/>
                <a:uLnTx/>
                <a:uFillTx/>
                <a:latin typeface="Times New Roman"/>
              </a:rPr>
              <a:t>TG4s aims at building a standard to specify MAC framework for exchanging information on SRM. </a:t>
            </a:r>
          </a:p>
        </p:txBody>
      </p:sp>
      <p:sp>
        <p:nvSpPr>
          <p:cNvPr id="62" name="角丸四角形吹き出し 77"/>
          <p:cNvSpPr/>
          <p:nvPr/>
        </p:nvSpPr>
        <p:spPr>
          <a:xfrm>
            <a:off x="1106658" y="1958858"/>
            <a:ext cx="1974240" cy="454844"/>
          </a:xfrm>
          <a:prstGeom prst="wedgeRoundRectCallout">
            <a:avLst>
              <a:gd name="adj1" fmla="val -1877"/>
              <a:gd name="adj2" fmla="val -13317"/>
              <a:gd name="adj3" fmla="val 16667"/>
            </a:avLst>
          </a:prstGeom>
          <a:solidFill>
            <a:srgbClr val="FFFFFF"/>
          </a:solidFill>
          <a:ln w="28575" cap="flat" cmpd="sng" algn="ctr">
            <a:solidFill>
              <a:srgbClr val="000000"/>
            </a:solidFill>
            <a:prstDash val="solid"/>
          </a:ln>
          <a:effectLst/>
        </p:spPr>
        <p:txBody>
          <a:bodyPr lIns="36000" tIns="36000" rIns="36000" bIns="36000"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latin typeface="Arial"/>
                <a:ea typeface="+mn-ea"/>
                <a:cs typeface="+mn-cs"/>
              </a:rPr>
              <a:t>Network manager(s)</a:t>
            </a: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943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Metrics defined by 802.15.4s</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Shoichi Kitazawa, Muroran IT</a:t>
            </a:r>
            <a:endParaRPr kumimoji="1" lang="ja-JP" altLang="en-US"/>
          </a:p>
        </p:txBody>
      </p:sp>
      <p:sp>
        <p:nvSpPr>
          <p:cNvPr id="5" name="スライド番号プレースホルダー 4"/>
          <p:cNvSpPr>
            <a:spLocks noGrp="1"/>
          </p:cNvSpPr>
          <p:nvPr>
            <p:ph type="sldNum" sz="quarter" idx="12"/>
          </p:nvPr>
        </p:nvSpPr>
        <p:spPr/>
        <p:txBody>
          <a:bodyPr/>
          <a:lstStyle/>
          <a:p>
            <a:r>
              <a:rPr lang="en-GB" altLang="ja-JP" smtClean="0"/>
              <a:t>Slide </a:t>
            </a:r>
            <a:fld id="{440F5867-744E-4AA6-B0ED-4C44D2DFBB7B}" type="slidenum">
              <a:rPr lang="en-GB" altLang="ja-JP" smtClean="0"/>
              <a:pPr/>
              <a:t>5</a:t>
            </a:fld>
            <a:endParaRPr lang="en-GB" altLang="ja-JP" dirty="0"/>
          </a:p>
        </p:txBody>
      </p:sp>
      <p:sp>
        <p:nvSpPr>
          <p:cNvPr id="6" name="コンテンツ プレースホルダー 2"/>
          <p:cNvSpPr txBox="1">
            <a:spLocks/>
          </p:cNvSpPr>
          <p:nvPr/>
        </p:nvSpPr>
        <p:spPr>
          <a:xfrm>
            <a:off x="268715" y="2667000"/>
            <a:ext cx="9216175" cy="4062310"/>
          </a:xfrm>
          <a:prstGeom prst="rect">
            <a:avLst/>
          </a:prstGeom>
        </p:spPr>
        <p:txBody>
          <a:bodyPr/>
          <a:lst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r>
              <a:rPr lang="en-US" altLang="ja-JP" kern="0" dirty="0" smtClean="0"/>
              <a:t>SRM specifies the following functions and procedures in order to effectively operate wireless systems that could have heavy interferences within or outside the network:</a:t>
            </a:r>
            <a:endParaRPr lang="ja-JP" altLang="ja-JP" kern="0" dirty="0" smtClean="0"/>
          </a:p>
          <a:p>
            <a:pPr>
              <a:buFont typeface="Wingdings" panose="05000000000000000000" pitchFamily="2" charset="2"/>
              <a:buChar char="Ø"/>
            </a:pPr>
            <a:r>
              <a:rPr lang="en-US" altLang="ja-JP" kern="0" dirty="0" smtClean="0"/>
              <a:t>spectrum resource measurements and network performance metrics, such as packet error ratio, delay, </a:t>
            </a:r>
            <a:r>
              <a:rPr lang="en-US" altLang="ja-JP" kern="0" dirty="0" err="1" smtClean="0"/>
              <a:t>etc</a:t>
            </a:r>
            <a:r>
              <a:rPr lang="en-US" altLang="ja-JP" kern="0" dirty="0" smtClean="0"/>
              <a:t>,</a:t>
            </a:r>
            <a:endParaRPr lang="ja-JP" altLang="ja-JP" kern="0" dirty="0" smtClean="0"/>
          </a:p>
          <a:p>
            <a:pPr>
              <a:buFont typeface="Wingdings" panose="05000000000000000000" pitchFamily="2" charset="2"/>
              <a:buChar char="Ø"/>
            </a:pPr>
            <a:r>
              <a:rPr lang="en-US" altLang="ja-JP" kern="0" dirty="0" smtClean="0"/>
              <a:t>information elements and data structures to capture these measurements,</a:t>
            </a:r>
            <a:endParaRPr lang="ja-JP" altLang="ja-JP" kern="0" dirty="0" smtClean="0"/>
          </a:p>
          <a:p>
            <a:pPr>
              <a:buFont typeface="Wingdings" panose="05000000000000000000" pitchFamily="2" charset="2"/>
              <a:buChar char="Ø"/>
            </a:pPr>
            <a:r>
              <a:rPr lang="en-US" altLang="ja-JP" kern="0" dirty="0" smtClean="0"/>
              <a:t>procedures for collecting and exchanging spectrum resource measurement information with higher layers or other devices and for Transmit Power Control (TPC).</a:t>
            </a:r>
            <a:endParaRPr lang="ja-JP" altLang="ja-JP" kern="0" dirty="0" smtClean="0"/>
          </a:p>
          <a:p>
            <a:endParaRPr kumimoji="1" lang="ja-JP" altLang="en-US" kern="0" dirty="0"/>
          </a:p>
        </p:txBody>
      </p:sp>
      <p:sp>
        <p:nvSpPr>
          <p:cNvPr id="7" name="テキスト ボックス 6"/>
          <p:cNvSpPr txBox="1"/>
          <p:nvPr/>
        </p:nvSpPr>
        <p:spPr>
          <a:xfrm>
            <a:off x="292829" y="1704258"/>
            <a:ext cx="9217025" cy="1018227"/>
          </a:xfrm>
          <a:prstGeom prst="rect">
            <a:avLst/>
          </a:prstGeom>
          <a:solidFill>
            <a:srgbClr val="FFC000"/>
          </a:solidFill>
        </p:spPr>
        <p:txBody>
          <a:bodyPr wrap="square" rtlCol="0">
            <a:spAutoFit/>
          </a:bodyPr>
          <a:lstStyle/>
          <a:p>
            <a:pPr marL="365771" lvl="1" indent="-365771" defTabSz="479229">
              <a:spcBef>
                <a:spcPts val="533"/>
              </a:spcBef>
              <a:buFont typeface="Arial" panose="020B0604020202020204" pitchFamily="34" charset="0"/>
              <a:buChar char="•"/>
              <a:defRPr/>
            </a:pPr>
            <a:r>
              <a:rPr lang="en-US" altLang="ja-JP" sz="2800" b="1" kern="0" dirty="0">
                <a:solidFill>
                  <a:schemeClr val="accent2"/>
                </a:solidFill>
                <a:ea typeface="ＭＳ ゴシック" pitchFamily="49" charset="-128"/>
              </a:rPr>
              <a:t>SRM: Spectrum Resource Measurement</a:t>
            </a:r>
          </a:p>
          <a:p>
            <a:pPr marL="365771" lvl="1" indent="-365771" defTabSz="479229">
              <a:spcBef>
                <a:spcPts val="533"/>
              </a:spcBef>
              <a:buFont typeface="Arial" panose="020B0604020202020204" pitchFamily="34" charset="0"/>
              <a:buChar char="•"/>
              <a:defRPr/>
            </a:pPr>
            <a:r>
              <a:rPr lang="en-US" altLang="ja-JP" sz="2800" b="1" dirty="0">
                <a:solidFill>
                  <a:schemeClr val="accent2"/>
                </a:solidFill>
              </a:rPr>
              <a:t>TPC: Transmit Power Control</a:t>
            </a:r>
            <a:endParaRPr lang="en-US" altLang="ja-JP" sz="3200" b="1" dirty="0">
              <a:solidFill>
                <a:schemeClr val="accent2"/>
              </a:solidFill>
            </a:endParaRPr>
          </a:p>
        </p:txBody>
      </p:sp>
    </p:spTree>
    <p:extLst>
      <p:ext uri="{BB962C8B-B14F-4D97-AF65-F5344CB8AC3E}">
        <p14:creationId xmlns:p14="http://schemas.microsoft.com/office/powerpoint/2010/main" val="1369939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SRM Functions</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Shoichi Kitazawa, Muroran IT</a:t>
            </a:r>
            <a:endParaRPr kumimoji="1" lang="ja-JP" altLang="en-US"/>
          </a:p>
        </p:txBody>
      </p:sp>
      <p:sp>
        <p:nvSpPr>
          <p:cNvPr id="5" name="スライド番号プレースホルダー 4"/>
          <p:cNvSpPr>
            <a:spLocks noGrp="1"/>
          </p:cNvSpPr>
          <p:nvPr>
            <p:ph type="sldNum" sz="quarter" idx="12"/>
          </p:nvPr>
        </p:nvSpPr>
        <p:spPr/>
        <p:txBody>
          <a:bodyPr/>
          <a:lstStyle/>
          <a:p>
            <a:r>
              <a:rPr lang="en-GB" altLang="ja-JP" smtClean="0"/>
              <a:t>Slide </a:t>
            </a:r>
            <a:fld id="{440F5867-744E-4AA6-B0ED-4C44D2DFBB7B}" type="slidenum">
              <a:rPr lang="en-GB" altLang="ja-JP" smtClean="0"/>
              <a:pPr/>
              <a:t>6</a:t>
            </a:fld>
            <a:endParaRPr lang="en-GB" altLang="ja-JP" dirty="0"/>
          </a:p>
        </p:txBody>
      </p:sp>
      <p:graphicFrame>
        <p:nvGraphicFramePr>
          <p:cNvPr id="6" name="表 5"/>
          <p:cNvGraphicFramePr>
            <a:graphicFrameLocks noGrp="1"/>
          </p:cNvGraphicFramePr>
          <p:nvPr>
            <p:extLst>
              <p:ext uri="{D42A27DB-BD31-4B8C-83A1-F6EECF244321}">
                <p14:modId xmlns:p14="http://schemas.microsoft.com/office/powerpoint/2010/main" val="4099050233"/>
              </p:ext>
            </p:extLst>
          </p:nvPr>
        </p:nvGraphicFramePr>
        <p:xfrm>
          <a:off x="762000" y="1735701"/>
          <a:ext cx="2880000" cy="4545536"/>
        </p:xfrm>
        <a:graphic>
          <a:graphicData uri="http://schemas.openxmlformats.org/drawingml/2006/table">
            <a:tbl>
              <a:tblPr firstRow="1" firstCol="1" bandRow="1">
                <a:tableStyleId>{9D7B26C5-4107-4FEC-AEDC-1716B250A1EF}</a:tableStyleId>
              </a:tblPr>
              <a:tblGrid>
                <a:gridCol w="2880000">
                  <a:extLst>
                    <a:ext uri="{9D8B030D-6E8A-4147-A177-3AD203B41FA5}">
                      <a16:colId xmlns:a16="http://schemas.microsoft.com/office/drawing/2014/main" val="4102453271"/>
                    </a:ext>
                  </a:extLst>
                </a:gridCol>
              </a:tblGrid>
              <a:tr h="384000">
                <a:tc>
                  <a:txBody>
                    <a:bodyPr/>
                    <a:lstStyle/>
                    <a:p>
                      <a:pPr algn="ctr">
                        <a:lnSpc>
                          <a:spcPts val="1000"/>
                        </a:lnSpc>
                        <a:spcAft>
                          <a:spcPts val="0"/>
                        </a:spcAft>
                      </a:pPr>
                      <a:r>
                        <a:rPr lang="en-US" sz="1700" dirty="0">
                          <a:effectLst/>
                        </a:rPr>
                        <a:t>Attribute name</a:t>
                      </a:r>
                      <a:endParaRPr lang="ja-JP" sz="1700" b="1" dirty="0">
                        <a:solidFill>
                          <a:srgbClr val="000000"/>
                        </a:solidFill>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31177025"/>
                  </a:ext>
                </a:extLst>
              </a:tr>
              <a:tr h="260096">
                <a:tc>
                  <a:txBody>
                    <a:bodyPr/>
                    <a:lstStyle/>
                    <a:p>
                      <a:pPr algn="ctr">
                        <a:spcAft>
                          <a:spcPts val="0"/>
                        </a:spcAft>
                      </a:pPr>
                      <a:r>
                        <a:rPr lang="en-US" sz="1700" dirty="0" err="1">
                          <a:effectLst/>
                        </a:rPr>
                        <a:t>macED</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2469554977"/>
                  </a:ext>
                </a:extLst>
              </a:tr>
              <a:tr h="260096">
                <a:tc>
                  <a:txBody>
                    <a:bodyPr/>
                    <a:lstStyle/>
                    <a:p>
                      <a:pPr algn="ctr">
                        <a:spcAft>
                          <a:spcPts val="0"/>
                        </a:spcAft>
                      </a:pPr>
                      <a:r>
                        <a:rPr lang="en-US" sz="1700" dirty="0" err="1">
                          <a:effectLst/>
                        </a:rPr>
                        <a:t>MacTxFailTime</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2228497849"/>
                  </a:ext>
                </a:extLst>
              </a:tr>
              <a:tr h="260096">
                <a:tc>
                  <a:txBody>
                    <a:bodyPr/>
                    <a:lstStyle/>
                    <a:p>
                      <a:pPr algn="ctr">
                        <a:spcAft>
                          <a:spcPts val="0"/>
                        </a:spcAft>
                      </a:pPr>
                      <a:r>
                        <a:rPr lang="en-US" sz="1700" dirty="0" err="1">
                          <a:effectLst/>
                        </a:rPr>
                        <a:t>macTxDeferredTime</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2357204347"/>
                  </a:ext>
                </a:extLst>
              </a:tr>
              <a:tr h="260096">
                <a:tc>
                  <a:txBody>
                    <a:bodyPr/>
                    <a:lstStyle/>
                    <a:p>
                      <a:pPr algn="ctr">
                        <a:spcAft>
                          <a:spcPts val="0"/>
                        </a:spcAft>
                      </a:pPr>
                      <a:r>
                        <a:rPr lang="en-US" sz="1700" dirty="0" err="1">
                          <a:effectLst/>
                        </a:rPr>
                        <a:t>macRetryHistogram</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514748238"/>
                  </a:ext>
                </a:extLst>
              </a:tr>
              <a:tr h="260096">
                <a:tc>
                  <a:txBody>
                    <a:bodyPr/>
                    <a:lstStyle/>
                    <a:p>
                      <a:pPr algn="ctr">
                        <a:spcAft>
                          <a:spcPts val="0"/>
                        </a:spcAft>
                      </a:pPr>
                      <a:r>
                        <a:rPr lang="en-US" sz="1700" dirty="0" err="1">
                          <a:effectLst/>
                        </a:rPr>
                        <a:t>macChannelUtilization</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924977901"/>
                  </a:ext>
                </a:extLst>
              </a:tr>
              <a:tr h="260096">
                <a:tc>
                  <a:txBody>
                    <a:bodyPr/>
                    <a:lstStyle/>
                    <a:p>
                      <a:pPr algn="ctr">
                        <a:spcAft>
                          <a:spcPts val="0"/>
                        </a:spcAft>
                      </a:pPr>
                      <a:r>
                        <a:rPr lang="en-US" sz="1700" dirty="0" err="1">
                          <a:effectLst/>
                        </a:rPr>
                        <a:t>macRcpi</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025413702"/>
                  </a:ext>
                </a:extLst>
              </a:tr>
              <a:tr h="260096">
                <a:tc>
                  <a:txBody>
                    <a:bodyPr/>
                    <a:lstStyle/>
                    <a:p>
                      <a:pPr algn="ctr">
                        <a:spcAft>
                          <a:spcPts val="0"/>
                        </a:spcAft>
                      </a:pPr>
                      <a:r>
                        <a:rPr lang="en-US" sz="1700" dirty="0" err="1">
                          <a:effectLst/>
                        </a:rPr>
                        <a:t>macRsni</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967405805"/>
                  </a:ext>
                </a:extLst>
              </a:tr>
              <a:tr h="260096">
                <a:tc>
                  <a:txBody>
                    <a:bodyPr/>
                    <a:lstStyle/>
                    <a:p>
                      <a:pPr algn="ctr">
                        <a:spcAft>
                          <a:spcPts val="0"/>
                        </a:spcAft>
                      </a:pPr>
                      <a:r>
                        <a:rPr lang="en-US" sz="1700" dirty="0" err="1">
                          <a:effectLst/>
                        </a:rPr>
                        <a:t>macRssi</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506187523"/>
                  </a:ext>
                </a:extLst>
              </a:tr>
              <a:tr h="260096">
                <a:tc>
                  <a:txBody>
                    <a:bodyPr/>
                    <a:lstStyle/>
                    <a:p>
                      <a:pPr algn="ctr">
                        <a:spcAft>
                          <a:spcPts val="0"/>
                        </a:spcAft>
                      </a:pPr>
                      <a:r>
                        <a:rPr lang="en-US" sz="1700" dirty="0" err="1">
                          <a:effectLst/>
                        </a:rPr>
                        <a:t>macNoiseHistogram</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711570032"/>
                  </a:ext>
                </a:extLst>
              </a:tr>
              <a:tr h="260096">
                <a:tc>
                  <a:txBody>
                    <a:bodyPr/>
                    <a:lstStyle/>
                    <a:p>
                      <a:pPr algn="ctr">
                        <a:spcAft>
                          <a:spcPts val="0"/>
                        </a:spcAft>
                      </a:pPr>
                      <a:r>
                        <a:rPr lang="en-US" sz="1700" dirty="0" err="1">
                          <a:effectLst/>
                        </a:rPr>
                        <a:t>macFrameErrorCount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2986123047"/>
                  </a:ext>
                </a:extLst>
              </a:tr>
              <a:tr h="260096">
                <a:tc>
                  <a:txBody>
                    <a:bodyPr/>
                    <a:lstStyle/>
                    <a:p>
                      <a:pPr algn="ctr">
                        <a:spcAft>
                          <a:spcPts val="0"/>
                        </a:spcAft>
                      </a:pPr>
                      <a:r>
                        <a:rPr lang="en-US" sz="1700" dirty="0" err="1">
                          <a:effectLst/>
                        </a:rPr>
                        <a:t>macCounterOctets</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359489695"/>
                  </a:ext>
                </a:extLst>
              </a:tr>
              <a:tr h="260096">
                <a:tc>
                  <a:txBody>
                    <a:bodyPr/>
                    <a:lstStyle/>
                    <a:p>
                      <a:pPr algn="ctr">
                        <a:spcAft>
                          <a:spcPts val="0"/>
                        </a:spcAft>
                      </a:pPr>
                      <a:r>
                        <a:rPr lang="en-US" sz="1700" dirty="0" err="1">
                          <a:effectLst/>
                        </a:rPr>
                        <a:t>macRetryCount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303290970"/>
                  </a:ext>
                </a:extLst>
              </a:tr>
              <a:tr h="260096">
                <a:tc>
                  <a:txBody>
                    <a:bodyPr/>
                    <a:lstStyle/>
                    <a:p>
                      <a:pPr algn="ctr">
                        <a:spcAft>
                          <a:spcPts val="0"/>
                        </a:spcAft>
                      </a:pPr>
                      <a:r>
                        <a:rPr lang="en-US" sz="1700" dirty="0" err="1">
                          <a:effectLst/>
                        </a:rPr>
                        <a:t>macMultipleRetryCount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528976351"/>
                  </a:ext>
                </a:extLst>
              </a:tr>
              <a:tr h="260096">
                <a:tc>
                  <a:txBody>
                    <a:bodyPr/>
                    <a:lstStyle/>
                    <a:p>
                      <a:pPr algn="ctr">
                        <a:spcAft>
                          <a:spcPts val="0"/>
                        </a:spcAft>
                      </a:pPr>
                      <a:r>
                        <a:rPr lang="en-US" sz="1700" dirty="0" err="1">
                          <a:effectLst/>
                        </a:rPr>
                        <a:t>macTxFailCount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43881997"/>
                  </a:ext>
                </a:extLst>
              </a:tr>
              <a:tr h="260096">
                <a:tc>
                  <a:txBody>
                    <a:bodyPr/>
                    <a:lstStyle/>
                    <a:p>
                      <a:pPr algn="ctr">
                        <a:spcAft>
                          <a:spcPts val="0"/>
                        </a:spcAft>
                      </a:pPr>
                      <a:r>
                        <a:rPr lang="en-US" sz="1700" dirty="0" err="1">
                          <a:effectLst/>
                        </a:rPr>
                        <a:t>macTxSuccessCount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2104373776"/>
                  </a:ext>
                </a:extLst>
              </a:tr>
              <a:tr h="260096">
                <a:tc>
                  <a:txBody>
                    <a:bodyPr/>
                    <a:lstStyle/>
                    <a:p>
                      <a:pPr algn="ctr">
                        <a:spcAft>
                          <a:spcPts val="0"/>
                        </a:spcAft>
                      </a:pPr>
                      <a:r>
                        <a:rPr lang="en-US" sz="1700" dirty="0" err="1">
                          <a:solidFill>
                            <a:schemeClr val="tx1"/>
                          </a:solidFill>
                          <a:effectLst/>
                        </a:rPr>
                        <a:t>macFcsErrorCount</a:t>
                      </a:r>
                      <a:endParaRPr lang="ja-JP" sz="2100" dirty="0">
                        <a:solidFill>
                          <a:schemeClr val="tx1"/>
                        </a:solidFill>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2375687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763590990"/>
              </p:ext>
            </p:extLst>
          </p:nvPr>
        </p:nvGraphicFramePr>
        <p:xfrm>
          <a:off x="5346402" y="1635000"/>
          <a:ext cx="3225600" cy="5299200"/>
        </p:xfrm>
        <a:graphic>
          <a:graphicData uri="http://schemas.openxmlformats.org/drawingml/2006/table">
            <a:tbl>
              <a:tblPr firstRow="1" firstCol="1" bandRow="1">
                <a:tableStyleId>{9D7B26C5-4107-4FEC-AEDC-1716B250A1EF}</a:tableStyleId>
              </a:tblPr>
              <a:tblGrid>
                <a:gridCol w="3225600">
                  <a:extLst>
                    <a:ext uri="{9D8B030D-6E8A-4147-A177-3AD203B41FA5}">
                      <a16:colId xmlns:a16="http://schemas.microsoft.com/office/drawing/2014/main" val="4102453271"/>
                    </a:ext>
                  </a:extLst>
                </a:gridCol>
              </a:tblGrid>
              <a:tr h="384000">
                <a:tc>
                  <a:txBody>
                    <a:bodyPr/>
                    <a:lstStyle/>
                    <a:p>
                      <a:pPr algn="ctr">
                        <a:lnSpc>
                          <a:spcPts val="1000"/>
                        </a:lnSpc>
                        <a:spcAft>
                          <a:spcPts val="0"/>
                        </a:spcAft>
                      </a:pPr>
                      <a:r>
                        <a:rPr lang="en-US" sz="1700" dirty="0">
                          <a:effectLst/>
                        </a:rPr>
                        <a:t>Attribute name</a:t>
                      </a:r>
                      <a:endParaRPr lang="ja-JP" sz="1700" b="1" dirty="0">
                        <a:solidFill>
                          <a:srgbClr val="000000"/>
                        </a:solidFill>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31177025"/>
                  </a:ext>
                </a:extLst>
              </a:tr>
              <a:tr h="307200">
                <a:tc>
                  <a:txBody>
                    <a:bodyPr/>
                    <a:lstStyle/>
                    <a:p>
                      <a:pPr algn="ctr">
                        <a:spcAft>
                          <a:spcPts val="0"/>
                        </a:spcAft>
                      </a:pPr>
                      <a:r>
                        <a:rPr lang="en-US" sz="1700" dirty="0" err="1">
                          <a:effectLst/>
                        </a:rPr>
                        <a:t>macDuplicateFrameCount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2464058259"/>
                  </a:ext>
                </a:extLst>
              </a:tr>
              <a:tr h="307200">
                <a:tc>
                  <a:txBody>
                    <a:bodyPr/>
                    <a:lstStyle/>
                    <a:p>
                      <a:pPr algn="ctr">
                        <a:spcAft>
                          <a:spcPts val="0"/>
                        </a:spcAft>
                      </a:pPr>
                      <a:r>
                        <a:rPr lang="en-US" sz="1700" dirty="0" err="1">
                          <a:effectLst/>
                        </a:rPr>
                        <a:t>macRxSuccessCount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47617536"/>
                  </a:ext>
                </a:extLst>
              </a:tr>
              <a:tr h="307200">
                <a:tc>
                  <a:txBody>
                    <a:bodyPr/>
                    <a:lstStyle/>
                    <a:p>
                      <a:pPr algn="ctr">
                        <a:spcAft>
                          <a:spcPts val="0"/>
                        </a:spcAft>
                      </a:pPr>
                      <a:r>
                        <a:rPr lang="en-US" sz="1700" dirty="0" err="1">
                          <a:effectLst/>
                        </a:rPr>
                        <a:t>macNackCount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693043180"/>
                  </a:ext>
                </a:extLst>
              </a:tr>
              <a:tr h="307200">
                <a:tc>
                  <a:txBody>
                    <a:bodyPr/>
                    <a:lstStyle/>
                    <a:p>
                      <a:pPr algn="ctr">
                        <a:spcAft>
                          <a:spcPts val="0"/>
                        </a:spcAft>
                      </a:pPr>
                      <a:r>
                        <a:rPr lang="en-US" sz="1700" dirty="0" err="1">
                          <a:effectLst/>
                        </a:rPr>
                        <a:t>macDeferredTxCount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14059635"/>
                  </a:ext>
                </a:extLst>
              </a:tr>
              <a:tr h="307200">
                <a:tc>
                  <a:txBody>
                    <a:bodyPr/>
                    <a:lstStyle/>
                    <a:p>
                      <a:pPr algn="ctr">
                        <a:spcAft>
                          <a:spcPts val="0"/>
                        </a:spcAft>
                      </a:pPr>
                      <a:r>
                        <a:rPr lang="en-US" sz="1700" dirty="0" err="1">
                          <a:effectLst/>
                        </a:rPr>
                        <a:t>macAverageBufferUtilization</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072681721"/>
                  </a:ext>
                </a:extLst>
              </a:tr>
              <a:tr h="307200">
                <a:tc>
                  <a:txBody>
                    <a:bodyPr/>
                    <a:lstStyle/>
                    <a:p>
                      <a:pPr algn="ctr">
                        <a:spcAft>
                          <a:spcPts val="0"/>
                        </a:spcAft>
                      </a:pPr>
                      <a:r>
                        <a:rPr lang="en-US" sz="1700" dirty="0" err="1">
                          <a:effectLst/>
                        </a:rPr>
                        <a:t>macMaximumBufferUtilization</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700907413"/>
                  </a:ext>
                </a:extLst>
              </a:tr>
              <a:tr h="307200">
                <a:tc>
                  <a:txBody>
                    <a:bodyPr/>
                    <a:lstStyle/>
                    <a:p>
                      <a:pPr algn="ctr">
                        <a:spcAft>
                          <a:spcPts val="0"/>
                        </a:spcAft>
                      </a:pPr>
                      <a:r>
                        <a:rPr lang="en-US" sz="1700" dirty="0" err="1">
                          <a:effectLst/>
                        </a:rPr>
                        <a:t>macTxFragmentCount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529478192"/>
                  </a:ext>
                </a:extLst>
              </a:tr>
              <a:tr h="307200">
                <a:tc>
                  <a:txBody>
                    <a:bodyPr/>
                    <a:lstStyle/>
                    <a:p>
                      <a:pPr algn="ctr">
                        <a:spcAft>
                          <a:spcPts val="0"/>
                        </a:spcAft>
                      </a:pPr>
                      <a:r>
                        <a:rPr lang="en-US" sz="1700" dirty="0" err="1">
                          <a:effectLst/>
                        </a:rPr>
                        <a:t>macRxFragmentCount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95180773"/>
                  </a:ext>
                </a:extLst>
              </a:tr>
              <a:tr h="307200">
                <a:tc>
                  <a:txBody>
                    <a:bodyPr/>
                    <a:lstStyle/>
                    <a:p>
                      <a:pPr algn="ctr">
                        <a:spcAft>
                          <a:spcPts val="0"/>
                        </a:spcAft>
                      </a:pPr>
                      <a:r>
                        <a:rPr lang="en-US" sz="1700" dirty="0" err="1">
                          <a:effectLst/>
                        </a:rPr>
                        <a:t>macTxMulticastCount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4012906413"/>
                  </a:ext>
                </a:extLst>
              </a:tr>
              <a:tr h="307200">
                <a:tc>
                  <a:txBody>
                    <a:bodyPr/>
                    <a:lstStyle/>
                    <a:p>
                      <a:pPr algn="ctr">
                        <a:spcAft>
                          <a:spcPts val="0"/>
                        </a:spcAft>
                      </a:pPr>
                      <a:r>
                        <a:rPr lang="en-US" sz="1700" dirty="0" err="1">
                          <a:effectLst/>
                        </a:rPr>
                        <a:t>macRxMulticastCount</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533697957"/>
                  </a:ext>
                </a:extLst>
              </a:tr>
              <a:tr h="307200">
                <a:tc>
                  <a:txBody>
                    <a:bodyPr/>
                    <a:lstStyle/>
                    <a:p>
                      <a:pPr algn="ctr">
                        <a:spcAft>
                          <a:spcPts val="0"/>
                        </a:spcAft>
                      </a:pPr>
                      <a:r>
                        <a:rPr lang="en-US" sz="1700" dirty="0" err="1">
                          <a:effectLst/>
                        </a:rPr>
                        <a:t>macAverageAccessDelay</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1412127206"/>
                  </a:ext>
                </a:extLst>
              </a:tr>
              <a:tr h="307200">
                <a:tc>
                  <a:txBody>
                    <a:bodyPr/>
                    <a:lstStyle/>
                    <a:p>
                      <a:pPr algn="ctr">
                        <a:spcAft>
                          <a:spcPts val="0"/>
                        </a:spcAft>
                      </a:pPr>
                      <a:r>
                        <a:rPr lang="en-US" sz="1700" dirty="0" err="1">
                          <a:effectLst/>
                        </a:rPr>
                        <a:t>macChannelPage</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48813640"/>
                  </a:ext>
                </a:extLst>
              </a:tr>
              <a:tr h="307200">
                <a:tc>
                  <a:txBody>
                    <a:bodyPr/>
                    <a:lstStyle/>
                    <a:p>
                      <a:pPr algn="ctr">
                        <a:spcAft>
                          <a:spcPts val="0"/>
                        </a:spcAft>
                      </a:pPr>
                      <a:r>
                        <a:rPr lang="en-US" sz="1700" dirty="0" err="1">
                          <a:effectLst/>
                        </a:rPr>
                        <a:t>macChannelNumber</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700180898"/>
                  </a:ext>
                </a:extLst>
              </a:tr>
              <a:tr h="307200">
                <a:tc>
                  <a:txBody>
                    <a:bodyPr/>
                    <a:lstStyle/>
                    <a:p>
                      <a:pPr algn="ctr">
                        <a:spcAft>
                          <a:spcPts val="0"/>
                        </a:spcAft>
                      </a:pPr>
                      <a:r>
                        <a:rPr lang="en-US" sz="1700" dirty="0" err="1">
                          <a:effectLst/>
                        </a:rPr>
                        <a:t>macRxAddrMode</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61989655"/>
                  </a:ext>
                </a:extLst>
              </a:tr>
              <a:tr h="307200">
                <a:tc>
                  <a:txBody>
                    <a:bodyPr/>
                    <a:lstStyle/>
                    <a:p>
                      <a:pPr algn="ctr">
                        <a:spcAft>
                          <a:spcPts val="0"/>
                        </a:spcAft>
                      </a:pPr>
                      <a:r>
                        <a:rPr lang="en-US" sz="1700" dirty="0" err="1">
                          <a:effectLst/>
                        </a:rPr>
                        <a:t>macRxDeviceAddress</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2397312552"/>
                  </a:ext>
                </a:extLst>
              </a:tr>
              <a:tr h="307200">
                <a:tc>
                  <a:txBody>
                    <a:bodyPr/>
                    <a:lstStyle/>
                    <a:p>
                      <a:pPr algn="ctr">
                        <a:spcAft>
                          <a:spcPts val="0"/>
                        </a:spcAft>
                      </a:pPr>
                      <a:r>
                        <a:rPr lang="en-US" sz="1700" dirty="0">
                          <a:effectLst/>
                        </a:rPr>
                        <a:t>Reserved</a:t>
                      </a:r>
                      <a:endParaRPr lang="ja-JP" sz="2100" dirty="0">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50480704"/>
                  </a:ext>
                </a:extLst>
              </a:tr>
            </a:tbl>
          </a:graphicData>
        </a:graphic>
      </p:graphicFrame>
    </p:spTree>
    <p:extLst>
      <p:ext uri="{BB962C8B-B14F-4D97-AF65-F5344CB8AC3E}">
        <p14:creationId xmlns:p14="http://schemas.microsoft.com/office/powerpoint/2010/main" val="3600949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TPC Functions</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Shoichi Kitazawa, Muroran IT</a:t>
            </a:r>
            <a:endParaRPr kumimoji="1" lang="ja-JP" altLang="en-US"/>
          </a:p>
        </p:txBody>
      </p:sp>
      <p:sp>
        <p:nvSpPr>
          <p:cNvPr id="5" name="スライド番号プレースホルダー 4"/>
          <p:cNvSpPr>
            <a:spLocks noGrp="1"/>
          </p:cNvSpPr>
          <p:nvPr>
            <p:ph type="sldNum" sz="quarter" idx="12"/>
          </p:nvPr>
        </p:nvSpPr>
        <p:spPr/>
        <p:txBody>
          <a:bodyPr/>
          <a:lstStyle/>
          <a:p>
            <a:r>
              <a:rPr lang="en-GB" altLang="ja-JP" smtClean="0"/>
              <a:t>Slide </a:t>
            </a:r>
            <a:fld id="{440F5867-744E-4AA6-B0ED-4C44D2DFBB7B}" type="slidenum">
              <a:rPr lang="en-GB" altLang="ja-JP" smtClean="0"/>
              <a:pPr/>
              <a:t>7</a:t>
            </a:fld>
            <a:endParaRPr lang="en-GB" altLang="ja-JP" dirty="0"/>
          </a:p>
        </p:txBody>
      </p:sp>
      <p:graphicFrame>
        <p:nvGraphicFramePr>
          <p:cNvPr id="7" name="表 6"/>
          <p:cNvGraphicFramePr>
            <a:graphicFrameLocks noGrp="1"/>
          </p:cNvGraphicFramePr>
          <p:nvPr>
            <p:extLst>
              <p:ext uri="{D42A27DB-BD31-4B8C-83A1-F6EECF244321}">
                <p14:modId xmlns:p14="http://schemas.microsoft.com/office/powerpoint/2010/main" val="2191873772"/>
              </p:ext>
            </p:extLst>
          </p:nvPr>
        </p:nvGraphicFramePr>
        <p:xfrm>
          <a:off x="743373" y="2286000"/>
          <a:ext cx="2880000" cy="3264000"/>
        </p:xfrm>
        <a:graphic>
          <a:graphicData uri="http://schemas.openxmlformats.org/drawingml/2006/table">
            <a:tbl>
              <a:tblPr firstRow="1" firstCol="1" bandRow="1">
                <a:tableStyleId>{9D7B26C5-4107-4FEC-AEDC-1716B250A1EF}</a:tableStyleId>
              </a:tblPr>
              <a:tblGrid>
                <a:gridCol w="2880000">
                  <a:extLst>
                    <a:ext uri="{9D8B030D-6E8A-4147-A177-3AD203B41FA5}">
                      <a16:colId xmlns:a16="http://schemas.microsoft.com/office/drawing/2014/main" val="4102453271"/>
                    </a:ext>
                  </a:extLst>
                </a:gridCol>
              </a:tblGrid>
              <a:tr h="384000">
                <a:tc>
                  <a:txBody>
                    <a:bodyPr/>
                    <a:lstStyle/>
                    <a:p>
                      <a:pPr algn="ctr">
                        <a:lnSpc>
                          <a:spcPts val="1000"/>
                        </a:lnSpc>
                        <a:spcAft>
                          <a:spcPts val="0"/>
                        </a:spcAft>
                      </a:pPr>
                      <a:r>
                        <a:rPr lang="en-US" sz="1700" dirty="0">
                          <a:effectLst/>
                        </a:rPr>
                        <a:t>Attribute name</a:t>
                      </a:r>
                      <a:endParaRPr lang="ja-JP" sz="1700" b="1" dirty="0">
                        <a:solidFill>
                          <a:srgbClr val="000000"/>
                        </a:solidFill>
                        <a:effectLst/>
                        <a:latin typeface="Times New Roman" panose="02020603050405020304" pitchFamily="18" charset="0"/>
                        <a:ea typeface="ＭＳ 明朝" panose="02020609040205080304" pitchFamily="17" charset="-128"/>
                      </a:endParaRPr>
                    </a:p>
                  </a:txBody>
                  <a:tcPr marL="50090" marR="50090" marT="0" marB="0" anchor="ctr"/>
                </a:tc>
                <a:extLst>
                  <a:ext uri="{0D108BD9-81ED-4DB2-BD59-A6C34878D82A}">
                    <a16:rowId xmlns:a16="http://schemas.microsoft.com/office/drawing/2014/main" val="331177025"/>
                  </a:ext>
                </a:extLst>
              </a:tr>
              <a:tr h="360000">
                <a:tc>
                  <a:txBody>
                    <a:bodyPr/>
                    <a:lstStyle/>
                    <a:p>
                      <a:pPr algn="ctr" fontAlgn="ctr"/>
                      <a:r>
                        <a:rPr lang="ja-JP" sz="1600" u="none" strike="noStrike" dirty="0">
                          <a:effectLst/>
                        </a:rPr>
                        <a:t>phyTxPower</a:t>
                      </a:r>
                      <a:endParaRPr lang="ja-JP"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2469554977"/>
                  </a:ext>
                </a:extLst>
              </a:tr>
              <a:tr h="360000">
                <a:tc>
                  <a:txBody>
                    <a:bodyPr/>
                    <a:lstStyle/>
                    <a:p>
                      <a:pPr algn="ctr" fontAlgn="ctr"/>
                      <a:r>
                        <a:rPr lang="en-US" sz="1600" u="none" strike="noStrike" dirty="0" err="1">
                          <a:effectLst/>
                        </a:rPr>
                        <a:t>phyNomTxPower</a:t>
                      </a:r>
                      <a:endParaRPr lang="ja-JP"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2228497849"/>
                  </a:ext>
                </a:extLst>
              </a:tr>
              <a:tr h="360000">
                <a:tc>
                  <a:txBody>
                    <a:bodyPr/>
                    <a:lstStyle/>
                    <a:p>
                      <a:pPr algn="ctr" fontAlgn="ctr"/>
                      <a:r>
                        <a:rPr lang="en-US" sz="1600" u="none" strike="noStrike" dirty="0" err="1">
                          <a:effectLst/>
                        </a:rPr>
                        <a:t>phyCapableTxPower</a:t>
                      </a:r>
                      <a:endParaRPr lang="ja-JP"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2357204347"/>
                  </a:ext>
                </a:extLst>
              </a:tr>
              <a:tr h="360000">
                <a:tc>
                  <a:txBody>
                    <a:bodyPr/>
                    <a:lstStyle/>
                    <a:p>
                      <a:pPr algn="ctr" fontAlgn="ctr"/>
                      <a:r>
                        <a:rPr lang="en-US" sz="1600" u="none" strike="noStrike" dirty="0" err="1">
                          <a:effectLst/>
                        </a:rPr>
                        <a:t>phyBroadcastTxPower</a:t>
                      </a:r>
                      <a:endParaRPr lang="ja-JP"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3514748238"/>
                  </a:ext>
                </a:extLst>
              </a:tr>
              <a:tr h="360000">
                <a:tc>
                  <a:txBody>
                    <a:bodyPr/>
                    <a:lstStyle/>
                    <a:p>
                      <a:pPr algn="ctr" fontAlgn="ctr"/>
                      <a:r>
                        <a:rPr lang="en-US" sz="1600" u="none" strike="noStrike" dirty="0" err="1">
                          <a:effectLst/>
                        </a:rPr>
                        <a:t>phyUnicastTxPower</a:t>
                      </a:r>
                      <a:endParaRPr lang="ja-JP"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3924977901"/>
                  </a:ext>
                </a:extLst>
              </a:tr>
              <a:tr h="360000">
                <a:tc>
                  <a:txBody>
                    <a:bodyPr/>
                    <a:lstStyle/>
                    <a:p>
                      <a:pPr algn="ctr" fontAlgn="ctr"/>
                      <a:r>
                        <a:rPr lang="en-US" sz="1600" u="none" strike="noStrike" dirty="0" err="1">
                          <a:effectLst/>
                        </a:rPr>
                        <a:t>phyPeersTxPower</a:t>
                      </a:r>
                      <a:endParaRPr lang="ja-JP"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1025413702"/>
                  </a:ext>
                </a:extLst>
              </a:tr>
              <a:tr h="360000">
                <a:tc>
                  <a:txBody>
                    <a:bodyPr/>
                    <a:lstStyle/>
                    <a:p>
                      <a:pPr algn="ctr" fontAlgn="ctr"/>
                      <a:r>
                        <a:rPr lang="en-US" sz="1600" u="none" strike="noStrike" dirty="0" err="1">
                          <a:effectLst/>
                        </a:rPr>
                        <a:t>phyMinSnr</a:t>
                      </a:r>
                      <a:endParaRPr lang="ja-JP"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3967405805"/>
                  </a:ext>
                </a:extLst>
              </a:tr>
              <a:tr h="360000">
                <a:tc>
                  <a:txBody>
                    <a:bodyPr/>
                    <a:lstStyle/>
                    <a:p>
                      <a:pPr algn="ctr" fontAlgn="ctr"/>
                      <a:r>
                        <a:rPr lang="en-US" sz="1600" u="none" strike="noStrike" dirty="0" err="1">
                          <a:effectLst/>
                        </a:rPr>
                        <a:t>phyMinLinkMargin</a:t>
                      </a:r>
                      <a:endParaRPr lang="ja-JP"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525" marR="9525" marT="9525" marB="0" anchor="ctr"/>
                </a:tc>
                <a:extLst>
                  <a:ext uri="{0D108BD9-81ED-4DB2-BD59-A6C34878D82A}">
                    <a16:rowId xmlns:a16="http://schemas.microsoft.com/office/drawing/2014/main" val="1506187523"/>
                  </a:ext>
                </a:extLst>
              </a:tr>
            </a:tbl>
          </a:graphicData>
        </a:graphic>
      </p:graphicFrame>
      <p:pic>
        <p:nvPicPr>
          <p:cNvPr id="8" name="Picture 8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2590800"/>
            <a:ext cx="4990399" cy="2160000"/>
          </a:xfrm>
          <a:prstGeom prst="rect">
            <a:avLst/>
          </a:prstGeom>
          <a:noFill/>
          <a:ln>
            <a:noFill/>
          </a:ln>
        </p:spPr>
      </p:pic>
    </p:spTree>
    <p:extLst>
      <p:ext uri="{BB962C8B-B14F-4D97-AF65-F5344CB8AC3E}">
        <p14:creationId xmlns:p14="http://schemas.microsoft.com/office/powerpoint/2010/main" val="3044731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SRM Flow</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Shoichi Kitazawa, Muroran IT</a:t>
            </a:r>
            <a:endParaRPr kumimoji="1" lang="ja-JP" altLang="en-US"/>
          </a:p>
        </p:txBody>
      </p:sp>
      <p:sp>
        <p:nvSpPr>
          <p:cNvPr id="5" name="スライド番号プレースホルダー 4"/>
          <p:cNvSpPr>
            <a:spLocks noGrp="1"/>
          </p:cNvSpPr>
          <p:nvPr>
            <p:ph type="sldNum" sz="quarter" idx="12"/>
          </p:nvPr>
        </p:nvSpPr>
        <p:spPr/>
        <p:txBody>
          <a:bodyPr/>
          <a:lstStyle/>
          <a:p>
            <a:r>
              <a:rPr lang="en-GB" altLang="ja-JP" smtClean="0"/>
              <a:t>Slide </a:t>
            </a:r>
            <a:fld id="{440F5867-744E-4AA6-B0ED-4C44D2DFBB7B}" type="slidenum">
              <a:rPr lang="en-GB" altLang="ja-JP" smtClean="0"/>
              <a:pPr/>
              <a:t>8</a:t>
            </a:fld>
            <a:endParaRPr lang="en-GB" altLang="ja-JP" dirty="0"/>
          </a:p>
        </p:txBody>
      </p:sp>
      <p:cxnSp>
        <p:nvCxnSpPr>
          <p:cNvPr id="6" name="Straight Connector 81"/>
          <p:cNvCxnSpPr/>
          <p:nvPr/>
        </p:nvCxnSpPr>
        <p:spPr>
          <a:xfrm>
            <a:off x="2817233" y="3676020"/>
            <a:ext cx="4426176" cy="0"/>
          </a:xfrm>
          <a:prstGeom prst="line">
            <a:avLst/>
          </a:prstGeom>
          <a:noFill/>
          <a:ln w="19050" cap="flat" cmpd="sng" algn="ctr">
            <a:solidFill>
              <a:schemeClr val="tx1"/>
            </a:solidFill>
            <a:prstDash val="dash"/>
            <a:miter lim="800000"/>
          </a:ln>
          <a:effectLst/>
        </p:spPr>
      </p:cxnSp>
      <p:cxnSp>
        <p:nvCxnSpPr>
          <p:cNvPr id="7" name="Straight Connector 82"/>
          <p:cNvCxnSpPr/>
          <p:nvPr/>
        </p:nvCxnSpPr>
        <p:spPr>
          <a:xfrm>
            <a:off x="2247045" y="4937449"/>
            <a:ext cx="4979233" cy="0"/>
          </a:xfrm>
          <a:prstGeom prst="line">
            <a:avLst/>
          </a:prstGeom>
          <a:noFill/>
          <a:ln w="19050" cap="flat" cmpd="sng" algn="ctr">
            <a:solidFill>
              <a:schemeClr val="tx1"/>
            </a:solidFill>
            <a:prstDash val="dash"/>
            <a:miter lim="800000"/>
          </a:ln>
          <a:effectLst/>
        </p:spPr>
      </p:cxnSp>
      <p:grpSp>
        <p:nvGrpSpPr>
          <p:cNvPr id="44" name="グループ化 43"/>
          <p:cNvGrpSpPr/>
          <p:nvPr/>
        </p:nvGrpSpPr>
        <p:grpSpPr>
          <a:xfrm rot="772985">
            <a:off x="4044230" y="2536398"/>
            <a:ext cx="513540" cy="869143"/>
            <a:chOff x="3837233" y="2536398"/>
            <a:chExt cx="513540" cy="869143"/>
          </a:xfrm>
        </p:grpSpPr>
        <p:sp>
          <p:nvSpPr>
            <p:cNvPr id="8" name="Right Arrow 88"/>
            <p:cNvSpPr/>
            <p:nvPr/>
          </p:nvSpPr>
          <p:spPr>
            <a:xfrm rot="18818517">
              <a:off x="3875775" y="2930543"/>
              <a:ext cx="690307" cy="259689"/>
            </a:xfrm>
            <a:prstGeom prst="rightArrow">
              <a:avLst/>
            </a:prstGeom>
            <a:solidFill>
              <a:srgbClr val="A5A5A5"/>
            </a:solidFill>
            <a:ln w="19050" cap="flat" cmpd="sng" algn="ctr">
              <a:solidFill>
                <a:sysClr val="window" lastClr="FFFFFF"/>
              </a:solidFill>
              <a:prstDash val="solid"/>
              <a:miter lim="800000"/>
            </a:ln>
            <a:effectLst/>
          </p:spPr>
          <p:txBody>
            <a:bodyPr rtlCol="0" anchor="ctr"/>
            <a:lstStyle/>
            <a:p>
              <a:pPr algn="ctr">
                <a:defRPr/>
              </a:pPr>
              <a:endParaRPr lang="en-US" sz="960" kern="0">
                <a:solidFill>
                  <a:prstClr val="white"/>
                </a:solidFill>
                <a:latin typeface="Calibri" panose="020F0502020204030204"/>
              </a:endParaRPr>
            </a:p>
          </p:txBody>
        </p:sp>
        <p:sp>
          <p:nvSpPr>
            <p:cNvPr id="9" name="Right Arrow 98"/>
            <p:cNvSpPr/>
            <p:nvPr/>
          </p:nvSpPr>
          <p:spPr>
            <a:xfrm rot="18877142" flipH="1" flipV="1">
              <a:off x="3621924" y="2751707"/>
              <a:ext cx="690307" cy="259689"/>
            </a:xfrm>
            <a:prstGeom prst="rightArrow">
              <a:avLst/>
            </a:prstGeom>
            <a:solidFill>
              <a:srgbClr val="A5A5A5"/>
            </a:solidFill>
            <a:ln w="19050" cap="flat" cmpd="sng" algn="ctr">
              <a:solidFill>
                <a:sysClr val="window" lastClr="FFFFFF"/>
              </a:solidFill>
              <a:prstDash val="solid"/>
              <a:miter lim="800000"/>
            </a:ln>
            <a:effectLst/>
          </p:spPr>
          <p:txBody>
            <a:bodyPr rtlCol="0" anchor="ctr"/>
            <a:lstStyle/>
            <a:p>
              <a:pPr algn="ctr">
                <a:defRPr/>
              </a:pPr>
              <a:endParaRPr lang="en-US" sz="960" kern="0">
                <a:solidFill>
                  <a:prstClr val="white"/>
                </a:solidFill>
                <a:latin typeface="Calibri" panose="020F0502020204030204"/>
              </a:endParaRPr>
            </a:p>
          </p:txBody>
        </p:sp>
      </p:grpSp>
      <p:sp>
        <p:nvSpPr>
          <p:cNvPr id="10" name="Right Arrow 87"/>
          <p:cNvSpPr/>
          <p:nvPr/>
        </p:nvSpPr>
        <p:spPr>
          <a:xfrm rot="18703053">
            <a:off x="2717169" y="4195497"/>
            <a:ext cx="690307" cy="259689"/>
          </a:xfrm>
          <a:prstGeom prst="rightArrow">
            <a:avLst/>
          </a:prstGeom>
          <a:solidFill>
            <a:srgbClr val="A5A5A5"/>
          </a:solidFill>
          <a:ln w="19050" cap="flat" cmpd="sng" algn="ctr">
            <a:solidFill>
              <a:sysClr val="window" lastClr="FFFFFF"/>
            </a:solidFill>
            <a:prstDash val="solid"/>
            <a:miter lim="800000"/>
          </a:ln>
          <a:effectLst/>
        </p:spPr>
        <p:txBody>
          <a:bodyPr rtlCol="0" anchor="ctr"/>
          <a:lstStyle/>
          <a:p>
            <a:pPr algn="ctr">
              <a:defRPr/>
            </a:pPr>
            <a:endParaRPr lang="en-US" sz="960" kern="0">
              <a:solidFill>
                <a:prstClr val="white"/>
              </a:solidFill>
              <a:latin typeface="Calibri" panose="020F0502020204030204"/>
            </a:endParaRPr>
          </a:p>
        </p:txBody>
      </p:sp>
      <p:sp>
        <p:nvSpPr>
          <p:cNvPr id="11" name="Right Arrow 99"/>
          <p:cNvSpPr/>
          <p:nvPr/>
        </p:nvSpPr>
        <p:spPr>
          <a:xfrm rot="18833644" flipH="1" flipV="1">
            <a:off x="2455495" y="4018090"/>
            <a:ext cx="690307" cy="259689"/>
          </a:xfrm>
          <a:prstGeom prst="rightArrow">
            <a:avLst/>
          </a:prstGeom>
          <a:solidFill>
            <a:srgbClr val="A5A5A5"/>
          </a:solidFill>
          <a:ln w="19050" cap="flat" cmpd="sng" algn="ctr">
            <a:solidFill>
              <a:sysClr val="window" lastClr="FFFFFF"/>
            </a:solidFill>
            <a:prstDash val="solid"/>
            <a:miter lim="800000"/>
          </a:ln>
          <a:effectLst/>
        </p:spPr>
        <p:txBody>
          <a:bodyPr rtlCol="0" anchor="ctr"/>
          <a:lstStyle/>
          <a:p>
            <a:pPr algn="ctr">
              <a:defRPr/>
            </a:pPr>
            <a:endParaRPr lang="en-US" sz="960" kern="0" dirty="0">
              <a:solidFill>
                <a:prstClr val="white"/>
              </a:solidFill>
              <a:latin typeface="Calibri" panose="020F0502020204030204"/>
            </a:endParaRPr>
          </a:p>
        </p:txBody>
      </p:sp>
      <p:cxnSp>
        <p:nvCxnSpPr>
          <p:cNvPr id="12" name="Straight Connector 71"/>
          <p:cNvCxnSpPr>
            <a:stCxn id="17" idx="2"/>
            <a:endCxn id="16" idx="7"/>
          </p:cNvCxnSpPr>
          <p:nvPr/>
        </p:nvCxnSpPr>
        <p:spPr>
          <a:xfrm flipH="1">
            <a:off x="3686182" y="2379154"/>
            <a:ext cx="1482730" cy="1027976"/>
          </a:xfrm>
          <a:prstGeom prst="line">
            <a:avLst/>
          </a:prstGeom>
          <a:noFill/>
          <a:ln w="19050" cap="flat" cmpd="sng" algn="ctr">
            <a:solidFill>
              <a:schemeClr val="tx1"/>
            </a:solidFill>
            <a:prstDash val="solid"/>
            <a:miter lim="800000"/>
          </a:ln>
          <a:effectLst/>
        </p:spPr>
      </p:cxnSp>
      <p:cxnSp>
        <p:nvCxnSpPr>
          <p:cNvPr id="13" name="Straight Connector 72"/>
          <p:cNvCxnSpPr>
            <a:stCxn id="17" idx="2"/>
            <a:endCxn id="19" idx="1"/>
          </p:cNvCxnSpPr>
          <p:nvPr/>
        </p:nvCxnSpPr>
        <p:spPr>
          <a:xfrm>
            <a:off x="5168912" y="2379154"/>
            <a:ext cx="906711" cy="897954"/>
          </a:xfrm>
          <a:prstGeom prst="line">
            <a:avLst/>
          </a:prstGeom>
          <a:noFill/>
          <a:ln w="19050" cap="flat" cmpd="sng" algn="ctr">
            <a:solidFill>
              <a:schemeClr val="tx1"/>
            </a:solidFill>
            <a:prstDash val="solid"/>
            <a:miter lim="800000"/>
          </a:ln>
          <a:effectLst/>
        </p:spPr>
      </p:cxnSp>
      <p:cxnSp>
        <p:nvCxnSpPr>
          <p:cNvPr id="14" name="Straight Connector 73"/>
          <p:cNvCxnSpPr>
            <a:stCxn id="16" idx="3"/>
            <a:endCxn id="21" idx="0"/>
          </p:cNvCxnSpPr>
          <p:nvPr/>
        </p:nvCxnSpPr>
        <p:spPr>
          <a:xfrm flipH="1">
            <a:off x="2609006" y="3950188"/>
            <a:ext cx="534118" cy="569662"/>
          </a:xfrm>
          <a:prstGeom prst="line">
            <a:avLst/>
          </a:prstGeom>
          <a:noFill/>
          <a:ln w="19050" cap="flat" cmpd="sng" algn="ctr">
            <a:solidFill>
              <a:schemeClr val="tx1"/>
            </a:solidFill>
            <a:prstDash val="solid"/>
            <a:miter lim="800000"/>
          </a:ln>
          <a:effectLst/>
        </p:spPr>
      </p:cxnSp>
      <p:cxnSp>
        <p:nvCxnSpPr>
          <p:cNvPr id="15" name="Straight Connector 74"/>
          <p:cNvCxnSpPr>
            <a:stCxn id="16" idx="5"/>
            <a:endCxn id="20" idx="0"/>
          </p:cNvCxnSpPr>
          <p:nvPr/>
        </p:nvCxnSpPr>
        <p:spPr>
          <a:xfrm>
            <a:off x="3686182" y="3950188"/>
            <a:ext cx="645610" cy="603261"/>
          </a:xfrm>
          <a:prstGeom prst="line">
            <a:avLst/>
          </a:prstGeom>
          <a:noFill/>
          <a:ln w="19050" cap="flat" cmpd="sng" algn="ctr">
            <a:solidFill>
              <a:schemeClr val="tx1"/>
            </a:solidFill>
            <a:prstDash val="solid"/>
            <a:miter lim="800000"/>
          </a:ln>
          <a:effectLst/>
        </p:spPr>
      </p:cxnSp>
      <p:sp>
        <p:nvSpPr>
          <p:cNvPr id="16" name="Oval 76"/>
          <p:cNvSpPr>
            <a:spLocks noChangeAspect="1"/>
          </p:cNvSpPr>
          <p:nvPr/>
        </p:nvSpPr>
        <p:spPr>
          <a:xfrm>
            <a:off x="3030653" y="3294659"/>
            <a:ext cx="768000" cy="768000"/>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none" rtlCol="0" anchor="ctr"/>
          <a:lstStyle/>
          <a:p>
            <a:pPr algn="ctr">
              <a:defRPr/>
            </a:pPr>
            <a:r>
              <a:rPr lang="en-US" sz="1707" kern="0" dirty="0">
                <a:solidFill>
                  <a:prstClr val="white"/>
                </a:solidFill>
                <a:latin typeface="Calibri" panose="020F0502020204030204"/>
              </a:rPr>
              <a:t>Router</a:t>
            </a:r>
          </a:p>
        </p:txBody>
      </p:sp>
      <p:sp>
        <p:nvSpPr>
          <p:cNvPr id="17" name="Rounded Rectangle 77"/>
          <p:cNvSpPr/>
          <p:nvPr/>
        </p:nvSpPr>
        <p:spPr>
          <a:xfrm>
            <a:off x="3841068" y="1513357"/>
            <a:ext cx="2655687" cy="865797"/>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algn="ctr">
              <a:defRPr/>
            </a:pPr>
            <a:r>
              <a:rPr lang="en-US" sz="2706" kern="0" dirty="0">
                <a:solidFill>
                  <a:prstClr val="white"/>
                </a:solidFill>
                <a:latin typeface="Calibri" panose="020F0502020204030204"/>
              </a:rPr>
              <a:t>PNC#1</a:t>
            </a:r>
          </a:p>
          <a:p>
            <a:pPr algn="ctr">
              <a:defRPr/>
            </a:pPr>
            <a:r>
              <a:rPr lang="en-US" sz="2706" kern="0" dirty="0">
                <a:solidFill>
                  <a:prstClr val="white"/>
                </a:solidFill>
                <a:latin typeface="Calibri" panose="020F0502020204030204"/>
              </a:rPr>
              <a:t>(Concentrator)</a:t>
            </a:r>
          </a:p>
        </p:txBody>
      </p:sp>
      <p:sp>
        <p:nvSpPr>
          <p:cNvPr id="18" name="Oval 78"/>
          <p:cNvSpPr>
            <a:spLocks noChangeAspect="1"/>
          </p:cNvSpPr>
          <p:nvPr/>
        </p:nvSpPr>
        <p:spPr>
          <a:xfrm>
            <a:off x="6496756" y="4563351"/>
            <a:ext cx="768000" cy="768000"/>
          </a:xfrm>
          <a:prstGeom prst="ellipse">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wrap="none" rtlCol="0" anchor="ctr"/>
          <a:lstStyle/>
          <a:p>
            <a:pPr algn="ctr">
              <a:defRPr/>
            </a:pPr>
            <a:r>
              <a:rPr lang="en-US" sz="1707" kern="0" dirty="0">
                <a:solidFill>
                  <a:prstClr val="white"/>
                </a:solidFill>
                <a:latin typeface="Calibri" panose="020F0502020204030204"/>
              </a:rPr>
              <a:t>Leaf</a:t>
            </a:r>
          </a:p>
        </p:txBody>
      </p:sp>
      <p:sp>
        <p:nvSpPr>
          <p:cNvPr id="19" name="Oval 79"/>
          <p:cNvSpPr>
            <a:spLocks noChangeAspect="1"/>
          </p:cNvSpPr>
          <p:nvPr/>
        </p:nvSpPr>
        <p:spPr>
          <a:xfrm>
            <a:off x="5963152" y="3164637"/>
            <a:ext cx="768000" cy="768000"/>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none" rtlCol="0" anchor="ctr"/>
          <a:lstStyle/>
          <a:p>
            <a:pPr algn="ctr">
              <a:defRPr/>
            </a:pPr>
            <a:r>
              <a:rPr lang="en-US" sz="1707" kern="0" dirty="0">
                <a:solidFill>
                  <a:prstClr val="white"/>
                </a:solidFill>
                <a:latin typeface="Calibri" panose="020F0502020204030204"/>
              </a:rPr>
              <a:t>Router</a:t>
            </a:r>
          </a:p>
        </p:txBody>
      </p:sp>
      <p:sp>
        <p:nvSpPr>
          <p:cNvPr id="20" name="Oval 80"/>
          <p:cNvSpPr>
            <a:spLocks noChangeAspect="1"/>
          </p:cNvSpPr>
          <p:nvPr/>
        </p:nvSpPr>
        <p:spPr>
          <a:xfrm>
            <a:off x="3947792" y="4553449"/>
            <a:ext cx="768000" cy="768000"/>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none" rtlCol="0" anchor="ctr"/>
          <a:lstStyle/>
          <a:p>
            <a:pPr algn="ctr">
              <a:defRPr/>
            </a:pPr>
            <a:r>
              <a:rPr lang="en-US" sz="1707" kern="0" dirty="0">
                <a:solidFill>
                  <a:prstClr val="white"/>
                </a:solidFill>
                <a:latin typeface="Calibri" panose="020F0502020204030204"/>
              </a:rPr>
              <a:t>Router</a:t>
            </a:r>
          </a:p>
        </p:txBody>
      </p:sp>
      <p:sp>
        <p:nvSpPr>
          <p:cNvPr id="21" name="Oval 83"/>
          <p:cNvSpPr>
            <a:spLocks noChangeAspect="1"/>
          </p:cNvSpPr>
          <p:nvPr/>
        </p:nvSpPr>
        <p:spPr>
          <a:xfrm>
            <a:off x="2225006" y="4519850"/>
            <a:ext cx="768000" cy="768000"/>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none" rtlCol="0" anchor="ctr"/>
          <a:lstStyle/>
          <a:p>
            <a:pPr algn="ctr">
              <a:defRPr/>
            </a:pPr>
            <a:r>
              <a:rPr lang="en-US" sz="1707" kern="0" dirty="0">
                <a:solidFill>
                  <a:prstClr val="white"/>
                </a:solidFill>
                <a:latin typeface="Calibri" panose="020F0502020204030204"/>
              </a:rPr>
              <a:t>Router</a:t>
            </a:r>
          </a:p>
        </p:txBody>
      </p:sp>
      <p:sp>
        <p:nvSpPr>
          <p:cNvPr id="22" name="TextBox 84"/>
          <p:cNvSpPr txBox="1"/>
          <p:nvPr/>
        </p:nvSpPr>
        <p:spPr>
          <a:xfrm>
            <a:off x="7226278" y="3556425"/>
            <a:ext cx="819135" cy="355034"/>
          </a:xfrm>
          <a:prstGeom prst="rect">
            <a:avLst/>
          </a:prstGeom>
          <a:noFill/>
        </p:spPr>
        <p:txBody>
          <a:bodyPr wrap="none" rtlCol="0">
            <a:spAutoFit/>
          </a:bodyPr>
          <a:lstStyle/>
          <a:p>
            <a:r>
              <a:rPr lang="en-US" sz="1707" dirty="0">
                <a:solidFill>
                  <a:prstClr val="black"/>
                </a:solidFill>
                <a:latin typeface="Calibri" panose="020F0502020204030204"/>
              </a:rPr>
              <a:t>Layer 1</a:t>
            </a:r>
          </a:p>
        </p:txBody>
      </p:sp>
      <p:sp>
        <p:nvSpPr>
          <p:cNvPr id="23" name="TextBox 85"/>
          <p:cNvSpPr txBox="1"/>
          <p:nvPr/>
        </p:nvSpPr>
        <p:spPr>
          <a:xfrm>
            <a:off x="7444990" y="4769834"/>
            <a:ext cx="819135" cy="355034"/>
          </a:xfrm>
          <a:prstGeom prst="rect">
            <a:avLst/>
          </a:prstGeom>
          <a:noFill/>
        </p:spPr>
        <p:txBody>
          <a:bodyPr wrap="none" rtlCol="0">
            <a:spAutoFit/>
          </a:bodyPr>
          <a:lstStyle/>
          <a:p>
            <a:r>
              <a:rPr lang="en-US" sz="1707" dirty="0">
                <a:solidFill>
                  <a:prstClr val="black"/>
                </a:solidFill>
                <a:latin typeface="Calibri" panose="020F0502020204030204"/>
              </a:rPr>
              <a:t>Layer 2</a:t>
            </a:r>
          </a:p>
        </p:txBody>
      </p:sp>
      <p:sp>
        <p:nvSpPr>
          <p:cNvPr id="24" name="TextBox 86"/>
          <p:cNvSpPr txBox="1"/>
          <p:nvPr/>
        </p:nvSpPr>
        <p:spPr>
          <a:xfrm>
            <a:off x="7191165" y="2896960"/>
            <a:ext cx="819135" cy="355034"/>
          </a:xfrm>
          <a:prstGeom prst="rect">
            <a:avLst/>
          </a:prstGeom>
          <a:noFill/>
        </p:spPr>
        <p:txBody>
          <a:bodyPr wrap="none" rtlCol="0">
            <a:spAutoFit/>
          </a:bodyPr>
          <a:lstStyle/>
          <a:p>
            <a:r>
              <a:rPr lang="en-US" sz="1707" dirty="0">
                <a:solidFill>
                  <a:prstClr val="black"/>
                </a:solidFill>
                <a:latin typeface="Calibri" panose="020F0502020204030204"/>
              </a:rPr>
              <a:t>Layer 0</a:t>
            </a:r>
          </a:p>
        </p:txBody>
      </p:sp>
      <p:sp>
        <p:nvSpPr>
          <p:cNvPr id="25" name="Right Arrow 90"/>
          <p:cNvSpPr/>
          <p:nvPr/>
        </p:nvSpPr>
        <p:spPr>
          <a:xfrm rot="2746920">
            <a:off x="5206974" y="2847657"/>
            <a:ext cx="690307" cy="327276"/>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algn="ctr">
              <a:defRPr/>
            </a:pPr>
            <a:endParaRPr lang="en-US" sz="960" kern="0">
              <a:solidFill>
                <a:prstClr val="white"/>
              </a:solidFill>
              <a:latin typeface="Calibri" panose="020F0502020204030204"/>
            </a:endParaRPr>
          </a:p>
        </p:txBody>
      </p:sp>
      <p:sp>
        <p:nvSpPr>
          <p:cNvPr id="26" name="Right Arrow 91"/>
          <p:cNvSpPr/>
          <p:nvPr/>
        </p:nvSpPr>
        <p:spPr>
          <a:xfrm rot="3178988">
            <a:off x="6156035" y="4116873"/>
            <a:ext cx="588895" cy="327276"/>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algn="ctr">
              <a:defRPr/>
            </a:pPr>
            <a:endParaRPr lang="en-US" sz="960" kern="0">
              <a:solidFill>
                <a:prstClr val="white"/>
              </a:solidFill>
              <a:latin typeface="Calibri" panose="020F0502020204030204"/>
            </a:endParaRPr>
          </a:p>
        </p:txBody>
      </p:sp>
      <p:cxnSp>
        <p:nvCxnSpPr>
          <p:cNvPr id="27" name="Straight Arrow Connector 94"/>
          <p:cNvCxnSpPr/>
          <p:nvPr/>
        </p:nvCxnSpPr>
        <p:spPr>
          <a:xfrm>
            <a:off x="1639751" y="2372254"/>
            <a:ext cx="2281616" cy="519469"/>
          </a:xfrm>
          <a:prstGeom prst="straightConnector1">
            <a:avLst/>
          </a:prstGeom>
          <a:noFill/>
          <a:ln w="19050" cap="flat" cmpd="sng" algn="ctr">
            <a:solidFill>
              <a:srgbClr val="FF0000"/>
            </a:solidFill>
            <a:prstDash val="solid"/>
            <a:miter lim="800000"/>
            <a:tailEnd type="triangle" w="lg" len="lg"/>
          </a:ln>
          <a:effectLst/>
        </p:spPr>
      </p:cxnSp>
      <p:cxnSp>
        <p:nvCxnSpPr>
          <p:cNvPr id="28" name="Straight Arrow Connector 96"/>
          <p:cNvCxnSpPr/>
          <p:nvPr/>
        </p:nvCxnSpPr>
        <p:spPr>
          <a:xfrm flipH="1" flipV="1">
            <a:off x="5372895" y="2988044"/>
            <a:ext cx="681515" cy="2291847"/>
          </a:xfrm>
          <a:prstGeom prst="straightConnector1">
            <a:avLst/>
          </a:prstGeom>
          <a:noFill/>
          <a:ln w="19050" cap="flat" cmpd="sng" algn="ctr">
            <a:solidFill>
              <a:srgbClr val="00B050"/>
            </a:solidFill>
            <a:prstDash val="solid"/>
            <a:miter lim="800000"/>
            <a:tailEnd type="triangle" w="lg" len="lg"/>
          </a:ln>
          <a:effectLst/>
        </p:spPr>
      </p:cxnSp>
      <p:cxnSp>
        <p:nvCxnSpPr>
          <p:cNvPr id="29" name="Straight Arrow Connector 97"/>
          <p:cNvCxnSpPr/>
          <p:nvPr/>
        </p:nvCxnSpPr>
        <p:spPr>
          <a:xfrm flipV="1">
            <a:off x="6083326" y="4302329"/>
            <a:ext cx="173448" cy="965259"/>
          </a:xfrm>
          <a:prstGeom prst="straightConnector1">
            <a:avLst/>
          </a:prstGeom>
          <a:noFill/>
          <a:ln w="19050" cap="flat" cmpd="sng" algn="ctr">
            <a:solidFill>
              <a:srgbClr val="00B050"/>
            </a:solidFill>
            <a:prstDash val="solid"/>
            <a:miter lim="800000"/>
            <a:tailEnd type="triangle" w="lg" len="lg"/>
          </a:ln>
          <a:effectLst/>
        </p:spPr>
      </p:cxnSp>
      <p:cxnSp>
        <p:nvCxnSpPr>
          <p:cNvPr id="30" name="Straight Arrow Connector 100"/>
          <p:cNvCxnSpPr/>
          <p:nvPr/>
        </p:nvCxnSpPr>
        <p:spPr>
          <a:xfrm flipV="1">
            <a:off x="3310869" y="3288362"/>
            <a:ext cx="925476" cy="2176115"/>
          </a:xfrm>
          <a:prstGeom prst="straightConnector1">
            <a:avLst/>
          </a:prstGeom>
          <a:noFill/>
          <a:ln w="19050" cap="flat" cmpd="sng" algn="ctr">
            <a:solidFill>
              <a:srgbClr val="0000FF"/>
            </a:solidFill>
            <a:prstDash val="solid"/>
            <a:miter lim="800000"/>
            <a:tailEnd type="triangle" w="lg" len="lg"/>
          </a:ln>
          <a:effectLst/>
        </p:spPr>
      </p:cxnSp>
      <p:cxnSp>
        <p:nvCxnSpPr>
          <p:cNvPr id="31" name="Straight Arrow Connector 101"/>
          <p:cNvCxnSpPr/>
          <p:nvPr/>
        </p:nvCxnSpPr>
        <p:spPr>
          <a:xfrm flipH="1" flipV="1">
            <a:off x="3106909" y="4429374"/>
            <a:ext cx="183350" cy="1018191"/>
          </a:xfrm>
          <a:prstGeom prst="straightConnector1">
            <a:avLst/>
          </a:prstGeom>
          <a:noFill/>
          <a:ln w="19050" cap="flat" cmpd="sng" algn="ctr">
            <a:solidFill>
              <a:srgbClr val="0000FF"/>
            </a:solidFill>
            <a:prstDash val="solid"/>
            <a:miter lim="800000"/>
            <a:tailEnd type="triangle" w="lg" len="lg"/>
          </a:ln>
          <a:effectLst/>
        </p:spPr>
      </p:cxnSp>
      <p:sp>
        <p:nvSpPr>
          <p:cNvPr id="32" name="正方形/長方形 31"/>
          <p:cNvSpPr/>
          <p:nvPr/>
        </p:nvSpPr>
        <p:spPr>
          <a:xfrm>
            <a:off x="74182" y="2125129"/>
            <a:ext cx="3492260" cy="1405834"/>
          </a:xfrm>
          <a:prstGeom prst="rect">
            <a:avLst/>
          </a:prstGeom>
        </p:spPr>
        <p:txBody>
          <a:bodyPr wrap="square">
            <a:spAutoFit/>
          </a:bodyPr>
          <a:lstStyle/>
          <a:p>
            <a:r>
              <a:rPr lang="en-US" altLang="ja-JP" sz="1707" b="1" dirty="0">
                <a:solidFill>
                  <a:prstClr val="black"/>
                </a:solidFill>
                <a:latin typeface="Calibri" panose="020F0502020204030204"/>
              </a:rPr>
              <a:t>[SRM Request]</a:t>
            </a:r>
          </a:p>
          <a:p>
            <a:r>
              <a:rPr lang="en-US" altLang="ja-JP" sz="1707" dirty="0">
                <a:solidFill>
                  <a:prstClr val="black"/>
                </a:solidFill>
                <a:latin typeface="Calibri" panose="020F0502020204030204"/>
              </a:rPr>
              <a:t>Timing: On demand</a:t>
            </a:r>
          </a:p>
          <a:p>
            <a:r>
              <a:rPr lang="en-US" altLang="ja-JP" sz="1707" dirty="0">
                <a:solidFill>
                  <a:prstClr val="black"/>
                </a:solidFill>
                <a:latin typeface="Calibri" panose="020F0502020204030204"/>
              </a:rPr>
              <a:t>Request type:</a:t>
            </a:r>
          </a:p>
          <a:p>
            <a:r>
              <a:rPr lang="en-US" altLang="ja-JP" sz="1707" dirty="0">
                <a:solidFill>
                  <a:prstClr val="black"/>
                </a:solidFill>
                <a:latin typeface="Calibri" panose="020F0502020204030204"/>
              </a:rPr>
              <a:t> - information get: PIB attributes</a:t>
            </a:r>
          </a:p>
          <a:p>
            <a:r>
              <a:rPr lang="en-US" altLang="ja-JP" sz="1707" dirty="0">
                <a:solidFill>
                  <a:prstClr val="black"/>
                </a:solidFill>
                <a:latin typeface="Calibri" panose="020F0502020204030204"/>
              </a:rPr>
              <a:t> - information set: TPC</a:t>
            </a:r>
          </a:p>
        </p:txBody>
      </p:sp>
      <p:cxnSp>
        <p:nvCxnSpPr>
          <p:cNvPr id="33" name="Straight Connector 74"/>
          <p:cNvCxnSpPr>
            <a:stCxn id="19" idx="4"/>
            <a:endCxn id="18" idx="0"/>
          </p:cNvCxnSpPr>
          <p:nvPr/>
        </p:nvCxnSpPr>
        <p:spPr>
          <a:xfrm>
            <a:off x="6347152" y="3932637"/>
            <a:ext cx="533604" cy="630714"/>
          </a:xfrm>
          <a:prstGeom prst="line">
            <a:avLst/>
          </a:prstGeom>
          <a:noFill/>
          <a:ln w="19050" cap="flat" cmpd="sng" algn="ctr">
            <a:solidFill>
              <a:schemeClr val="tx1"/>
            </a:solidFill>
            <a:prstDash val="solid"/>
            <a:miter lim="800000"/>
          </a:ln>
          <a:effectLst/>
        </p:spPr>
      </p:cxnSp>
      <p:cxnSp>
        <p:nvCxnSpPr>
          <p:cNvPr id="34" name="Straight Arrow Connector 94"/>
          <p:cNvCxnSpPr/>
          <p:nvPr/>
        </p:nvCxnSpPr>
        <p:spPr>
          <a:xfrm>
            <a:off x="1595028" y="2372254"/>
            <a:ext cx="1140687" cy="1690405"/>
          </a:xfrm>
          <a:prstGeom prst="straightConnector1">
            <a:avLst/>
          </a:prstGeom>
          <a:noFill/>
          <a:ln w="19050" cap="flat" cmpd="sng" algn="ctr">
            <a:solidFill>
              <a:srgbClr val="FF0000"/>
            </a:solidFill>
            <a:prstDash val="solid"/>
            <a:miter lim="800000"/>
            <a:tailEnd type="triangle" w="lg" len="lg"/>
          </a:ln>
          <a:effectLst/>
        </p:spPr>
      </p:cxnSp>
      <p:sp>
        <p:nvSpPr>
          <p:cNvPr id="35" name="TextBox 89"/>
          <p:cNvSpPr txBox="1"/>
          <p:nvPr/>
        </p:nvSpPr>
        <p:spPr>
          <a:xfrm>
            <a:off x="173108" y="5024355"/>
            <a:ext cx="4654536" cy="1931234"/>
          </a:xfrm>
          <a:prstGeom prst="rect">
            <a:avLst/>
          </a:prstGeom>
          <a:noFill/>
        </p:spPr>
        <p:txBody>
          <a:bodyPr wrap="square" rtlCol="0">
            <a:spAutoFit/>
          </a:bodyPr>
          <a:lstStyle/>
          <a:p>
            <a:r>
              <a:rPr lang="en-US" sz="1707" b="1" dirty="0">
                <a:solidFill>
                  <a:prstClr val="black"/>
                </a:solidFill>
                <a:latin typeface="Calibri" panose="020F0502020204030204"/>
              </a:rPr>
              <a:t>[SRM Response/Report]</a:t>
            </a:r>
          </a:p>
          <a:p>
            <a:r>
              <a:rPr lang="en-US" sz="1707" dirty="0">
                <a:solidFill>
                  <a:prstClr val="black"/>
                </a:solidFill>
                <a:latin typeface="Calibri" panose="020F0502020204030204"/>
              </a:rPr>
              <a:t>Timing: </a:t>
            </a:r>
            <a:br>
              <a:rPr lang="en-US" sz="1707" dirty="0">
                <a:solidFill>
                  <a:prstClr val="black"/>
                </a:solidFill>
                <a:latin typeface="Calibri" panose="020F0502020204030204"/>
              </a:rPr>
            </a:br>
            <a:r>
              <a:rPr lang="en-US" sz="1707" dirty="0">
                <a:solidFill>
                  <a:prstClr val="black"/>
                </a:solidFill>
                <a:latin typeface="Calibri" panose="020F0502020204030204"/>
              </a:rPr>
              <a:t> - Response:</a:t>
            </a:r>
            <a:r>
              <a:rPr lang="en-US" sz="1707" dirty="0">
                <a:solidFill>
                  <a:prstClr val="black"/>
                </a:solidFill>
                <a:latin typeface="Calibri" panose="020F0502020204030204"/>
                <a:sym typeface="Wingdings" panose="05000000000000000000" pitchFamily="2" charset="2"/>
              </a:rPr>
              <a:t> </a:t>
            </a:r>
            <a:r>
              <a:rPr lang="en-US" sz="1707" dirty="0">
                <a:solidFill>
                  <a:prstClr val="black"/>
                </a:solidFill>
                <a:latin typeface="Calibri" panose="020F0502020204030204"/>
              </a:rPr>
              <a:t>in response to SRM request</a:t>
            </a:r>
          </a:p>
          <a:p>
            <a:r>
              <a:rPr lang="en-US" sz="1707" dirty="0">
                <a:solidFill>
                  <a:prstClr val="black"/>
                </a:solidFill>
                <a:latin typeface="Calibri" panose="020F0502020204030204"/>
              </a:rPr>
              <a:t> - Report: periodical or event-driven</a:t>
            </a:r>
          </a:p>
          <a:p>
            <a:r>
              <a:rPr lang="en-US" sz="1707" dirty="0">
                <a:solidFill>
                  <a:prstClr val="black"/>
                </a:solidFill>
                <a:latin typeface="Calibri" panose="020F0502020204030204"/>
              </a:rPr>
              <a:t>Information type: </a:t>
            </a:r>
          </a:p>
          <a:p>
            <a:r>
              <a:rPr lang="en-US" sz="1707" dirty="0">
                <a:solidFill>
                  <a:prstClr val="black"/>
                </a:solidFill>
                <a:latin typeface="Calibri" panose="020F0502020204030204"/>
              </a:rPr>
              <a:t> - Response: PIB attributes</a:t>
            </a:r>
          </a:p>
          <a:p>
            <a:r>
              <a:rPr lang="en-US" sz="1707" dirty="0">
                <a:solidFill>
                  <a:prstClr val="black"/>
                </a:solidFill>
                <a:latin typeface="Calibri" panose="020F0502020204030204"/>
              </a:rPr>
              <a:t> - Report: Status</a:t>
            </a:r>
          </a:p>
        </p:txBody>
      </p:sp>
      <p:sp>
        <p:nvSpPr>
          <p:cNvPr id="36" name="TextBox 92"/>
          <p:cNvSpPr txBox="1"/>
          <p:nvPr/>
        </p:nvSpPr>
        <p:spPr>
          <a:xfrm>
            <a:off x="5867400" y="5334000"/>
            <a:ext cx="3701654" cy="1405834"/>
          </a:xfrm>
          <a:prstGeom prst="rect">
            <a:avLst/>
          </a:prstGeom>
          <a:noFill/>
        </p:spPr>
        <p:txBody>
          <a:bodyPr wrap="none" rtlCol="0">
            <a:spAutoFit/>
          </a:bodyPr>
          <a:lstStyle/>
          <a:p>
            <a:r>
              <a:rPr lang="en-US" sz="1707" b="1" dirty="0">
                <a:solidFill>
                  <a:prstClr val="black"/>
                </a:solidFill>
                <a:latin typeface="Calibri" panose="020F0502020204030204"/>
              </a:rPr>
              <a:t>[SRM Information/Extended Beacon]</a:t>
            </a:r>
          </a:p>
          <a:p>
            <a:r>
              <a:rPr lang="en-US" sz="1707" dirty="0">
                <a:solidFill>
                  <a:prstClr val="black"/>
                </a:solidFill>
                <a:latin typeface="Calibri" panose="020F0502020204030204"/>
              </a:rPr>
              <a:t>Timing: On demand or periodical</a:t>
            </a:r>
          </a:p>
          <a:p>
            <a:r>
              <a:rPr lang="en-US" sz="1707" dirty="0">
                <a:solidFill>
                  <a:prstClr val="black"/>
                </a:solidFill>
                <a:latin typeface="Calibri" panose="020F0502020204030204"/>
              </a:rPr>
              <a:t> - Extended Beacon: before MAC join</a:t>
            </a:r>
          </a:p>
          <a:p>
            <a:r>
              <a:rPr lang="en-US" sz="1707" dirty="0">
                <a:solidFill>
                  <a:prstClr val="black"/>
                </a:solidFill>
                <a:latin typeface="Calibri" panose="020F0502020204030204"/>
              </a:rPr>
              <a:t> - </a:t>
            </a:r>
            <a:r>
              <a:rPr lang="en-US" altLang="ja-JP" sz="1707" dirty="0">
                <a:solidFill>
                  <a:prstClr val="black"/>
                </a:solidFill>
              </a:rPr>
              <a:t>SRM Information: after MAC join</a:t>
            </a:r>
          </a:p>
          <a:p>
            <a:r>
              <a:rPr lang="en-US" altLang="ja-JP" sz="1707" dirty="0">
                <a:solidFill>
                  <a:prstClr val="black"/>
                </a:solidFill>
              </a:rPr>
              <a:t>Information type: information set (TPC)</a:t>
            </a:r>
          </a:p>
        </p:txBody>
      </p:sp>
    </p:spTree>
    <p:extLst>
      <p:ext uri="{BB962C8B-B14F-4D97-AF65-F5344CB8AC3E}">
        <p14:creationId xmlns:p14="http://schemas.microsoft.com/office/powerpoint/2010/main" val="1816313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Applications</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Spt. 2018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Shoichi Kitazawa, Muroran IT</a:t>
            </a:r>
            <a:endParaRPr kumimoji="1" lang="ja-JP" altLang="en-US"/>
          </a:p>
        </p:txBody>
      </p:sp>
      <p:sp>
        <p:nvSpPr>
          <p:cNvPr id="5" name="スライド番号プレースホルダー 4"/>
          <p:cNvSpPr>
            <a:spLocks noGrp="1"/>
          </p:cNvSpPr>
          <p:nvPr>
            <p:ph type="sldNum" sz="quarter" idx="12"/>
          </p:nvPr>
        </p:nvSpPr>
        <p:spPr/>
        <p:txBody>
          <a:bodyPr/>
          <a:lstStyle/>
          <a:p>
            <a:fld id="{EFE81E15-7CAF-4E4A-842A-EBAED0471F26}" type="slidenum">
              <a:rPr kumimoji="1" lang="ja-JP" altLang="en-US" smtClean="0"/>
              <a:t>9</a:t>
            </a:fld>
            <a:endParaRPr kumimoji="1" lang="ja-JP" altLang="en-US"/>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07600"/>
            <a:ext cx="4430643"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180098"/>
            <a:ext cx="5112626" cy="2880000"/>
          </a:xfrm>
          <a:prstGeom prst="rect">
            <a:avLst/>
          </a:prstGeom>
          <a:noFill/>
          <a:ln>
            <a:noFill/>
          </a:ln>
        </p:spPr>
      </p:pic>
      <p:sp>
        <p:nvSpPr>
          <p:cNvPr id="9" name="テキスト ボックス 8"/>
          <p:cNvSpPr txBox="1"/>
          <p:nvPr/>
        </p:nvSpPr>
        <p:spPr>
          <a:xfrm>
            <a:off x="632520" y="2590800"/>
            <a:ext cx="3334759" cy="400110"/>
          </a:xfrm>
          <a:prstGeom prst="rect">
            <a:avLst/>
          </a:prstGeom>
          <a:noFill/>
        </p:spPr>
        <p:txBody>
          <a:bodyPr wrap="none" rtlCol="0">
            <a:spAutoFit/>
          </a:bodyPr>
          <a:lstStyle/>
          <a:p>
            <a:r>
              <a:rPr lang="en-US" altLang="ja-JP" sz="2000" b="1" dirty="0">
                <a:solidFill>
                  <a:srgbClr val="0000FF"/>
                </a:solidFill>
              </a:rPr>
              <a:t>Hospital/Medical/Healthcare</a:t>
            </a:r>
            <a:endParaRPr kumimoji="1" lang="ja-JP" altLang="en-US" sz="2000" dirty="0">
              <a:solidFill>
                <a:srgbClr val="0000FF"/>
              </a:solidFill>
            </a:endParaRPr>
          </a:p>
        </p:txBody>
      </p:sp>
      <p:sp>
        <p:nvSpPr>
          <p:cNvPr id="10" name="テキスト ボックス 9"/>
          <p:cNvSpPr txBox="1"/>
          <p:nvPr/>
        </p:nvSpPr>
        <p:spPr>
          <a:xfrm>
            <a:off x="5895280" y="2590800"/>
            <a:ext cx="2639120" cy="400110"/>
          </a:xfrm>
          <a:prstGeom prst="rect">
            <a:avLst/>
          </a:prstGeom>
          <a:noFill/>
        </p:spPr>
        <p:txBody>
          <a:bodyPr wrap="none" rtlCol="0">
            <a:spAutoFit/>
          </a:bodyPr>
          <a:lstStyle/>
          <a:p>
            <a:r>
              <a:rPr lang="en-US" altLang="ja-JP" sz="2000" b="1" dirty="0">
                <a:solidFill>
                  <a:srgbClr val="0000FF"/>
                </a:solidFill>
              </a:rPr>
              <a:t>Industrial Automation</a:t>
            </a:r>
            <a:endParaRPr kumimoji="1" lang="ja-JP" altLang="en-US" sz="2000" dirty="0">
              <a:solidFill>
                <a:srgbClr val="0000FF"/>
              </a:solidFill>
            </a:endParaRPr>
          </a:p>
        </p:txBody>
      </p:sp>
      <p:sp>
        <p:nvSpPr>
          <p:cNvPr id="14" name="TextBox 1"/>
          <p:cNvSpPr txBox="1"/>
          <p:nvPr/>
        </p:nvSpPr>
        <p:spPr>
          <a:xfrm>
            <a:off x="3566880" y="6493949"/>
            <a:ext cx="6110520" cy="276999"/>
          </a:xfrm>
          <a:prstGeom prst="rect">
            <a:avLst/>
          </a:prstGeom>
          <a:noFill/>
        </p:spPr>
        <p:txBody>
          <a:bodyPr wrap="square" rtlCol="0">
            <a:spAutoFit/>
          </a:bodyPr>
          <a:lstStyle/>
          <a:p>
            <a:r>
              <a:rPr lang="en-US" altLang="ja-JP" sz="1200" dirty="0">
                <a:solidFill>
                  <a:schemeClr val="tx1"/>
                </a:solidFill>
              </a:rPr>
              <a:t>Source: </a:t>
            </a:r>
            <a:r>
              <a:rPr lang="en-US" altLang="ja-JP" sz="1200" dirty="0" smtClean="0">
                <a:solidFill>
                  <a:schemeClr val="tx1"/>
                </a:solidFill>
              </a:rPr>
              <a:t>“</a:t>
            </a:r>
            <a:r>
              <a:rPr lang="en-US" altLang="ja-JP" sz="1200" dirty="0">
                <a:solidFill>
                  <a:schemeClr val="tx1"/>
                </a:solidFill>
              </a:rPr>
              <a:t>IEEE 802.15-14-0555-13-004s-tg4s-technical-guidance-document.”, March </a:t>
            </a:r>
            <a:r>
              <a:rPr lang="en-US" altLang="ja-JP" sz="1200" dirty="0" smtClean="0">
                <a:solidFill>
                  <a:schemeClr val="tx1"/>
                </a:solidFill>
              </a:rPr>
              <a:t>2016</a:t>
            </a:r>
            <a:endParaRPr kumimoji="1" lang="en-US" sz="1200" dirty="0">
              <a:solidFill>
                <a:schemeClr val="tx1"/>
              </a:solidFill>
            </a:endParaRPr>
          </a:p>
        </p:txBody>
      </p:sp>
    </p:spTree>
    <p:extLst>
      <p:ext uri="{BB962C8B-B14F-4D97-AF65-F5344CB8AC3E}">
        <p14:creationId xmlns:p14="http://schemas.microsoft.com/office/powerpoint/2010/main" val="3891300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557</TotalTime>
  <Words>910</Words>
  <Application>Microsoft Office PowerPoint</Application>
  <PresentationFormat>ユーザー設定</PresentationFormat>
  <Paragraphs>191</Paragraphs>
  <Slides>13</Slides>
  <Notes>4</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6" baseType="lpstr">
      <vt:lpstr>Arial Unicode MS</vt:lpstr>
      <vt:lpstr>ＭＳ Ｐゴシック</vt:lpstr>
      <vt:lpstr>ＭＳ ゴシック</vt:lpstr>
      <vt:lpstr>ＭＳ ゴシック</vt:lpstr>
      <vt:lpstr>ＭＳ 明朝</vt:lpstr>
      <vt:lpstr>游ゴシック</vt:lpstr>
      <vt:lpstr>Arial</vt:lpstr>
      <vt:lpstr>Calibri</vt:lpstr>
      <vt:lpstr>Courier New</vt:lpstr>
      <vt:lpstr>Times New Roman</vt:lpstr>
      <vt:lpstr>Wingdings</vt:lpstr>
      <vt:lpstr>Office Theme</vt:lpstr>
      <vt:lpstr>Microsoft Word 97-2003 文書</vt:lpstr>
      <vt:lpstr>Overview of IEEE802.15.4s</vt:lpstr>
      <vt:lpstr>Abstract</vt:lpstr>
      <vt:lpstr>Problem statement</vt:lpstr>
      <vt:lpstr>General use case</vt:lpstr>
      <vt:lpstr>Metrics defined by 802.15.4s</vt:lpstr>
      <vt:lpstr>SRM Functions</vt:lpstr>
      <vt:lpstr>TPC Functions</vt:lpstr>
      <vt:lpstr>SRM Flow</vt:lpstr>
      <vt:lpstr>Applications</vt:lpstr>
      <vt:lpstr>Applications (Cont’d)</vt:lpstr>
      <vt:lpstr>IEEE 802.11k</vt:lpstr>
      <vt:lpstr>IEEE 802.11v</vt:lpstr>
      <vt:lpstr>References</vt:lpstr>
    </vt:vector>
  </TitlesOfParts>
  <Company>Muroran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IEEE802.15.4ｓ</dc:title>
  <dc:creator>S. Kitazawa</dc:creator>
  <cp:lastModifiedBy>kitazawa</cp:lastModifiedBy>
  <cp:revision>32</cp:revision>
  <cp:lastPrinted>2014-11-08T20:15:38Z</cp:lastPrinted>
  <dcterms:created xsi:type="dcterms:W3CDTF">2014-10-30T17:06:39Z</dcterms:created>
  <dcterms:modified xsi:type="dcterms:W3CDTF">2018-09-13T20:02:32Z</dcterms:modified>
</cp:coreProperties>
</file>