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0"/>
  </p:notesMasterIdLst>
  <p:handoutMasterIdLst>
    <p:handoutMasterId r:id="rId11"/>
  </p:handoutMasterIdLst>
  <p:sldIdLst>
    <p:sldId id="256" r:id="rId2"/>
    <p:sldId id="277" r:id="rId3"/>
    <p:sldId id="271" r:id="rId4"/>
    <p:sldId id="278" r:id="rId5"/>
    <p:sldId id="283" r:id="rId6"/>
    <p:sldId id="284" r:id="rId7"/>
    <p:sldId id="282" r:id="rId8"/>
    <p:sldId id="264" r:id="rId9"/>
  </p:sldIdLst>
  <p:sldSz cx="9753600" cy="7315200"/>
  <p:notesSz cx="7099300" cy="10234613"/>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3176" userDrawn="1">
          <p15:clr>
            <a:srgbClr val="A4A3A4"/>
          </p15:clr>
        </p15:guide>
        <p15:guide id="2" pos="221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95" autoAdjust="0"/>
    <p:restoredTop sz="95488" autoAdjust="0"/>
  </p:normalViewPr>
  <p:slideViewPr>
    <p:cSldViewPr>
      <p:cViewPr varScale="1">
        <p:scale>
          <a:sx n="83" d="100"/>
          <a:sy n="83" d="100"/>
        </p:scale>
        <p:origin x="1848" y="8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342" y="84"/>
      </p:cViewPr>
      <p:guideLst>
        <p:guide orient="horz" pos="3176"/>
        <p:guide pos="221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B87CCAAF-252C-4847-8D16-EDD6B40E4912}" type="datetimeFigureOut">
              <a:rPr lang="en-US" smtClean="0"/>
              <a:pPr/>
              <a:t>9/12/2018</a:t>
            </a:fld>
            <a:endParaRPr lang="en-US"/>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endParaRPr lang="en-US"/>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a:p>
        </p:txBody>
      </p:sp>
      <p:sp>
        <p:nvSpPr>
          <p:cNvPr id="2050" name="Rectangle 2"/>
          <p:cNvSpPr>
            <a:spLocks noGrp="1" noChangeArrowheads="1"/>
          </p:cNvSpPr>
          <p:nvPr>
            <p:ph type="hdr"/>
          </p:nvPr>
        </p:nvSpPr>
        <p:spPr bwMode="auto">
          <a:xfrm>
            <a:off x="5774683" y="106794"/>
            <a:ext cx="654994"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485381" y="9908983"/>
            <a:ext cx="944297" cy="1995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88747" algn="l"/>
                <a:tab pos="1466240" algn="l"/>
                <a:tab pos="2443734" algn="l"/>
                <a:tab pos="3421228" algn="l"/>
                <a:tab pos="4398721" algn="l"/>
                <a:tab pos="5376215" algn="l"/>
                <a:tab pos="6353708" algn="l"/>
                <a:tab pos="7331202" algn="l"/>
                <a:tab pos="8308696" algn="l"/>
                <a:tab pos="9286189" algn="l"/>
                <a:tab pos="10263683" algn="l"/>
                <a:tab pos="11241176" algn="l"/>
              </a:tabLst>
              <a:defRPr sz="13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2290"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32790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4117311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759933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2866772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263033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77672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000125" y="773113"/>
            <a:ext cx="5099050" cy="3825875"/>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45923" y="4861705"/>
            <a:ext cx="5207454" cy="47093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err="1" smtClean="0"/>
              <a:t>Takenori</a:t>
            </a:r>
            <a:r>
              <a:rPr lang="en-GB" dirty="0" smtClean="0"/>
              <a:t> Sumi,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September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September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smtClean="0"/>
              <a:t>Takenori</a:t>
            </a:r>
            <a:r>
              <a:rPr lang="en-GB" dirty="0" smtClean="0"/>
              <a:t> Sumi,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802.19-18/0071r0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47055" y="646855"/>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Sub-1GHz Coexistence</a:t>
            </a:r>
            <a:br>
              <a:rPr lang="en-GB" sz="3600" dirty="0" smtClean="0"/>
            </a:br>
            <a:r>
              <a:rPr lang="en-GB" sz="3600" dirty="0" smtClean="0"/>
              <a:t>Simulation Models Update</a:t>
            </a:r>
            <a:endParaRPr lang="en-GB" sz="3600" dirty="0"/>
          </a:p>
        </p:txBody>
      </p:sp>
      <p:sp>
        <p:nvSpPr>
          <p:cNvPr id="3074" name="Rectangle 2"/>
          <p:cNvSpPr>
            <a:spLocks noGrp="1" noChangeArrowheads="1"/>
          </p:cNvSpPr>
          <p:nvPr>
            <p:ph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t>Date:</a:t>
            </a:r>
            <a:r>
              <a:rPr lang="en-GB" sz="2133" b="0" dirty="0" smtClean="0"/>
              <a:t> 2018-09-11</a:t>
            </a:r>
            <a:endParaRPr lang="en-GB" sz="2133" b="0"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err="1" smtClean="0"/>
              <a:t>Takenori</a:t>
            </a:r>
            <a:r>
              <a:rPr lang="en-GB" dirty="0" smtClean="0"/>
              <a:t> Sumi, Mitsubishi Electric</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September 2018</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6195090"/>
              </p:ext>
            </p:extLst>
          </p:nvPr>
        </p:nvGraphicFramePr>
        <p:xfrm>
          <a:off x="550863" y="2430463"/>
          <a:ext cx="8455025" cy="3557587"/>
        </p:xfrm>
        <a:graphic>
          <a:graphicData uri="http://schemas.openxmlformats.org/presentationml/2006/ole">
            <mc:AlternateContent xmlns:mc="http://schemas.openxmlformats.org/markup-compatibility/2006">
              <mc:Choice xmlns:v="urn:schemas-microsoft-com:vml" Requires="v">
                <p:oleObj spid="_x0000_s3274" name="Document" r:id="rId4" imgW="8262017" imgH="3475681" progId="Word.Document.8">
                  <p:embed/>
                </p:oleObj>
              </mc:Choice>
              <mc:Fallback>
                <p:oleObj name="Document" r:id="rId4" imgW="8262017" imgH="3475681" progId="Word.Document.8">
                  <p:embed/>
                  <p:pic>
                    <p:nvPicPr>
                      <p:cNvPr id="0" name="Picture 3"/>
                      <p:cNvPicPr>
                        <a:picLocks noChangeAspect="1" noChangeArrowheads="1"/>
                      </p:cNvPicPr>
                      <p:nvPr/>
                    </p:nvPicPr>
                    <p:blipFill>
                      <a:blip r:embed="rId5"/>
                      <a:srcRect/>
                      <a:stretch>
                        <a:fillRect/>
                      </a:stretch>
                    </p:blipFill>
                    <p:spPr bwMode="auto">
                      <a:xfrm>
                        <a:off x="550863" y="2430463"/>
                        <a:ext cx="8455025" cy="3557587"/>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Share the Sub-1GHz Coexistence Simulation Models for simulation and use case scenario discussion</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NS-3 can be reasonable for Coexistence Simulation by adding </a:t>
            </a:r>
            <a:r>
              <a:rPr lang="en-GB" dirty="0"/>
              <a:t>c</a:t>
            </a:r>
            <a:r>
              <a:rPr lang="en-GB" dirty="0" smtClean="0"/>
              <a:t>oexistence </a:t>
            </a:r>
            <a:r>
              <a:rPr lang="en-GB" dirty="0"/>
              <a:t>i</a:t>
            </a:r>
            <a:r>
              <a:rPr lang="en-GB" dirty="0" smtClean="0"/>
              <a:t>nterface between 802.15.4g and 802.11ah modules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a:xfrm>
            <a:off x="743374" y="355601"/>
            <a:ext cx="2761816" cy="291254"/>
          </a:xfrm>
        </p:spPr>
        <p:txBody>
          <a:bodyPr/>
          <a:lstStyle/>
          <a:p>
            <a:r>
              <a:rPr lang="en-US" dirty="0" smtClean="0"/>
              <a:t>September 2018</a:t>
            </a:r>
            <a:endParaRPr lang="en-GB" dirty="0"/>
          </a:p>
        </p:txBody>
      </p:sp>
      <p:sp>
        <p:nvSpPr>
          <p:cNvPr id="8" name="Footer Placeholder 4"/>
          <p:cNvSpPr>
            <a:spLocks noGrp="1"/>
          </p:cNvSpPr>
          <p:nvPr>
            <p:ph type="ftr" idx="14"/>
          </p:nvPr>
        </p:nvSpPr>
        <p:spPr>
          <a:xfrm>
            <a:off x="5715006" y="6907109"/>
            <a:ext cx="3396821" cy="245533"/>
          </a:xfrm>
        </p:spPr>
        <p:txBody>
          <a:bodyPr/>
          <a:lstStyle/>
          <a:p>
            <a:r>
              <a:rPr lang="en-GB" dirty="0" err="1" smtClean="0"/>
              <a:t>Takenori</a:t>
            </a:r>
            <a:r>
              <a:rPr lang="en-GB" dirty="0" smtClean="0"/>
              <a:t> Sumi, Mitsubishi Electric</a:t>
            </a:r>
            <a:endParaRPr lang="en-GB" dirty="0"/>
          </a:p>
        </p:txBody>
      </p:sp>
    </p:spTree>
    <p:extLst>
      <p:ext uri="{BB962C8B-B14F-4D97-AF65-F5344CB8AC3E}">
        <p14:creationId xmlns:p14="http://schemas.microsoft.com/office/powerpoint/2010/main" val="11625369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324" y="645526"/>
            <a:ext cx="8572080" cy="765838"/>
          </a:xfrm>
        </p:spPr>
        <p:txBody>
          <a:bodyPr/>
          <a:lstStyle/>
          <a:p>
            <a:r>
              <a:rPr lang="en-US" sz="3600" dirty="0" smtClean="0"/>
              <a:t>802.15.4g and 802.11ah Simulation Model</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err="1" smtClean="0"/>
              <a:t>Takenori</a:t>
            </a:r>
            <a:r>
              <a:rPr lang="en-GB" dirty="0" smtClean="0"/>
              <a:t> Sumi, Mitsubishi Electric</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
        <p:nvSpPr>
          <p:cNvPr id="9" name="Content Placeholder 2"/>
          <p:cNvSpPr txBox="1">
            <a:spLocks/>
          </p:cNvSpPr>
          <p:nvPr/>
        </p:nvSpPr>
        <p:spPr bwMode="auto">
          <a:xfrm>
            <a:off x="556320" y="1495634"/>
            <a:ext cx="8676964" cy="14058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altLang="ja-JP" kern="0" dirty="0"/>
              <a:t>C</a:t>
            </a:r>
            <a:r>
              <a:rPr lang="en-US" altLang="ja-JP" kern="0" dirty="0" smtClean="0"/>
              <a:t>urrent NS-3 does NOT include 802.11ah module, but 3</a:t>
            </a:r>
            <a:r>
              <a:rPr lang="en-US" altLang="ja-JP" kern="0" baseline="30000" dirty="0" smtClean="0"/>
              <a:t>rd</a:t>
            </a:r>
            <a:r>
              <a:rPr lang="en-US" altLang="ja-JP" kern="0" dirty="0" smtClean="0"/>
              <a:t> party 802.11ah module can be implemented without </a:t>
            </a:r>
            <a:r>
              <a:rPr lang="en-US" altLang="ja-JP" kern="0" dirty="0" err="1" smtClean="0"/>
              <a:t>coex</a:t>
            </a:r>
            <a:r>
              <a:rPr lang="en-US" altLang="ja-JP" kern="0" dirty="0" smtClean="0"/>
              <a:t> function.</a:t>
            </a:r>
          </a:p>
          <a:p>
            <a:r>
              <a:rPr lang="en-US" altLang="ja-JP" kern="0" dirty="0" smtClean="0"/>
              <a:t>Additional coexistence interface between modules are needed.</a:t>
            </a:r>
          </a:p>
          <a:p>
            <a:endParaRPr lang="en-US" altLang="ja-JP" sz="1600" kern="0" dirty="0"/>
          </a:p>
        </p:txBody>
      </p:sp>
      <p:grpSp>
        <p:nvGrpSpPr>
          <p:cNvPr id="3" name="グループ化 2"/>
          <p:cNvGrpSpPr/>
          <p:nvPr/>
        </p:nvGrpSpPr>
        <p:grpSpPr>
          <a:xfrm>
            <a:off x="1377071" y="2793504"/>
            <a:ext cx="7604185" cy="4104456"/>
            <a:chOff x="1377071" y="2793504"/>
            <a:chExt cx="7604185" cy="4104456"/>
          </a:xfrm>
        </p:grpSpPr>
        <p:pic>
          <p:nvPicPr>
            <p:cNvPr id="243" name="図 242"/>
            <p:cNvPicPr>
              <a:picLocks noChangeAspect="1"/>
            </p:cNvPicPr>
            <p:nvPr/>
          </p:nvPicPr>
          <p:blipFill>
            <a:blip r:embed="rId3"/>
            <a:stretch>
              <a:fillRect/>
            </a:stretch>
          </p:blipFill>
          <p:spPr>
            <a:xfrm>
              <a:off x="3895925" y="2793504"/>
              <a:ext cx="5085331" cy="3613349"/>
            </a:xfrm>
            <a:prstGeom prst="rect">
              <a:avLst/>
            </a:prstGeom>
          </p:spPr>
        </p:pic>
        <p:pic>
          <p:nvPicPr>
            <p:cNvPr id="10" name="図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28623" y="2884688"/>
              <a:ext cx="1793727" cy="3496861"/>
            </a:xfrm>
            <a:prstGeom prst="rect">
              <a:avLst/>
            </a:prstGeom>
          </p:spPr>
        </p:pic>
        <p:sp>
          <p:nvSpPr>
            <p:cNvPr id="11" name="テキスト ボックス 10"/>
            <p:cNvSpPr txBox="1"/>
            <p:nvPr/>
          </p:nvSpPr>
          <p:spPr>
            <a:xfrm>
              <a:off x="1377071" y="6528628"/>
              <a:ext cx="2167581" cy="369332"/>
            </a:xfrm>
            <a:prstGeom prst="rect">
              <a:avLst/>
            </a:prstGeom>
            <a:noFill/>
          </p:spPr>
          <p:txBody>
            <a:bodyPr wrap="none" rtlCol="0">
              <a:spAutoFit/>
            </a:bodyPr>
            <a:lstStyle/>
            <a:p>
              <a:r>
                <a:rPr kumimoji="1" lang="en-US" altLang="ja-JP" sz="1800" b="1" u="sng" dirty="0" smtClean="0">
                  <a:solidFill>
                    <a:schemeClr val="tx1"/>
                  </a:solidFill>
                  <a:latin typeface="Calibri" panose="020F0502020204030204" pitchFamily="34" charset="0"/>
                  <a:cs typeface="Calibri" panose="020F0502020204030204" pitchFamily="34" charset="0"/>
                </a:rPr>
                <a:t>802.15.4g module[1]</a:t>
              </a:r>
              <a:endParaRPr kumimoji="1" lang="ja-JP" altLang="en-US" sz="1800" b="1" u="sng" dirty="0" smtClean="0">
                <a:solidFill>
                  <a:schemeClr val="tx1"/>
                </a:solidFill>
                <a:latin typeface="Calibri" panose="020F0502020204030204" pitchFamily="34" charset="0"/>
                <a:cs typeface="Calibri" panose="020F0502020204030204" pitchFamily="34" charset="0"/>
              </a:endParaRPr>
            </a:p>
          </p:txBody>
        </p:sp>
        <p:sp>
          <p:nvSpPr>
            <p:cNvPr id="13" name="テキスト ボックス 12"/>
            <p:cNvSpPr txBox="1"/>
            <p:nvPr/>
          </p:nvSpPr>
          <p:spPr>
            <a:xfrm>
              <a:off x="5891261" y="6528628"/>
              <a:ext cx="2117887" cy="369332"/>
            </a:xfrm>
            <a:prstGeom prst="rect">
              <a:avLst/>
            </a:prstGeom>
            <a:noFill/>
          </p:spPr>
          <p:txBody>
            <a:bodyPr wrap="none" rtlCol="0">
              <a:spAutoFit/>
            </a:bodyPr>
            <a:lstStyle/>
            <a:p>
              <a:r>
                <a:rPr kumimoji="1" lang="en-US" altLang="ja-JP" sz="1800" b="1" u="sng" dirty="0" smtClean="0">
                  <a:solidFill>
                    <a:schemeClr val="tx1"/>
                  </a:solidFill>
                  <a:latin typeface="Calibri" panose="020F0502020204030204" pitchFamily="34" charset="0"/>
                  <a:cs typeface="Calibri" panose="020F0502020204030204" pitchFamily="34" charset="0"/>
                </a:rPr>
                <a:t>802.11ah module[2]</a:t>
              </a:r>
              <a:endParaRPr kumimoji="1" lang="ja-JP" altLang="en-US" sz="1800" b="1" u="sng" dirty="0" smtClean="0">
                <a:solidFill>
                  <a:schemeClr val="tx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803785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320" y="645526"/>
            <a:ext cx="8640960" cy="765838"/>
          </a:xfrm>
        </p:spPr>
        <p:txBody>
          <a:bodyPr/>
          <a:lstStyle/>
          <a:p>
            <a:r>
              <a:rPr lang="en-US" sz="3600" dirty="0" smtClean="0"/>
              <a:t>Sub-1GHz Coexistence Simulation Model</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err="1" smtClean="0"/>
              <a:t>Takenori</a:t>
            </a:r>
            <a:r>
              <a:rPr lang="en-GB" dirty="0" smtClean="0"/>
              <a:t> Sumi, Mitsubishi Electric</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pic>
        <p:nvPicPr>
          <p:cNvPr id="21" name="図 242"/>
          <p:cNvPicPr>
            <a:picLocks noChangeAspect="1"/>
          </p:cNvPicPr>
          <p:nvPr/>
        </p:nvPicPr>
        <p:blipFill>
          <a:blip r:embed="rId3"/>
          <a:stretch>
            <a:fillRect/>
          </a:stretch>
        </p:blipFill>
        <p:spPr>
          <a:xfrm>
            <a:off x="3895925" y="2793504"/>
            <a:ext cx="5085331" cy="3613349"/>
          </a:xfrm>
          <a:prstGeom prst="rect">
            <a:avLst/>
          </a:prstGeom>
        </p:spPr>
      </p:pic>
      <p:pic>
        <p:nvPicPr>
          <p:cNvPr id="23" name="図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28623" y="2884688"/>
            <a:ext cx="1793727" cy="3496861"/>
          </a:xfrm>
          <a:prstGeom prst="rect">
            <a:avLst/>
          </a:prstGeom>
        </p:spPr>
      </p:pic>
      <p:sp>
        <p:nvSpPr>
          <p:cNvPr id="24" name="テキスト ボックス 10"/>
          <p:cNvSpPr txBox="1"/>
          <p:nvPr/>
        </p:nvSpPr>
        <p:spPr>
          <a:xfrm>
            <a:off x="1377071" y="6528628"/>
            <a:ext cx="2167581" cy="369332"/>
          </a:xfrm>
          <a:prstGeom prst="rect">
            <a:avLst/>
          </a:prstGeom>
          <a:noFill/>
        </p:spPr>
        <p:txBody>
          <a:bodyPr wrap="none" rtlCol="0">
            <a:spAutoFit/>
          </a:bodyPr>
          <a:lstStyle/>
          <a:p>
            <a:r>
              <a:rPr kumimoji="1" lang="en-US" altLang="ja-JP" sz="1800" b="1" u="sng" dirty="0" smtClean="0">
                <a:solidFill>
                  <a:schemeClr val="tx1"/>
                </a:solidFill>
                <a:latin typeface="Calibri" panose="020F0502020204030204" pitchFamily="34" charset="0"/>
                <a:cs typeface="Calibri" panose="020F0502020204030204" pitchFamily="34" charset="0"/>
              </a:rPr>
              <a:t>802.15.4g module[1]</a:t>
            </a:r>
            <a:endParaRPr kumimoji="1" lang="ja-JP" altLang="en-US" sz="1800" b="1" u="sng" dirty="0" smtClean="0">
              <a:solidFill>
                <a:schemeClr val="tx1"/>
              </a:solidFill>
              <a:latin typeface="Calibri" panose="020F0502020204030204" pitchFamily="34" charset="0"/>
              <a:cs typeface="Calibri" panose="020F0502020204030204" pitchFamily="34" charset="0"/>
            </a:endParaRPr>
          </a:p>
        </p:txBody>
      </p:sp>
      <p:sp>
        <p:nvSpPr>
          <p:cNvPr id="25" name="テキスト ボックス 12"/>
          <p:cNvSpPr txBox="1"/>
          <p:nvPr/>
        </p:nvSpPr>
        <p:spPr>
          <a:xfrm>
            <a:off x="5891261" y="6528628"/>
            <a:ext cx="2117887" cy="369332"/>
          </a:xfrm>
          <a:prstGeom prst="rect">
            <a:avLst/>
          </a:prstGeom>
          <a:noFill/>
        </p:spPr>
        <p:txBody>
          <a:bodyPr wrap="none" rtlCol="0">
            <a:spAutoFit/>
          </a:bodyPr>
          <a:lstStyle/>
          <a:p>
            <a:r>
              <a:rPr kumimoji="1" lang="en-US" altLang="ja-JP" sz="1800" b="1" u="sng" dirty="0" smtClean="0">
                <a:solidFill>
                  <a:schemeClr val="tx1"/>
                </a:solidFill>
                <a:latin typeface="Calibri" panose="020F0502020204030204" pitchFamily="34" charset="0"/>
                <a:cs typeface="Calibri" panose="020F0502020204030204" pitchFamily="34" charset="0"/>
              </a:rPr>
              <a:t>802.11ah module[2]</a:t>
            </a:r>
            <a:endParaRPr kumimoji="1" lang="ja-JP" altLang="en-US" sz="1800" b="1" u="sng" dirty="0" smtClean="0">
              <a:solidFill>
                <a:schemeClr val="tx1"/>
              </a:solidFill>
              <a:latin typeface="Calibri" panose="020F0502020204030204" pitchFamily="34" charset="0"/>
              <a:cs typeface="Calibri" panose="020F0502020204030204" pitchFamily="34" charset="0"/>
            </a:endParaRPr>
          </a:p>
        </p:txBody>
      </p:sp>
      <p:cxnSp>
        <p:nvCxnSpPr>
          <p:cNvPr id="26" name="直線コネクタ 34"/>
          <p:cNvCxnSpPr/>
          <p:nvPr/>
        </p:nvCxnSpPr>
        <p:spPr bwMode="auto">
          <a:xfrm flipH="1">
            <a:off x="3222350" y="5745711"/>
            <a:ext cx="491352" cy="2454"/>
          </a:xfrm>
          <a:prstGeom prst="line">
            <a:avLst/>
          </a:prstGeom>
          <a:solidFill>
            <a:srgbClr val="00B8FF"/>
          </a:solidFill>
          <a:ln w="44450" cap="rnd" cmpd="sng" algn="ctr">
            <a:solidFill>
              <a:srgbClr val="FF0000"/>
            </a:solidFill>
            <a:prstDash val="solid"/>
            <a:round/>
            <a:headEnd type="none" w="med" len="med"/>
            <a:tailEnd type="none" w="med" len="med"/>
          </a:ln>
          <a:effectLst/>
        </p:spPr>
      </p:cxnSp>
      <p:cxnSp>
        <p:nvCxnSpPr>
          <p:cNvPr id="28" name="直線コネクタ 40"/>
          <p:cNvCxnSpPr/>
          <p:nvPr/>
        </p:nvCxnSpPr>
        <p:spPr bwMode="auto">
          <a:xfrm flipH="1">
            <a:off x="3712096" y="5746886"/>
            <a:ext cx="13248" cy="845319"/>
          </a:xfrm>
          <a:prstGeom prst="line">
            <a:avLst/>
          </a:prstGeom>
          <a:solidFill>
            <a:srgbClr val="00B8FF"/>
          </a:solidFill>
          <a:ln w="44450" cap="rnd" cmpd="sng" algn="ctr">
            <a:solidFill>
              <a:srgbClr val="FF0000"/>
            </a:solidFill>
            <a:prstDash val="solid"/>
            <a:round/>
            <a:headEnd type="none" w="med" len="med"/>
            <a:tailEnd type="none" w="med" len="med"/>
          </a:ln>
          <a:effectLst/>
        </p:spPr>
      </p:cxnSp>
      <p:cxnSp>
        <p:nvCxnSpPr>
          <p:cNvPr id="29" name="直線コネクタ 45"/>
          <p:cNvCxnSpPr/>
          <p:nvPr/>
        </p:nvCxnSpPr>
        <p:spPr bwMode="auto">
          <a:xfrm flipV="1">
            <a:off x="6502932" y="6287722"/>
            <a:ext cx="0" cy="298079"/>
          </a:xfrm>
          <a:prstGeom prst="line">
            <a:avLst/>
          </a:prstGeom>
          <a:solidFill>
            <a:srgbClr val="00B8FF"/>
          </a:solidFill>
          <a:ln w="44450" cap="rnd" cmpd="sng" algn="ctr">
            <a:solidFill>
              <a:srgbClr val="FF0000"/>
            </a:solidFill>
            <a:prstDash val="solid"/>
            <a:round/>
            <a:headEnd type="none" w="med" len="med"/>
            <a:tailEnd type="triangle" w="med" len="med"/>
          </a:ln>
          <a:effectLst/>
        </p:spPr>
      </p:cxnSp>
      <p:sp>
        <p:nvSpPr>
          <p:cNvPr id="30" name="テキスト ボックス 51"/>
          <p:cNvSpPr txBox="1"/>
          <p:nvPr/>
        </p:nvSpPr>
        <p:spPr>
          <a:xfrm>
            <a:off x="3713702" y="6252964"/>
            <a:ext cx="1965025" cy="307777"/>
          </a:xfrm>
          <a:prstGeom prst="rect">
            <a:avLst/>
          </a:prstGeom>
          <a:noFill/>
        </p:spPr>
        <p:txBody>
          <a:bodyPr wrap="none" rtlCol="0">
            <a:spAutoFit/>
          </a:bodyPr>
          <a:lstStyle/>
          <a:p>
            <a:r>
              <a:rPr kumimoji="1" lang="en-US" altLang="ja-JP" sz="1400" i="1" dirty="0" smtClean="0">
                <a:solidFill>
                  <a:srgbClr val="FF0000"/>
                </a:solidFill>
                <a:latin typeface="Calibri" panose="020F0502020204030204" pitchFamily="34" charset="0"/>
                <a:cs typeface="Calibri" panose="020F0502020204030204" pitchFamily="34" charset="0"/>
              </a:rPr>
              <a:t>Notify 802.15.4g </a:t>
            </a:r>
            <a:r>
              <a:rPr kumimoji="1" lang="en-US" altLang="ja-JP" sz="1400" i="1" dirty="0" err="1" smtClean="0">
                <a:solidFill>
                  <a:srgbClr val="FF0000"/>
                </a:solidFill>
                <a:latin typeface="Calibri" panose="020F0502020204030204" pitchFamily="34" charset="0"/>
                <a:cs typeface="Calibri" panose="020F0502020204030204" pitchFamily="34" charset="0"/>
              </a:rPr>
              <a:t>Tx</a:t>
            </a:r>
            <a:r>
              <a:rPr kumimoji="1" lang="en-US" altLang="ja-JP" sz="1400" i="1" dirty="0" smtClean="0">
                <a:solidFill>
                  <a:srgbClr val="FF0000"/>
                </a:solidFill>
                <a:latin typeface="Calibri" panose="020F0502020204030204" pitchFamily="34" charset="0"/>
                <a:cs typeface="Calibri" panose="020F0502020204030204" pitchFamily="34" charset="0"/>
              </a:rPr>
              <a:t> Info.</a:t>
            </a:r>
          </a:p>
        </p:txBody>
      </p:sp>
      <p:cxnSp>
        <p:nvCxnSpPr>
          <p:cNvPr id="31" name="直線矢印コネクタ 17"/>
          <p:cNvCxnSpPr/>
          <p:nvPr/>
        </p:nvCxnSpPr>
        <p:spPr bwMode="auto">
          <a:xfrm flipH="1" flipV="1">
            <a:off x="2744789" y="6308881"/>
            <a:ext cx="801469" cy="5196"/>
          </a:xfrm>
          <a:prstGeom prst="straightConnector1">
            <a:avLst/>
          </a:prstGeom>
          <a:solidFill>
            <a:srgbClr val="00B8FF"/>
          </a:solidFill>
          <a:ln w="44450" cap="rnd" cmpd="sng" algn="ctr">
            <a:solidFill>
              <a:srgbClr val="00B0F0"/>
            </a:solidFill>
            <a:prstDash val="solid"/>
            <a:round/>
            <a:headEnd type="none" w="med" len="med"/>
            <a:tailEnd type="triangle"/>
          </a:ln>
          <a:effectLst/>
        </p:spPr>
      </p:cxnSp>
      <p:cxnSp>
        <p:nvCxnSpPr>
          <p:cNvPr id="32" name="直線コネクタ 19"/>
          <p:cNvCxnSpPr/>
          <p:nvPr/>
        </p:nvCxnSpPr>
        <p:spPr bwMode="auto">
          <a:xfrm>
            <a:off x="3544652" y="5414202"/>
            <a:ext cx="0" cy="873520"/>
          </a:xfrm>
          <a:prstGeom prst="line">
            <a:avLst/>
          </a:prstGeom>
          <a:solidFill>
            <a:srgbClr val="00B8FF"/>
          </a:solidFill>
          <a:ln w="44450" cap="rnd" cmpd="sng" algn="ctr">
            <a:solidFill>
              <a:srgbClr val="00B0F0"/>
            </a:solidFill>
            <a:prstDash val="solid"/>
            <a:round/>
            <a:headEnd type="none" w="med" len="med"/>
            <a:tailEnd type="none" w="med" len="med"/>
          </a:ln>
          <a:effectLst/>
        </p:spPr>
      </p:cxnSp>
      <p:cxnSp>
        <p:nvCxnSpPr>
          <p:cNvPr id="34" name="直線コネクタ 26"/>
          <p:cNvCxnSpPr/>
          <p:nvPr/>
        </p:nvCxnSpPr>
        <p:spPr bwMode="auto">
          <a:xfrm>
            <a:off x="3544652" y="5383018"/>
            <a:ext cx="2346609" cy="25906"/>
          </a:xfrm>
          <a:prstGeom prst="line">
            <a:avLst/>
          </a:prstGeom>
          <a:solidFill>
            <a:srgbClr val="00B8FF"/>
          </a:solidFill>
          <a:ln w="44450" cap="rnd" cmpd="sng" algn="ctr">
            <a:solidFill>
              <a:srgbClr val="00B0F0"/>
            </a:solidFill>
            <a:prstDash val="solid"/>
            <a:round/>
            <a:headEnd type="none" w="med" len="med"/>
            <a:tailEnd type="none" w="med" len="med"/>
          </a:ln>
          <a:effectLst/>
        </p:spPr>
      </p:cxnSp>
      <p:sp>
        <p:nvSpPr>
          <p:cNvPr id="36" name="テキスト ボックス 238"/>
          <p:cNvSpPr txBox="1"/>
          <p:nvPr/>
        </p:nvSpPr>
        <p:spPr>
          <a:xfrm>
            <a:off x="3487184" y="5437934"/>
            <a:ext cx="1924951" cy="307777"/>
          </a:xfrm>
          <a:prstGeom prst="rect">
            <a:avLst/>
          </a:prstGeom>
          <a:noFill/>
        </p:spPr>
        <p:txBody>
          <a:bodyPr wrap="none" rtlCol="0">
            <a:spAutoFit/>
          </a:bodyPr>
          <a:lstStyle/>
          <a:p>
            <a:r>
              <a:rPr kumimoji="1" lang="en-US" altLang="ja-JP" sz="1400" i="1" dirty="0" smtClean="0">
                <a:solidFill>
                  <a:srgbClr val="00B0F0"/>
                </a:solidFill>
                <a:latin typeface="Calibri" panose="020F0502020204030204" pitchFamily="34" charset="0"/>
                <a:cs typeface="Calibri" panose="020F0502020204030204" pitchFamily="34" charset="0"/>
              </a:rPr>
              <a:t>Notify 802.11ah </a:t>
            </a:r>
            <a:r>
              <a:rPr kumimoji="1" lang="en-US" altLang="ja-JP" sz="1400" i="1" dirty="0" err="1" smtClean="0">
                <a:solidFill>
                  <a:srgbClr val="00B0F0"/>
                </a:solidFill>
                <a:latin typeface="Calibri" panose="020F0502020204030204" pitchFamily="34" charset="0"/>
                <a:cs typeface="Calibri" panose="020F0502020204030204" pitchFamily="34" charset="0"/>
              </a:rPr>
              <a:t>Tx</a:t>
            </a:r>
            <a:r>
              <a:rPr kumimoji="1" lang="en-US" altLang="ja-JP" sz="1400" i="1" dirty="0" smtClean="0">
                <a:solidFill>
                  <a:srgbClr val="00B0F0"/>
                </a:solidFill>
                <a:latin typeface="Calibri" panose="020F0502020204030204" pitchFamily="34" charset="0"/>
                <a:cs typeface="Calibri" panose="020F0502020204030204" pitchFamily="34" charset="0"/>
              </a:rPr>
              <a:t> Info.</a:t>
            </a:r>
            <a:endParaRPr kumimoji="1" lang="ja-JP" altLang="en-US" sz="1400" i="1" dirty="0" smtClean="0">
              <a:solidFill>
                <a:srgbClr val="00B0F0"/>
              </a:solidFill>
              <a:latin typeface="Calibri" panose="020F0502020204030204" pitchFamily="34" charset="0"/>
              <a:cs typeface="Calibri" panose="020F0502020204030204" pitchFamily="34" charset="0"/>
            </a:endParaRPr>
          </a:p>
        </p:txBody>
      </p:sp>
      <p:cxnSp>
        <p:nvCxnSpPr>
          <p:cNvPr id="35" name="直線コネクタ 40"/>
          <p:cNvCxnSpPr/>
          <p:nvPr/>
        </p:nvCxnSpPr>
        <p:spPr bwMode="auto">
          <a:xfrm>
            <a:off x="3725343" y="6577437"/>
            <a:ext cx="2777589" cy="8364"/>
          </a:xfrm>
          <a:prstGeom prst="line">
            <a:avLst/>
          </a:prstGeom>
          <a:solidFill>
            <a:srgbClr val="00B8FF"/>
          </a:solidFill>
          <a:ln w="44450" cap="rnd" cmpd="sng" algn="ctr">
            <a:solidFill>
              <a:srgbClr val="FF0000"/>
            </a:solidFill>
            <a:prstDash val="solid"/>
            <a:round/>
            <a:headEnd type="none" w="med" len="med"/>
            <a:tailEnd type="none" w="med" len="med"/>
          </a:ln>
          <a:effectLst/>
        </p:spPr>
      </p:cxnSp>
      <p:sp>
        <p:nvSpPr>
          <p:cNvPr id="53" name="Content Placeholder 2"/>
          <p:cNvSpPr>
            <a:spLocks noGrp="1"/>
          </p:cNvSpPr>
          <p:nvPr>
            <p:ph idx="1"/>
          </p:nvPr>
        </p:nvSpPr>
        <p:spPr>
          <a:xfrm>
            <a:off x="556320" y="1264289"/>
            <a:ext cx="8640960" cy="1651195"/>
          </a:xfrm>
        </p:spPr>
        <p:txBody>
          <a:bodyPr/>
          <a:lstStyle/>
          <a:p>
            <a:r>
              <a:rPr lang="en-US" sz="2000" dirty="0" smtClean="0"/>
              <a:t>Additional Coexistence interfaces and functions on PHY/ channel modules are able to notify “</a:t>
            </a:r>
            <a:r>
              <a:rPr lang="en-US" sz="2000" i="1" dirty="0" err="1" smtClean="0"/>
              <a:t>Tx</a:t>
            </a:r>
            <a:r>
              <a:rPr lang="en-US" sz="2000" i="1" dirty="0" smtClean="0"/>
              <a:t> Info” </a:t>
            </a:r>
            <a:r>
              <a:rPr lang="en-US" sz="2000" dirty="0" smtClean="0"/>
              <a:t>each other to calculate mutual interference.</a:t>
            </a:r>
          </a:p>
          <a:p>
            <a:r>
              <a:rPr lang="en-US" altLang="ja-JP" sz="2000" dirty="0" smtClean="0"/>
              <a:t>“</a:t>
            </a:r>
            <a:r>
              <a:rPr lang="en-US" altLang="ja-JP" sz="2000" i="1" dirty="0" err="1"/>
              <a:t>Tx</a:t>
            </a:r>
            <a:r>
              <a:rPr lang="en-US" altLang="ja-JP" sz="2000" i="1" dirty="0"/>
              <a:t> Info” </a:t>
            </a:r>
            <a:r>
              <a:rPr lang="en-US" sz="2000" dirty="0" smtClean="0"/>
              <a:t> includes the following information:</a:t>
            </a:r>
            <a:br>
              <a:rPr lang="en-US" sz="2000" dirty="0" smtClean="0"/>
            </a:br>
            <a:r>
              <a:rPr lang="en-US" altLang="ja-JP" sz="2000" dirty="0" smtClean="0"/>
              <a:t>node position, </a:t>
            </a:r>
            <a:r>
              <a:rPr lang="en-US" altLang="ja-JP" sz="2000" dirty="0" err="1"/>
              <a:t>Tx</a:t>
            </a:r>
            <a:r>
              <a:rPr lang="en-US" altLang="ja-JP" sz="2000" dirty="0"/>
              <a:t> frame duration, </a:t>
            </a:r>
            <a:r>
              <a:rPr lang="en-US" altLang="ja-JP" sz="2000" dirty="0" err="1"/>
              <a:t>Tx</a:t>
            </a:r>
            <a:r>
              <a:rPr lang="en-US" altLang="ja-JP" sz="2000" dirty="0"/>
              <a:t> power, antenna </a:t>
            </a:r>
            <a:r>
              <a:rPr lang="en-US" altLang="ja-JP" sz="2000" dirty="0" smtClean="0"/>
              <a:t>gain, frequency and band width.</a:t>
            </a:r>
            <a:endParaRPr lang="en-US" sz="2000" dirty="0" smtClean="0"/>
          </a:p>
        </p:txBody>
      </p:sp>
    </p:spTree>
    <p:extLst>
      <p:ext uri="{BB962C8B-B14F-4D97-AF65-F5344CB8AC3E}">
        <p14:creationId xmlns:p14="http://schemas.microsoft.com/office/powerpoint/2010/main" val="135028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Takenori Sumi, Mitsubishi Electric</a:t>
            </a:r>
            <a:endParaRPr lang="en-GB" dirty="0"/>
          </a:p>
        </p:txBody>
      </p:sp>
      <p:sp>
        <p:nvSpPr>
          <p:cNvPr id="6" name="日付プレースホルダー 5"/>
          <p:cNvSpPr>
            <a:spLocks noGrp="1"/>
          </p:cNvSpPr>
          <p:nvPr>
            <p:ph type="dt" idx="15"/>
          </p:nvPr>
        </p:nvSpPr>
        <p:spPr/>
        <p:txBody>
          <a:bodyPr/>
          <a:lstStyle/>
          <a:p>
            <a:r>
              <a:rPr lang="en-US" smtClean="0"/>
              <a:t>September 2018</a:t>
            </a:r>
            <a:endParaRPr lang="en-GB" dirty="0"/>
          </a:p>
        </p:txBody>
      </p:sp>
      <p:sp>
        <p:nvSpPr>
          <p:cNvPr id="20" name="Title 1"/>
          <p:cNvSpPr>
            <a:spLocks noGrp="1"/>
          </p:cNvSpPr>
          <p:nvPr>
            <p:ph type="title"/>
          </p:nvPr>
        </p:nvSpPr>
        <p:spPr>
          <a:xfrm>
            <a:off x="556320" y="745276"/>
            <a:ext cx="8640960" cy="765838"/>
          </a:xfrm>
        </p:spPr>
        <p:txBody>
          <a:bodyPr/>
          <a:lstStyle/>
          <a:p>
            <a:r>
              <a:rPr lang="en-US" sz="3600" dirty="0" smtClean="0"/>
              <a:t>Calculation of interference</a:t>
            </a:r>
            <a:br>
              <a:rPr lang="en-US" sz="3600" dirty="0" smtClean="0"/>
            </a:br>
            <a:r>
              <a:rPr lang="en-US" sz="3600" dirty="0" smtClean="0"/>
              <a:t>between 802.15.4g and 802.11ah</a:t>
            </a:r>
            <a:endParaRPr lang="en-US" sz="3600" dirty="0"/>
          </a:p>
        </p:txBody>
      </p:sp>
      <p:sp>
        <p:nvSpPr>
          <p:cNvPr id="21" name="Content Placeholder 2"/>
          <p:cNvSpPr>
            <a:spLocks noGrp="1"/>
          </p:cNvSpPr>
          <p:nvPr>
            <p:ph idx="1"/>
          </p:nvPr>
        </p:nvSpPr>
        <p:spPr>
          <a:xfrm>
            <a:off x="624369" y="1676048"/>
            <a:ext cx="8640960" cy="1219015"/>
          </a:xfrm>
        </p:spPr>
        <p:txBody>
          <a:bodyPr/>
          <a:lstStyle/>
          <a:p>
            <a:r>
              <a:rPr lang="en-US" dirty="0" smtClean="0"/>
              <a:t>Each PHY module calculates SINR from Rx power of own system’s frame, </a:t>
            </a:r>
            <a:r>
              <a:rPr lang="en-US" altLang="ja-JP" dirty="0" smtClean="0"/>
              <a:t>Rx power of another system’</a:t>
            </a:r>
            <a:r>
              <a:rPr lang="en-US" dirty="0" smtClean="0"/>
              <a:t>s frame and noise.</a:t>
            </a:r>
          </a:p>
          <a:p>
            <a:r>
              <a:rPr lang="en-US" altLang="ja-JP" dirty="0"/>
              <a:t>Frame Error Rate (FER</a:t>
            </a:r>
            <a:r>
              <a:rPr lang="en-US" altLang="ja-JP" dirty="0" smtClean="0"/>
              <a:t>) can be calculated by SINR </a:t>
            </a:r>
            <a:r>
              <a:rPr lang="en-US" altLang="ja-JP" dirty="0"/>
              <a:t>versus Bit Error Rate (BER) </a:t>
            </a:r>
            <a:r>
              <a:rPr lang="en-US" altLang="ja-JP" dirty="0" smtClean="0"/>
              <a:t>table. </a:t>
            </a:r>
            <a:endParaRPr lang="en-US" dirty="0" smtClean="0"/>
          </a:p>
          <a:p>
            <a:endParaRPr lang="en-US" dirty="0" smtClean="0"/>
          </a:p>
          <a:p>
            <a:endParaRPr lang="en-US" dirty="0" smtClean="0"/>
          </a:p>
        </p:txBody>
      </p:sp>
      <p:cxnSp>
        <p:nvCxnSpPr>
          <p:cNvPr id="22" name="直線矢印コネクタ 21"/>
          <p:cNvCxnSpPr/>
          <p:nvPr/>
        </p:nvCxnSpPr>
        <p:spPr bwMode="auto">
          <a:xfrm>
            <a:off x="2118012" y="4293985"/>
            <a:ext cx="6036999" cy="0"/>
          </a:xfrm>
          <a:prstGeom prst="straightConnector1">
            <a:avLst/>
          </a:prstGeom>
          <a:solidFill>
            <a:srgbClr val="00B8FF"/>
          </a:solidFill>
          <a:ln w="19050" cap="flat" cmpd="sng" algn="ctr">
            <a:solidFill>
              <a:schemeClr val="tx1"/>
            </a:solidFill>
            <a:prstDash val="solid"/>
            <a:round/>
            <a:headEnd type="none" w="med" len="med"/>
            <a:tailEnd type="arrow" w="lg" len="lg"/>
          </a:ln>
          <a:effectLst/>
        </p:spPr>
      </p:cxnSp>
      <p:sp>
        <p:nvSpPr>
          <p:cNvPr id="23" name="正方形/長方形 22"/>
          <p:cNvSpPr/>
          <p:nvPr/>
        </p:nvSpPr>
        <p:spPr bwMode="auto">
          <a:xfrm>
            <a:off x="3838984" y="3885446"/>
            <a:ext cx="3144520" cy="400596"/>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400" b="0" i="0" u="none" strike="noStrike" cap="none" normalizeH="0" baseline="0" dirty="0" smtClean="0">
                <a:ln>
                  <a:noFill/>
                </a:ln>
                <a:solidFill>
                  <a:schemeClr val="tx1"/>
                </a:solidFill>
                <a:effectLst/>
                <a:latin typeface="Times New Roman" pitchFamily="16" charset="0"/>
                <a:ea typeface="MS Gothic" charset="-128"/>
              </a:rPr>
              <a:t>15.4g frame</a:t>
            </a: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4" name="テキスト ボックス 23"/>
          <p:cNvSpPr txBox="1"/>
          <p:nvPr/>
        </p:nvSpPr>
        <p:spPr>
          <a:xfrm>
            <a:off x="7963889" y="3995359"/>
            <a:ext cx="1296144" cy="461665"/>
          </a:xfrm>
          <a:prstGeom prst="rect">
            <a:avLst/>
          </a:prstGeom>
          <a:noFill/>
        </p:spPr>
        <p:txBody>
          <a:bodyPr wrap="square" rtlCol="0">
            <a:spAutoFit/>
          </a:bodyPr>
          <a:lstStyle/>
          <a:p>
            <a:pPr algn="ctr"/>
            <a:r>
              <a:rPr kumimoji="1" lang="en-US" altLang="ja-JP" sz="2400" dirty="0" smtClean="0">
                <a:solidFill>
                  <a:schemeClr val="tx1"/>
                </a:solidFill>
                <a:latin typeface="Calibri" panose="020F0502020204030204" pitchFamily="34" charset="0"/>
                <a:cs typeface="Calibri" panose="020F0502020204030204" pitchFamily="34" charset="0"/>
              </a:rPr>
              <a:t>Time</a:t>
            </a:r>
            <a:endParaRPr kumimoji="1" lang="ja-JP" altLang="en-US" sz="2400" dirty="0" smtClean="0">
              <a:solidFill>
                <a:schemeClr val="tx1"/>
              </a:solidFill>
              <a:latin typeface="Calibri" panose="020F0502020204030204" pitchFamily="34" charset="0"/>
              <a:cs typeface="Calibri" panose="020F0502020204030204" pitchFamily="34" charset="0"/>
            </a:endParaRPr>
          </a:p>
        </p:txBody>
      </p:sp>
      <p:sp>
        <p:nvSpPr>
          <p:cNvPr id="25" name="正方形/長方形 24"/>
          <p:cNvSpPr/>
          <p:nvPr/>
        </p:nvSpPr>
        <p:spPr bwMode="auto">
          <a:xfrm>
            <a:off x="3246315" y="4645714"/>
            <a:ext cx="4241245" cy="39612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2400" dirty="0" smtClean="0">
                <a:solidFill>
                  <a:schemeClr val="tx1"/>
                </a:solidFill>
                <a:latin typeface="Times New Roman" pitchFamily="16" charset="0"/>
                <a:ea typeface="MS Gothic" charset="-128"/>
              </a:rPr>
              <a:t>11ah</a:t>
            </a:r>
            <a:r>
              <a:rPr kumimoji="0" lang="en-US" altLang="ja-JP" sz="2400" b="0" i="0" u="none" strike="noStrike" cap="none" normalizeH="0" baseline="0" dirty="0" smtClean="0">
                <a:ln>
                  <a:noFill/>
                </a:ln>
                <a:solidFill>
                  <a:schemeClr val="tx1"/>
                </a:solidFill>
                <a:effectLst/>
                <a:latin typeface="Times New Roman" pitchFamily="16" charset="0"/>
                <a:ea typeface="MS Gothic" charset="-128"/>
              </a:rPr>
              <a:t> frame</a:t>
            </a: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6" name="テキスト ボックス 25"/>
          <p:cNvSpPr txBox="1"/>
          <p:nvPr/>
        </p:nvSpPr>
        <p:spPr>
          <a:xfrm>
            <a:off x="105377" y="3654695"/>
            <a:ext cx="1999265" cy="830997"/>
          </a:xfrm>
          <a:prstGeom prst="rect">
            <a:avLst/>
          </a:prstGeom>
          <a:noFill/>
        </p:spPr>
        <p:txBody>
          <a:bodyPr wrap="none" rtlCol="0">
            <a:spAutoFit/>
          </a:bodyPr>
          <a:lstStyle/>
          <a:p>
            <a:pPr algn="ctr"/>
            <a:r>
              <a:rPr kumimoji="1" lang="en-US" altLang="ja-JP" sz="2400" b="1" dirty="0" err="1">
                <a:solidFill>
                  <a:schemeClr val="tx1"/>
                </a:solidFill>
                <a:latin typeface="Calibri" panose="020F0502020204030204" pitchFamily="34" charset="0"/>
                <a:cs typeface="Calibri" panose="020F0502020204030204" pitchFamily="34" charset="0"/>
              </a:rPr>
              <a:t>Tx</a:t>
            </a:r>
            <a:r>
              <a:rPr kumimoji="1" lang="en-US" altLang="ja-JP" sz="2400" b="1" dirty="0">
                <a:solidFill>
                  <a:schemeClr val="tx1"/>
                </a:solidFill>
                <a:latin typeface="Calibri" panose="020F0502020204030204" pitchFamily="34" charset="0"/>
                <a:cs typeface="Calibri" panose="020F0502020204030204" pitchFamily="34" charset="0"/>
              </a:rPr>
              <a:t> frame</a:t>
            </a:r>
          </a:p>
          <a:p>
            <a:pPr algn="ctr"/>
            <a:r>
              <a:rPr kumimoji="1" lang="en-US" altLang="ja-JP" sz="2400" b="1" dirty="0" smtClean="0">
                <a:solidFill>
                  <a:schemeClr val="tx1"/>
                </a:solidFill>
                <a:latin typeface="Calibri" panose="020F0502020204030204" pitchFamily="34" charset="0"/>
                <a:cs typeface="Calibri" panose="020F0502020204030204" pitchFamily="34" charset="0"/>
              </a:rPr>
              <a:t> of 15.4g node</a:t>
            </a:r>
          </a:p>
        </p:txBody>
      </p:sp>
      <p:cxnSp>
        <p:nvCxnSpPr>
          <p:cNvPr id="33" name="直線矢印コネクタ 32"/>
          <p:cNvCxnSpPr/>
          <p:nvPr/>
        </p:nvCxnSpPr>
        <p:spPr bwMode="auto">
          <a:xfrm>
            <a:off x="2161323" y="5073805"/>
            <a:ext cx="6036999" cy="0"/>
          </a:xfrm>
          <a:prstGeom prst="straightConnector1">
            <a:avLst/>
          </a:prstGeom>
          <a:solidFill>
            <a:srgbClr val="00B8FF"/>
          </a:solidFill>
          <a:ln w="19050" cap="flat" cmpd="sng" algn="ctr">
            <a:solidFill>
              <a:schemeClr val="tx1"/>
            </a:solidFill>
            <a:prstDash val="solid"/>
            <a:round/>
            <a:headEnd type="none" w="med" len="med"/>
            <a:tailEnd type="arrow" w="lg" len="lg"/>
          </a:ln>
          <a:effectLst/>
        </p:spPr>
      </p:cxnSp>
      <p:sp>
        <p:nvSpPr>
          <p:cNvPr id="34" name="テキスト ボックス 33"/>
          <p:cNvSpPr txBox="1"/>
          <p:nvPr/>
        </p:nvSpPr>
        <p:spPr>
          <a:xfrm>
            <a:off x="10799" y="4553069"/>
            <a:ext cx="2188421" cy="830997"/>
          </a:xfrm>
          <a:prstGeom prst="rect">
            <a:avLst/>
          </a:prstGeom>
          <a:noFill/>
        </p:spPr>
        <p:txBody>
          <a:bodyPr wrap="none" rtlCol="0">
            <a:spAutoFit/>
          </a:bodyPr>
          <a:lstStyle/>
          <a:p>
            <a:pPr algn="ctr"/>
            <a:r>
              <a:rPr kumimoji="1" lang="en-US" altLang="ja-JP" sz="2400" b="1" dirty="0" err="1">
                <a:solidFill>
                  <a:schemeClr val="tx1"/>
                </a:solidFill>
                <a:latin typeface="Calibri" panose="020F0502020204030204" pitchFamily="34" charset="0"/>
                <a:cs typeface="Calibri" panose="020F0502020204030204" pitchFamily="34" charset="0"/>
              </a:rPr>
              <a:t>Tx</a:t>
            </a:r>
            <a:r>
              <a:rPr kumimoji="1" lang="en-US" altLang="ja-JP" sz="2400" b="1" dirty="0">
                <a:solidFill>
                  <a:schemeClr val="tx1"/>
                </a:solidFill>
                <a:latin typeface="Calibri" panose="020F0502020204030204" pitchFamily="34" charset="0"/>
                <a:cs typeface="Calibri" panose="020F0502020204030204" pitchFamily="34" charset="0"/>
              </a:rPr>
              <a:t> frame</a:t>
            </a:r>
          </a:p>
          <a:p>
            <a:pPr algn="ctr"/>
            <a:r>
              <a:rPr kumimoji="1" lang="en-US" altLang="ja-JP" sz="2400" b="1" dirty="0" smtClean="0">
                <a:solidFill>
                  <a:schemeClr val="tx1"/>
                </a:solidFill>
                <a:latin typeface="Calibri" panose="020F0502020204030204" pitchFamily="34" charset="0"/>
                <a:cs typeface="Calibri" panose="020F0502020204030204" pitchFamily="34" charset="0"/>
              </a:rPr>
              <a:t> of 11ah node A</a:t>
            </a:r>
          </a:p>
        </p:txBody>
      </p:sp>
      <p:sp>
        <p:nvSpPr>
          <p:cNvPr id="35" name="テキスト ボックス 34"/>
          <p:cNvSpPr txBox="1"/>
          <p:nvPr/>
        </p:nvSpPr>
        <p:spPr>
          <a:xfrm>
            <a:off x="315066" y="5570747"/>
            <a:ext cx="1774846" cy="830997"/>
          </a:xfrm>
          <a:prstGeom prst="rect">
            <a:avLst/>
          </a:prstGeom>
          <a:noFill/>
        </p:spPr>
        <p:txBody>
          <a:bodyPr wrap="none" rtlCol="0">
            <a:spAutoFit/>
          </a:bodyPr>
          <a:lstStyle/>
          <a:p>
            <a:pPr algn="ctr"/>
            <a:r>
              <a:rPr kumimoji="1" lang="en-US" altLang="ja-JP" sz="2400" b="1" dirty="0" smtClean="0">
                <a:solidFill>
                  <a:schemeClr val="tx1"/>
                </a:solidFill>
                <a:latin typeface="Calibri" panose="020F0502020204030204" pitchFamily="34" charset="0"/>
                <a:cs typeface="Calibri" panose="020F0502020204030204" pitchFamily="34" charset="0"/>
              </a:rPr>
              <a:t>SINR of</a:t>
            </a:r>
            <a:br>
              <a:rPr kumimoji="1" lang="en-US" altLang="ja-JP" sz="2400" b="1" dirty="0" smtClean="0">
                <a:solidFill>
                  <a:schemeClr val="tx1"/>
                </a:solidFill>
                <a:latin typeface="Calibri" panose="020F0502020204030204" pitchFamily="34" charset="0"/>
                <a:cs typeface="Calibri" panose="020F0502020204030204" pitchFamily="34" charset="0"/>
              </a:rPr>
            </a:br>
            <a:r>
              <a:rPr kumimoji="1" lang="en-US" altLang="ja-JP" sz="2400" b="1" dirty="0" smtClean="0">
                <a:solidFill>
                  <a:schemeClr val="tx1"/>
                </a:solidFill>
                <a:latin typeface="Calibri" panose="020F0502020204030204" pitchFamily="34" charset="0"/>
                <a:cs typeface="Calibri" panose="020F0502020204030204" pitchFamily="34" charset="0"/>
              </a:rPr>
              <a:t>11ah node B</a:t>
            </a:r>
          </a:p>
        </p:txBody>
      </p:sp>
      <p:cxnSp>
        <p:nvCxnSpPr>
          <p:cNvPr id="36" name="直線矢印コネクタ 35"/>
          <p:cNvCxnSpPr/>
          <p:nvPr/>
        </p:nvCxnSpPr>
        <p:spPr bwMode="auto">
          <a:xfrm>
            <a:off x="2135509" y="6013540"/>
            <a:ext cx="6036999" cy="0"/>
          </a:xfrm>
          <a:prstGeom prst="straightConnector1">
            <a:avLst/>
          </a:prstGeom>
          <a:solidFill>
            <a:srgbClr val="00B8FF"/>
          </a:solidFill>
          <a:ln w="19050" cap="flat" cmpd="sng" algn="ctr">
            <a:solidFill>
              <a:schemeClr val="tx1"/>
            </a:solidFill>
            <a:prstDash val="solid"/>
            <a:round/>
            <a:headEnd type="none" w="med" len="med"/>
            <a:tailEnd type="arrow" w="lg" len="lg"/>
          </a:ln>
          <a:effectLst/>
        </p:spPr>
      </p:cxnSp>
      <p:sp>
        <p:nvSpPr>
          <p:cNvPr id="39" name="テキスト ボックス 38"/>
          <p:cNvSpPr txBox="1"/>
          <p:nvPr/>
        </p:nvSpPr>
        <p:spPr>
          <a:xfrm>
            <a:off x="7963889" y="4772478"/>
            <a:ext cx="1296144" cy="461665"/>
          </a:xfrm>
          <a:prstGeom prst="rect">
            <a:avLst/>
          </a:prstGeom>
          <a:noFill/>
        </p:spPr>
        <p:txBody>
          <a:bodyPr wrap="square" rtlCol="0">
            <a:spAutoFit/>
          </a:bodyPr>
          <a:lstStyle/>
          <a:p>
            <a:pPr algn="ctr"/>
            <a:r>
              <a:rPr kumimoji="1" lang="en-US" altLang="ja-JP" sz="2400" dirty="0" smtClean="0">
                <a:solidFill>
                  <a:schemeClr val="tx1"/>
                </a:solidFill>
                <a:latin typeface="Calibri" panose="020F0502020204030204" pitchFamily="34" charset="0"/>
                <a:cs typeface="Calibri" panose="020F0502020204030204" pitchFamily="34" charset="0"/>
              </a:rPr>
              <a:t>Time</a:t>
            </a:r>
            <a:endParaRPr kumimoji="1" lang="ja-JP" altLang="en-US" sz="2400" dirty="0" smtClean="0">
              <a:solidFill>
                <a:schemeClr val="tx1"/>
              </a:solidFill>
              <a:latin typeface="Calibri" panose="020F0502020204030204" pitchFamily="34" charset="0"/>
              <a:cs typeface="Calibri" panose="020F0502020204030204" pitchFamily="34" charset="0"/>
            </a:endParaRPr>
          </a:p>
        </p:txBody>
      </p:sp>
      <p:sp>
        <p:nvSpPr>
          <p:cNvPr id="40" name="テキスト ボックス 39"/>
          <p:cNvSpPr txBox="1"/>
          <p:nvPr/>
        </p:nvSpPr>
        <p:spPr>
          <a:xfrm>
            <a:off x="7952638" y="5777310"/>
            <a:ext cx="1296144" cy="461665"/>
          </a:xfrm>
          <a:prstGeom prst="rect">
            <a:avLst/>
          </a:prstGeom>
          <a:noFill/>
        </p:spPr>
        <p:txBody>
          <a:bodyPr wrap="square" rtlCol="0">
            <a:spAutoFit/>
          </a:bodyPr>
          <a:lstStyle/>
          <a:p>
            <a:pPr algn="ctr"/>
            <a:r>
              <a:rPr kumimoji="1" lang="en-US" altLang="ja-JP" sz="2400" dirty="0" smtClean="0">
                <a:solidFill>
                  <a:schemeClr val="tx1"/>
                </a:solidFill>
                <a:latin typeface="Calibri" panose="020F0502020204030204" pitchFamily="34" charset="0"/>
                <a:cs typeface="Calibri" panose="020F0502020204030204" pitchFamily="34" charset="0"/>
              </a:rPr>
              <a:t>Time</a:t>
            </a:r>
            <a:endParaRPr kumimoji="1" lang="ja-JP" altLang="en-US" sz="2400" dirty="0" smtClean="0">
              <a:solidFill>
                <a:schemeClr val="tx1"/>
              </a:solidFill>
              <a:latin typeface="Calibri" panose="020F0502020204030204" pitchFamily="34" charset="0"/>
              <a:cs typeface="Calibri" panose="020F0502020204030204" pitchFamily="34" charset="0"/>
            </a:endParaRPr>
          </a:p>
        </p:txBody>
      </p:sp>
      <p:cxnSp>
        <p:nvCxnSpPr>
          <p:cNvPr id="42" name="直線コネクタ 41"/>
          <p:cNvCxnSpPr/>
          <p:nvPr/>
        </p:nvCxnSpPr>
        <p:spPr bwMode="auto">
          <a:xfrm>
            <a:off x="3246315" y="3589089"/>
            <a:ext cx="0" cy="302083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6" name="直線コネクタ 45"/>
          <p:cNvCxnSpPr/>
          <p:nvPr/>
        </p:nvCxnSpPr>
        <p:spPr bwMode="auto">
          <a:xfrm>
            <a:off x="3838984" y="3589088"/>
            <a:ext cx="0" cy="302083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直線コネクタ 46"/>
          <p:cNvCxnSpPr/>
          <p:nvPr/>
        </p:nvCxnSpPr>
        <p:spPr bwMode="auto">
          <a:xfrm>
            <a:off x="7487560" y="3589088"/>
            <a:ext cx="0" cy="302083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8" name="直線コネクタ 47"/>
          <p:cNvCxnSpPr/>
          <p:nvPr/>
        </p:nvCxnSpPr>
        <p:spPr bwMode="auto">
          <a:xfrm>
            <a:off x="6983504" y="3589088"/>
            <a:ext cx="0" cy="302083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4" name="テキスト ボックス 53"/>
          <p:cNvSpPr txBox="1"/>
          <p:nvPr/>
        </p:nvSpPr>
        <p:spPr>
          <a:xfrm>
            <a:off x="3035585" y="3062508"/>
            <a:ext cx="466794" cy="584775"/>
          </a:xfrm>
          <a:prstGeom prst="rect">
            <a:avLst/>
          </a:prstGeom>
          <a:noFill/>
        </p:spPr>
        <p:txBody>
          <a:bodyPr wrap="none" rtlCol="0">
            <a:spAutoFit/>
          </a:bodyPr>
          <a:lstStyle/>
          <a:p>
            <a:r>
              <a:rPr kumimoji="1" lang="en-US" altLang="ja-JP" sz="3200" i="1" dirty="0" smtClean="0">
                <a:solidFill>
                  <a:schemeClr val="tx1"/>
                </a:solidFill>
                <a:latin typeface="Calibri" panose="020F0502020204030204" pitchFamily="34" charset="0"/>
                <a:cs typeface="Calibri" panose="020F0502020204030204" pitchFamily="34" charset="0"/>
              </a:rPr>
              <a:t>t</a:t>
            </a:r>
            <a:r>
              <a:rPr kumimoji="1" lang="en-US" altLang="ja-JP" sz="3200" i="1" baseline="-25000" dirty="0" smtClean="0">
                <a:solidFill>
                  <a:schemeClr val="tx1"/>
                </a:solidFill>
                <a:latin typeface="Calibri" panose="020F0502020204030204" pitchFamily="34" charset="0"/>
                <a:cs typeface="Calibri" panose="020F0502020204030204" pitchFamily="34" charset="0"/>
              </a:rPr>
              <a:t>1</a:t>
            </a:r>
            <a:endParaRPr kumimoji="1" lang="ja-JP" altLang="en-US" sz="3200" i="1" baseline="-25000" dirty="0" smtClean="0">
              <a:solidFill>
                <a:schemeClr val="tx1"/>
              </a:solidFill>
              <a:latin typeface="Calibri" panose="020F0502020204030204" pitchFamily="34" charset="0"/>
              <a:cs typeface="Calibri" panose="020F0502020204030204" pitchFamily="34" charset="0"/>
            </a:endParaRPr>
          </a:p>
        </p:txBody>
      </p:sp>
      <p:sp>
        <p:nvSpPr>
          <p:cNvPr id="55" name="テキスト ボックス 54"/>
          <p:cNvSpPr txBox="1"/>
          <p:nvPr/>
        </p:nvSpPr>
        <p:spPr>
          <a:xfrm>
            <a:off x="3684942" y="3090785"/>
            <a:ext cx="466794" cy="584775"/>
          </a:xfrm>
          <a:prstGeom prst="rect">
            <a:avLst/>
          </a:prstGeom>
          <a:noFill/>
        </p:spPr>
        <p:txBody>
          <a:bodyPr wrap="none" rtlCol="0">
            <a:spAutoFit/>
          </a:bodyPr>
          <a:lstStyle/>
          <a:p>
            <a:r>
              <a:rPr kumimoji="1" lang="en-US" altLang="ja-JP" sz="3200" i="1" dirty="0" smtClean="0">
                <a:solidFill>
                  <a:schemeClr val="tx1"/>
                </a:solidFill>
                <a:latin typeface="Calibri" panose="020F0502020204030204" pitchFamily="34" charset="0"/>
                <a:cs typeface="Calibri" panose="020F0502020204030204" pitchFamily="34" charset="0"/>
              </a:rPr>
              <a:t>t</a:t>
            </a:r>
            <a:r>
              <a:rPr kumimoji="1" lang="en-US" altLang="ja-JP" sz="3200" i="1" baseline="-25000" dirty="0">
                <a:solidFill>
                  <a:schemeClr val="tx1"/>
                </a:solidFill>
                <a:latin typeface="Calibri" panose="020F0502020204030204" pitchFamily="34" charset="0"/>
                <a:cs typeface="Calibri" panose="020F0502020204030204" pitchFamily="34" charset="0"/>
              </a:rPr>
              <a:t>2</a:t>
            </a:r>
            <a:endParaRPr kumimoji="1" lang="ja-JP" altLang="en-US" sz="3200" i="1" baseline="-25000" dirty="0" smtClean="0">
              <a:solidFill>
                <a:schemeClr val="tx1"/>
              </a:solidFill>
              <a:latin typeface="Calibri" panose="020F0502020204030204" pitchFamily="34" charset="0"/>
              <a:cs typeface="Calibri" panose="020F0502020204030204" pitchFamily="34" charset="0"/>
            </a:endParaRPr>
          </a:p>
        </p:txBody>
      </p:sp>
      <p:sp>
        <p:nvSpPr>
          <p:cNvPr id="56" name="テキスト ボックス 55"/>
          <p:cNvSpPr txBox="1"/>
          <p:nvPr/>
        </p:nvSpPr>
        <p:spPr>
          <a:xfrm>
            <a:off x="6785593" y="3004312"/>
            <a:ext cx="466794" cy="584775"/>
          </a:xfrm>
          <a:prstGeom prst="rect">
            <a:avLst/>
          </a:prstGeom>
          <a:noFill/>
        </p:spPr>
        <p:txBody>
          <a:bodyPr wrap="none" rtlCol="0">
            <a:spAutoFit/>
          </a:bodyPr>
          <a:lstStyle/>
          <a:p>
            <a:r>
              <a:rPr kumimoji="1" lang="en-US" altLang="ja-JP" sz="3200" i="1" dirty="0" smtClean="0">
                <a:solidFill>
                  <a:schemeClr val="tx1"/>
                </a:solidFill>
                <a:latin typeface="Calibri" panose="020F0502020204030204" pitchFamily="34" charset="0"/>
                <a:cs typeface="Calibri" panose="020F0502020204030204" pitchFamily="34" charset="0"/>
              </a:rPr>
              <a:t>t</a:t>
            </a:r>
            <a:r>
              <a:rPr kumimoji="1" lang="en-US" altLang="ja-JP" sz="3200" i="1" baseline="-25000" dirty="0" smtClean="0">
                <a:solidFill>
                  <a:schemeClr val="tx1"/>
                </a:solidFill>
                <a:latin typeface="Calibri" panose="020F0502020204030204" pitchFamily="34" charset="0"/>
                <a:cs typeface="Calibri" panose="020F0502020204030204" pitchFamily="34" charset="0"/>
              </a:rPr>
              <a:t>3</a:t>
            </a:r>
            <a:endParaRPr kumimoji="1" lang="ja-JP" altLang="en-US" sz="3200" i="1" baseline="-25000" dirty="0" smtClean="0">
              <a:solidFill>
                <a:schemeClr val="tx1"/>
              </a:solidFill>
              <a:latin typeface="Calibri" panose="020F0502020204030204" pitchFamily="34" charset="0"/>
              <a:cs typeface="Calibri" panose="020F0502020204030204" pitchFamily="34" charset="0"/>
            </a:endParaRPr>
          </a:p>
        </p:txBody>
      </p:sp>
      <p:sp>
        <p:nvSpPr>
          <p:cNvPr id="57" name="テキスト ボックス 56"/>
          <p:cNvSpPr txBox="1"/>
          <p:nvPr/>
        </p:nvSpPr>
        <p:spPr>
          <a:xfrm>
            <a:off x="7296395" y="3012637"/>
            <a:ext cx="466794" cy="584775"/>
          </a:xfrm>
          <a:prstGeom prst="rect">
            <a:avLst/>
          </a:prstGeom>
          <a:noFill/>
        </p:spPr>
        <p:txBody>
          <a:bodyPr wrap="none" rtlCol="0">
            <a:spAutoFit/>
          </a:bodyPr>
          <a:lstStyle/>
          <a:p>
            <a:r>
              <a:rPr kumimoji="1" lang="en-US" altLang="ja-JP" sz="3200" i="1" dirty="0" smtClean="0">
                <a:solidFill>
                  <a:schemeClr val="tx1"/>
                </a:solidFill>
                <a:latin typeface="Calibri" panose="020F0502020204030204" pitchFamily="34" charset="0"/>
                <a:cs typeface="Calibri" panose="020F0502020204030204" pitchFamily="34" charset="0"/>
              </a:rPr>
              <a:t>t</a:t>
            </a:r>
            <a:r>
              <a:rPr kumimoji="1" lang="en-US" altLang="ja-JP" sz="3200" i="1" baseline="-25000" dirty="0">
                <a:solidFill>
                  <a:schemeClr val="tx1"/>
                </a:solidFill>
                <a:latin typeface="Calibri" panose="020F0502020204030204" pitchFamily="34" charset="0"/>
                <a:cs typeface="Calibri" panose="020F0502020204030204" pitchFamily="34" charset="0"/>
              </a:rPr>
              <a:t>4</a:t>
            </a:r>
            <a:endParaRPr kumimoji="1" lang="ja-JP" altLang="en-US" sz="3200" i="1" baseline="-25000" dirty="0" smtClean="0">
              <a:solidFill>
                <a:schemeClr val="tx1"/>
              </a:solidFill>
              <a:latin typeface="Calibri" panose="020F0502020204030204" pitchFamily="34" charset="0"/>
              <a:cs typeface="Calibri" panose="020F0502020204030204" pitchFamily="34" charset="0"/>
            </a:endParaRPr>
          </a:p>
        </p:txBody>
      </p:sp>
      <p:cxnSp>
        <p:nvCxnSpPr>
          <p:cNvPr id="59" name="直線コネクタ 58"/>
          <p:cNvCxnSpPr/>
          <p:nvPr/>
        </p:nvCxnSpPr>
        <p:spPr bwMode="auto">
          <a:xfrm>
            <a:off x="3262357" y="5377590"/>
            <a:ext cx="570002" cy="0"/>
          </a:xfrm>
          <a:prstGeom prst="line">
            <a:avLst/>
          </a:prstGeom>
          <a:solidFill>
            <a:srgbClr val="00B8FF"/>
          </a:solidFill>
          <a:ln w="50800" cap="flat" cmpd="sng" algn="ctr">
            <a:solidFill>
              <a:srgbClr val="FF0000"/>
            </a:solidFill>
            <a:prstDash val="solid"/>
            <a:round/>
            <a:headEnd type="none" w="med" len="med"/>
            <a:tailEnd type="none" w="med" len="med"/>
          </a:ln>
          <a:effectLst/>
        </p:spPr>
      </p:cxnSp>
      <p:cxnSp>
        <p:nvCxnSpPr>
          <p:cNvPr id="61" name="直線コネクタ 60"/>
          <p:cNvCxnSpPr/>
          <p:nvPr/>
        </p:nvCxnSpPr>
        <p:spPr bwMode="auto">
          <a:xfrm>
            <a:off x="3850236" y="5892967"/>
            <a:ext cx="3144520" cy="0"/>
          </a:xfrm>
          <a:prstGeom prst="line">
            <a:avLst/>
          </a:prstGeom>
          <a:solidFill>
            <a:srgbClr val="00B8FF"/>
          </a:solidFill>
          <a:ln w="50800" cap="flat" cmpd="sng" algn="ctr">
            <a:solidFill>
              <a:srgbClr val="FF0000"/>
            </a:solidFill>
            <a:prstDash val="solid"/>
            <a:round/>
            <a:headEnd type="none" w="med" len="med"/>
            <a:tailEnd type="none" w="med" len="med"/>
          </a:ln>
          <a:effectLst/>
        </p:spPr>
      </p:cxnSp>
      <p:cxnSp>
        <p:nvCxnSpPr>
          <p:cNvPr id="64" name="直線コネクタ 63"/>
          <p:cNvCxnSpPr/>
          <p:nvPr/>
        </p:nvCxnSpPr>
        <p:spPr bwMode="auto">
          <a:xfrm>
            <a:off x="7012283" y="5371275"/>
            <a:ext cx="504056" cy="0"/>
          </a:xfrm>
          <a:prstGeom prst="line">
            <a:avLst/>
          </a:prstGeom>
          <a:solidFill>
            <a:srgbClr val="00B8FF"/>
          </a:solidFill>
          <a:ln w="50800" cap="flat" cmpd="sng" algn="ctr">
            <a:solidFill>
              <a:srgbClr val="FF0000"/>
            </a:solidFill>
            <a:prstDash val="solid"/>
            <a:round/>
            <a:headEnd type="none" w="med" len="med"/>
            <a:tailEnd type="none" w="med" len="med"/>
          </a:ln>
          <a:effectLst/>
        </p:spPr>
      </p:cxnSp>
      <p:cxnSp>
        <p:nvCxnSpPr>
          <p:cNvPr id="66" name="直線コネクタ 65"/>
          <p:cNvCxnSpPr/>
          <p:nvPr/>
        </p:nvCxnSpPr>
        <p:spPr bwMode="auto">
          <a:xfrm>
            <a:off x="3837024" y="5371275"/>
            <a:ext cx="1961" cy="513343"/>
          </a:xfrm>
          <a:prstGeom prst="line">
            <a:avLst/>
          </a:prstGeom>
          <a:solidFill>
            <a:srgbClr val="00B8FF"/>
          </a:solidFill>
          <a:ln w="50800" cap="flat" cmpd="sng" algn="ctr">
            <a:solidFill>
              <a:srgbClr val="FF0000"/>
            </a:solidFill>
            <a:prstDash val="solid"/>
            <a:round/>
            <a:headEnd type="none" w="med" len="med"/>
            <a:tailEnd type="none" w="med" len="med"/>
          </a:ln>
          <a:effectLst/>
        </p:spPr>
      </p:cxnSp>
      <p:cxnSp>
        <p:nvCxnSpPr>
          <p:cNvPr id="69" name="直線コネクタ 68"/>
          <p:cNvCxnSpPr/>
          <p:nvPr/>
        </p:nvCxnSpPr>
        <p:spPr bwMode="auto">
          <a:xfrm>
            <a:off x="6994756" y="5371275"/>
            <a:ext cx="1485" cy="497301"/>
          </a:xfrm>
          <a:prstGeom prst="line">
            <a:avLst/>
          </a:prstGeom>
          <a:solidFill>
            <a:srgbClr val="00B8FF"/>
          </a:solidFill>
          <a:ln w="50800" cap="flat" cmpd="sng" algn="ctr">
            <a:solidFill>
              <a:srgbClr val="FF0000"/>
            </a:solidFill>
            <a:prstDash val="solid"/>
            <a:round/>
            <a:headEnd type="none" w="med" len="med"/>
            <a:tailEnd type="none" w="med" len="med"/>
          </a:ln>
          <a:effectLst/>
        </p:spPr>
      </p:cxnSp>
      <p:sp>
        <p:nvSpPr>
          <p:cNvPr id="74" name="上矢印 73"/>
          <p:cNvSpPr/>
          <p:nvPr/>
        </p:nvSpPr>
        <p:spPr bwMode="auto">
          <a:xfrm flipV="1">
            <a:off x="3878745" y="5427667"/>
            <a:ext cx="392444" cy="429564"/>
          </a:xfrm>
          <a:prstGeom prst="up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角丸四角形吹き出し 31"/>
          <p:cNvSpPr/>
          <p:nvPr/>
        </p:nvSpPr>
        <p:spPr bwMode="auto">
          <a:xfrm>
            <a:off x="4267769" y="6222437"/>
            <a:ext cx="4844058" cy="622292"/>
          </a:xfrm>
          <a:prstGeom prst="wedgeRoundRectCallout">
            <a:avLst>
              <a:gd name="adj1" fmla="val -51240"/>
              <a:gd name="adj2" fmla="val -150275"/>
              <a:gd name="adj3" fmla="val 16667"/>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800" dirty="0" smtClean="0">
                <a:solidFill>
                  <a:schemeClr val="tx1"/>
                </a:solidFill>
                <a:latin typeface="Times New Roman" pitchFamily="16" charset="0"/>
                <a:ea typeface="MS Gothic" charset="-128"/>
              </a:rPr>
              <a:t>SINR decreases by receiving power of 15.4g frame while 15.4g node transmits frame.</a:t>
            </a:r>
            <a:endParaRPr kumimoji="0" lang="ja-JP" altLang="en-US" sz="1800" b="0" i="0" u="none" strike="noStrike" cap="none" normalizeH="0" baseline="0" dirty="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2957108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320" y="645526"/>
            <a:ext cx="8640960" cy="765838"/>
          </a:xfrm>
        </p:spPr>
        <p:txBody>
          <a:bodyPr/>
          <a:lstStyle/>
          <a:p>
            <a:r>
              <a:rPr lang="en-US" sz="3600" dirty="0" smtClean="0"/>
              <a:t>Simulator Development Schedule</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err="1" smtClean="0"/>
              <a:t>Takenori</a:t>
            </a:r>
            <a:r>
              <a:rPr lang="en-GB" dirty="0" smtClean="0"/>
              <a:t> Sumi, Mitsubishi Electric</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
        <p:nvSpPr>
          <p:cNvPr id="22" name="Content Placeholder 2"/>
          <p:cNvSpPr txBox="1">
            <a:spLocks/>
          </p:cNvSpPr>
          <p:nvPr/>
        </p:nvSpPr>
        <p:spPr bwMode="auto">
          <a:xfrm>
            <a:off x="556320" y="1495634"/>
            <a:ext cx="8676964" cy="32060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altLang="ja-JP" kern="0" dirty="0" smtClean="0"/>
              <a:t>A new version of IEEE 802.11ah module for NS-3 has been released in May 2018[3]. And, new functions are implemented. For the higher accuracy of simulation results, we would like to port current coexistence functions into new NS-3 version.</a:t>
            </a:r>
          </a:p>
          <a:p>
            <a:pPr marL="0" indent="0">
              <a:buNone/>
            </a:pPr>
            <a:endParaRPr lang="en-US" altLang="ja-JP" kern="0" dirty="0" smtClean="0"/>
          </a:p>
          <a:p>
            <a:r>
              <a:rPr lang="en-US" altLang="ja-JP" kern="0" dirty="0" smtClean="0"/>
              <a:t>Status of porting into the new version of NS-3 will be reported by January meeting.</a:t>
            </a:r>
          </a:p>
          <a:p>
            <a:endParaRPr lang="en-US" altLang="ja-JP" b="0" kern="0" dirty="0" smtClean="0"/>
          </a:p>
          <a:p>
            <a:endParaRPr lang="en-US" altLang="ja-JP" kern="0" dirty="0" smtClean="0"/>
          </a:p>
        </p:txBody>
      </p:sp>
    </p:spTree>
    <p:extLst>
      <p:ext uri="{BB962C8B-B14F-4D97-AF65-F5344CB8AC3E}">
        <p14:creationId xmlns:p14="http://schemas.microsoft.com/office/powerpoint/2010/main" val="859960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Conclusion</a:t>
            </a:r>
            <a:endParaRPr lang="en-GB" dirty="0"/>
          </a:p>
        </p:txBody>
      </p:sp>
      <p:sp>
        <p:nvSpPr>
          <p:cNvPr id="4098" name="Rectangle 2"/>
          <p:cNvSpPr>
            <a:spLocks noGrp="1" noChangeArrowheads="1"/>
          </p:cNvSpPr>
          <p:nvPr>
            <p:ph idx="1"/>
          </p:nvPr>
        </p:nvSpPr>
        <p:spPr>
          <a:xfrm>
            <a:off x="731520" y="2113280"/>
            <a:ext cx="8290560" cy="4389120"/>
          </a:xfrm>
          <a:ln/>
        </p:spPr>
        <p:txBody>
          <a:bodyPr/>
          <a:lstStyle/>
          <a:p>
            <a:r>
              <a:rPr lang="en-GB" dirty="0"/>
              <a:t>Shared the Sub-1GHz Coexistence Simulation Models </a:t>
            </a:r>
            <a:r>
              <a:rPr lang="en-GB" dirty="0" smtClean="0"/>
              <a:t>for </a:t>
            </a:r>
            <a:r>
              <a:rPr lang="en-GB" dirty="0"/>
              <a:t>simulation and use case scenario </a:t>
            </a:r>
            <a:r>
              <a:rPr lang="en-GB" dirty="0" smtClean="0"/>
              <a:t>discussion. Simulation results can be applied to Recommended Practice in the future.</a:t>
            </a:r>
            <a:endParaRPr lang="en-GB" dirty="0"/>
          </a:p>
          <a:p>
            <a:endParaRPr lang="en-GB" dirty="0"/>
          </a:p>
          <a:p>
            <a:r>
              <a:rPr lang="en-GB" dirty="0"/>
              <a:t>NS-3 can be reasonable for Coexistence Simulation by adding coexistence interface between 802.15.4g and 802.11ah </a:t>
            </a:r>
            <a:r>
              <a:rPr lang="en-GB" dirty="0" smtClean="0"/>
              <a:t>PHY/channel </a:t>
            </a:r>
            <a:r>
              <a:rPr lang="en-GB" dirty="0"/>
              <a:t>modules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 name="Date Placeholder 3"/>
          <p:cNvSpPr>
            <a:spLocks noGrp="1"/>
          </p:cNvSpPr>
          <p:nvPr>
            <p:ph type="dt" idx="15"/>
          </p:nvPr>
        </p:nvSpPr>
        <p:spPr>
          <a:xfrm>
            <a:off x="743374" y="355601"/>
            <a:ext cx="2761816" cy="291254"/>
          </a:xfrm>
        </p:spPr>
        <p:txBody>
          <a:bodyPr/>
          <a:lstStyle/>
          <a:p>
            <a:r>
              <a:rPr lang="en-US" dirty="0" smtClean="0"/>
              <a:t>September 2018</a:t>
            </a:r>
            <a:endParaRPr lang="en-GB" dirty="0"/>
          </a:p>
        </p:txBody>
      </p:sp>
      <p:sp>
        <p:nvSpPr>
          <p:cNvPr id="9" name="Footer Placeholder 4"/>
          <p:cNvSpPr>
            <a:spLocks noGrp="1"/>
          </p:cNvSpPr>
          <p:nvPr>
            <p:ph type="ftr" idx="14"/>
          </p:nvPr>
        </p:nvSpPr>
        <p:spPr>
          <a:xfrm>
            <a:off x="5715006" y="6907109"/>
            <a:ext cx="3396821" cy="245533"/>
          </a:xfrm>
        </p:spPr>
        <p:txBody>
          <a:bodyPr/>
          <a:lstStyle/>
          <a:p>
            <a:r>
              <a:rPr lang="en-GB" dirty="0" err="1" smtClean="0"/>
              <a:t>Takenori</a:t>
            </a:r>
            <a:r>
              <a:rPr lang="en-GB" dirty="0" smtClean="0"/>
              <a:t> Sumi, Mitsubishi Electric</a:t>
            </a:r>
            <a:endParaRPr lang="en-GB" dirty="0"/>
          </a:p>
        </p:txBody>
      </p:sp>
    </p:spTree>
    <p:extLst>
      <p:ext uri="{BB962C8B-B14F-4D97-AF65-F5344CB8AC3E}">
        <p14:creationId xmlns:p14="http://schemas.microsoft.com/office/powerpoint/2010/main" val="2017109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References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4" name="Date Placeholder 3"/>
          <p:cNvSpPr>
            <a:spLocks noGrp="1"/>
          </p:cNvSpPr>
          <p:nvPr>
            <p:ph type="dt" idx="15"/>
          </p:nvPr>
        </p:nvSpPr>
        <p:spPr>
          <a:xfrm>
            <a:off x="761973" y="380977"/>
            <a:ext cx="2533214" cy="291254"/>
          </a:xfrm>
        </p:spPr>
        <p:txBody>
          <a:bodyPr/>
          <a:lstStyle/>
          <a:p>
            <a:r>
              <a:rPr lang="en-US" dirty="0" smtClean="0"/>
              <a:t>September 2018</a:t>
            </a:r>
            <a:endParaRPr lang="en-GB" dirty="0"/>
          </a:p>
        </p:txBody>
      </p:sp>
      <p:sp>
        <p:nvSpPr>
          <p:cNvPr id="8" name="Content Placeholder 2"/>
          <p:cNvSpPr txBox="1">
            <a:spLocks noGrp="1"/>
          </p:cNvSpPr>
          <p:nvPr>
            <p:ph idx="1"/>
          </p:nvPr>
        </p:nvSpPr>
        <p:spPr bwMode="auto">
          <a:xfrm>
            <a:off x="731838" y="2112963"/>
            <a:ext cx="8289925" cy="44894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358775" indent="-358775">
              <a:buNone/>
            </a:pPr>
            <a:r>
              <a:rPr lang="en-US" altLang="ja-JP" sz="2000" kern="0" dirty="0" smtClean="0"/>
              <a:t>[1] Low-Rate Wireless Personal </a:t>
            </a:r>
            <a:r>
              <a:rPr lang="en-US" altLang="ja-JP" sz="2000" kern="0" dirty="0"/>
              <a:t>Area Network (</a:t>
            </a:r>
            <a:r>
              <a:rPr lang="en-US" altLang="ja-JP" sz="2000" kern="0" dirty="0" smtClean="0"/>
              <a:t>LR-WPAN)</a:t>
            </a:r>
            <a:br>
              <a:rPr lang="en-US" altLang="ja-JP" sz="2000" kern="0" dirty="0" smtClean="0"/>
            </a:br>
            <a:r>
              <a:rPr lang="en-US" altLang="ja-JP" sz="2000" kern="0" dirty="0" smtClean="0"/>
              <a:t>https</a:t>
            </a:r>
            <a:r>
              <a:rPr lang="en-US" altLang="ja-JP" sz="2000" kern="0" dirty="0"/>
              <a:t>://www.nsnam.org/docs/models/html/lr-wpan.html</a:t>
            </a:r>
          </a:p>
          <a:p>
            <a:pPr marL="358775" indent="-358775">
              <a:buFont typeface="Arial" panose="020B0604020202020204" pitchFamily="34" charset="0"/>
              <a:buNone/>
            </a:pPr>
            <a:r>
              <a:rPr lang="en-US" altLang="ja-JP" sz="2000" kern="0" dirty="0" smtClean="0"/>
              <a:t>[2] L.  Tian,  L.  </a:t>
            </a:r>
            <a:r>
              <a:rPr lang="en-US" altLang="ja-JP" sz="2000" kern="0" dirty="0" err="1" smtClean="0"/>
              <a:t>Latré</a:t>
            </a:r>
            <a:r>
              <a:rPr lang="en-US" altLang="ja-JP" sz="2000" kern="0" dirty="0" smtClean="0"/>
              <a:t>,  J.  </a:t>
            </a:r>
            <a:r>
              <a:rPr lang="en-US" altLang="ja-JP" sz="2000" kern="0" dirty="0" err="1" smtClean="0"/>
              <a:t>Famaey</a:t>
            </a:r>
            <a:r>
              <a:rPr lang="en-US" altLang="ja-JP" sz="2000" kern="0" dirty="0" smtClean="0"/>
              <a:t>,  “Implementation  and  validation  of  an  IEEE 802.11ah module for NS-3,” Workshop on ns3 (WNS3), 2016</a:t>
            </a:r>
            <a:endParaRPr lang="en-US" altLang="ja-JP" sz="2000" dirty="0"/>
          </a:p>
          <a:p>
            <a:pPr marL="358775" indent="-358775">
              <a:buNone/>
            </a:pPr>
            <a:r>
              <a:rPr lang="en-US" altLang="ja-JP" sz="2000" dirty="0" smtClean="0"/>
              <a:t>[3] IEEE802.11ah ns-3</a:t>
            </a:r>
            <a:r>
              <a:rPr lang="en-US" altLang="ja-JP" sz="2000" dirty="0"/>
              <a:t/>
            </a:r>
            <a:br>
              <a:rPr lang="en-US" altLang="ja-JP" sz="2000" dirty="0"/>
            </a:br>
            <a:r>
              <a:rPr lang="en-US" altLang="ja-JP" sz="2000" dirty="0"/>
              <a:t>https://github.com/imec-idlab/IEEE-802.11ah-ns-3</a:t>
            </a:r>
          </a:p>
          <a:p>
            <a:pPr marL="358775" indent="-358775">
              <a:buFont typeface="Arial" panose="020B0604020202020204" pitchFamily="34" charset="0"/>
              <a:buNone/>
            </a:pPr>
            <a:endParaRPr lang="en-US" altLang="ja-JP" sz="2000" kern="0" dirty="0" smtClean="0"/>
          </a:p>
        </p:txBody>
      </p:sp>
      <p:sp>
        <p:nvSpPr>
          <p:cNvPr id="9" name="Footer Placeholder 4"/>
          <p:cNvSpPr>
            <a:spLocks noGrp="1"/>
          </p:cNvSpPr>
          <p:nvPr>
            <p:ph type="ftr" idx="14"/>
          </p:nvPr>
        </p:nvSpPr>
        <p:spPr>
          <a:xfrm>
            <a:off x="5715006" y="6907109"/>
            <a:ext cx="3396821" cy="245533"/>
          </a:xfrm>
        </p:spPr>
        <p:txBody>
          <a:bodyPr/>
          <a:lstStyle/>
          <a:p>
            <a:r>
              <a:rPr lang="en-GB" dirty="0" err="1" smtClean="0"/>
              <a:t>Takenori</a:t>
            </a:r>
            <a:r>
              <a:rPr lang="en-GB" dirty="0" smtClean="0"/>
              <a:t> Sumi, Mitsubishi Electric</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576</Words>
  <Application>Microsoft Office PowerPoint</Application>
  <PresentationFormat>ユーザー設定</PresentationFormat>
  <Paragraphs>106</Paragraphs>
  <Slides>8</Slides>
  <Notes>8</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7" baseType="lpstr">
      <vt:lpstr>Arial Unicode MS</vt:lpstr>
      <vt:lpstr>ＭＳ Ｐゴシック</vt:lpstr>
      <vt:lpstr>MS Gothic</vt:lpstr>
      <vt:lpstr>Arial</vt:lpstr>
      <vt:lpstr>Calibri</vt:lpstr>
      <vt:lpstr>Courier New</vt:lpstr>
      <vt:lpstr>Times New Roman</vt:lpstr>
      <vt:lpstr>Office Theme</vt:lpstr>
      <vt:lpstr>Microsoft Word 97-2003 文書</vt:lpstr>
      <vt:lpstr>Sub-1GHz Coexistence Simulation Models Update</vt:lpstr>
      <vt:lpstr>Abstract</vt:lpstr>
      <vt:lpstr>802.15.4g and 802.11ah Simulation Model</vt:lpstr>
      <vt:lpstr>Sub-1GHz Coexistence Simulation Model</vt:lpstr>
      <vt:lpstr>Calculation of interference between 802.15.4g and 802.11ah</vt:lpstr>
      <vt:lpstr>Simulator Development Schedule</vt:lpstr>
      <vt:lpstr>Conclusion</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2018-06-18T05:55:57Z</dcterms:created>
  <dcterms:modified xsi:type="dcterms:W3CDTF">2018-09-11T23:31:34Z</dcterms:modified>
</cp:coreProperties>
</file>