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283" r:id="rId4"/>
    <p:sldId id="285" r:id="rId5"/>
    <p:sldId id="287" r:id="rId6"/>
    <p:sldId id="288" r:id="rId7"/>
    <p:sldId id="289" r:id="rId8"/>
    <p:sldId id="286"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p:scale>
          <a:sx n="90" d="100"/>
          <a:sy n="90" d="100"/>
        </p:scale>
        <p:origin x="53" y="-114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0070r1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2018-9-08</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PAR and CSD Discussion</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7" name="TextBox 6"/>
          <p:cNvSpPr txBox="1"/>
          <p:nvPr/>
        </p:nvSpPr>
        <p:spPr>
          <a:xfrm>
            <a:off x="405594" y="1981200"/>
            <a:ext cx="8814605" cy="2554545"/>
          </a:xfrm>
          <a:prstGeom prst="rect">
            <a:avLst/>
          </a:prstGeom>
          <a:noFill/>
        </p:spPr>
        <p:txBody>
          <a:bodyPr wrap="square" rtlCol="0">
            <a:spAutoFit/>
          </a:bodyPr>
          <a:lstStyle/>
          <a:p>
            <a:pPr algn="ctr"/>
            <a:r>
              <a:rPr lang="en-US" sz="3200" dirty="0" smtClean="0">
                <a:solidFill>
                  <a:schemeClr val="accent2">
                    <a:lumMod val="75000"/>
                  </a:schemeClr>
                </a:solidFill>
              </a:rPr>
              <a:t>Purpose</a:t>
            </a:r>
          </a:p>
          <a:p>
            <a:pPr algn="ctr"/>
            <a:r>
              <a:rPr lang="en-US" sz="3200" dirty="0" smtClean="0">
                <a:solidFill>
                  <a:schemeClr val="accent2">
                    <a:lumMod val="75000"/>
                  </a:schemeClr>
                </a:solidFill>
              </a:rPr>
              <a:t>Define scope for a recommended practice (RP)</a:t>
            </a:r>
          </a:p>
          <a:p>
            <a:pPr algn="ctr"/>
            <a:r>
              <a:rPr lang="en-US" sz="3200" dirty="0" smtClean="0">
                <a:solidFill>
                  <a:schemeClr val="accent2">
                    <a:lumMod val="75000"/>
                  </a:schemeClr>
                </a:solidFill>
              </a:rPr>
              <a:t>Best Practices for Coexistence in sub 1 GHz Bands</a:t>
            </a:r>
          </a:p>
          <a:p>
            <a:pPr algn="ctr"/>
            <a:r>
              <a:rPr lang="en-US" sz="3200" dirty="0" smtClean="0">
                <a:solidFill>
                  <a:schemeClr val="accent2">
                    <a:lumMod val="75000"/>
                  </a:schemeClr>
                </a:solidFill>
              </a:rPr>
              <a:t>Between 802 Wireless Systems</a:t>
            </a:r>
            <a:endParaRPr lang="en-US" sz="3200" dirty="0" smtClean="0">
              <a:solidFill>
                <a:schemeClr val="accent2">
                  <a:lumMod val="75000"/>
                </a:schemeClr>
              </a:solidFill>
            </a:endParaRPr>
          </a:p>
          <a:p>
            <a:pPr algn="ct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Consideration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9" name="Content Placeholder 2"/>
          <p:cNvSpPr>
            <a:spLocks noGrp="1"/>
          </p:cNvSpPr>
          <p:nvPr>
            <p:ph idx="1"/>
          </p:nvPr>
        </p:nvSpPr>
        <p:spPr/>
        <p:txBody>
          <a:bodyPr>
            <a:normAutofit lnSpcReduction="10000"/>
          </a:bodyPr>
          <a:lstStyle/>
          <a:p>
            <a:r>
              <a:rPr lang="en-US" dirty="0"/>
              <a:t>Suggest </a:t>
            </a:r>
            <a:r>
              <a:rPr lang="en-US" dirty="0" smtClean="0"/>
              <a:t>scope </a:t>
            </a:r>
            <a:r>
              <a:rPr lang="en-US" dirty="0"/>
              <a:t>be </a:t>
            </a:r>
            <a:r>
              <a:rPr lang="en-US" dirty="0" smtClean="0"/>
              <a:t>focused on 802.11 S1G PHY </a:t>
            </a:r>
            <a:r>
              <a:rPr lang="en-US" dirty="0"/>
              <a:t>and </a:t>
            </a:r>
            <a:r>
              <a:rPr lang="en-US" dirty="0" smtClean="0"/>
              <a:t>802.15.4 SUN FSK PHY. </a:t>
            </a:r>
            <a:endParaRPr lang="en-US" dirty="0"/>
          </a:p>
          <a:p>
            <a:r>
              <a:rPr lang="en-US" dirty="0"/>
              <a:t>Possible title: Recommended practice for m</a:t>
            </a:r>
            <a:r>
              <a:rPr lang="en-US" dirty="0" smtClean="0"/>
              <a:t>ethods </a:t>
            </a:r>
            <a:r>
              <a:rPr lang="en-US" dirty="0"/>
              <a:t>to enhance </a:t>
            </a:r>
            <a:r>
              <a:rPr lang="en-US" dirty="0" smtClean="0"/>
              <a:t>Coexistence between 802 Wireless Systems operating </a:t>
            </a:r>
            <a:r>
              <a:rPr lang="en-US" dirty="0"/>
              <a:t>in Sub 1 GHz </a:t>
            </a:r>
            <a:r>
              <a:rPr lang="en-US" dirty="0" smtClean="0"/>
              <a:t>Bands</a:t>
            </a:r>
          </a:p>
          <a:p>
            <a:r>
              <a:rPr lang="en-US" dirty="0" smtClean="0"/>
              <a:t>Focus </a:t>
            </a:r>
            <a:r>
              <a:rPr lang="en-US" dirty="0"/>
              <a:t>on techniques specific to application of the 802.11 S1G PHY and 802.15.4 SUN FSK PHY </a:t>
            </a:r>
            <a:endParaRPr lang="en-US" dirty="0" smtClean="0"/>
          </a:p>
          <a:p>
            <a:r>
              <a:rPr lang="en-US" dirty="0" smtClean="0"/>
              <a:t>Can </a:t>
            </a:r>
            <a:r>
              <a:rPr lang="en-US" dirty="0"/>
              <a:t>focus on practical, real world solutions</a:t>
            </a:r>
          </a:p>
          <a:p>
            <a:r>
              <a:rPr lang="en-US" dirty="0" smtClean="0"/>
              <a:t>May </a:t>
            </a:r>
            <a:r>
              <a:rPr lang="en-US" dirty="0"/>
              <a:t>reveal tactics and strategy that would be more generally useful when coexisting with other systems</a:t>
            </a:r>
          </a:p>
          <a:p>
            <a:pPr lvl="1"/>
            <a:r>
              <a:rPr lang="en-US" dirty="0"/>
              <a:t>Handle through amendment, revision or creating a new RP</a:t>
            </a:r>
          </a:p>
          <a:p>
            <a:pPr lvl="1"/>
            <a:endParaRPr lang="en-US" dirty="0"/>
          </a:p>
          <a:p>
            <a:pPr lvl="1"/>
            <a:endParaRPr lang="en-US" dirty="0" smtClean="0"/>
          </a:p>
          <a:p>
            <a:pPr lvl="1"/>
            <a:endParaRPr lang="en-US" dirty="0" smtClean="0"/>
          </a:p>
          <a:p>
            <a:pPr marL="487693" lvl="1" indent="0">
              <a:buNone/>
            </a:pPr>
            <a:endParaRPr lang="en-US" dirty="0" smtClean="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Project Scope</a:t>
            </a:r>
            <a:endParaRPr lang="en-US" sz="36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Sept  2018</a:t>
            </a:r>
            <a:endParaRPr lang="en-GB" dirty="0"/>
          </a:p>
        </p:txBody>
      </p:sp>
      <p:sp>
        <p:nvSpPr>
          <p:cNvPr id="7" name="Content Placeholder 6"/>
          <p:cNvSpPr>
            <a:spLocks noGrp="1"/>
          </p:cNvSpPr>
          <p:nvPr>
            <p:ph idx="1"/>
          </p:nvPr>
        </p:nvSpPr>
        <p:spPr/>
        <p:txBody>
          <a:bodyPr/>
          <a:lstStyle/>
          <a:p>
            <a:r>
              <a:rPr lang="en-US" dirty="0" smtClean="0"/>
              <a:t>Proposed scope:</a:t>
            </a:r>
          </a:p>
          <a:p>
            <a:endParaRPr lang="en-US" dirty="0"/>
          </a:p>
          <a:p>
            <a:pPr marL="487693" lvl="1" indent="0">
              <a:buNone/>
            </a:pPr>
            <a:r>
              <a:rPr lang="en-US" sz="2400" dirty="0"/>
              <a:t>This recommended practice </a:t>
            </a:r>
            <a:r>
              <a:rPr lang="en-US" sz="2400" dirty="0" smtClean="0"/>
              <a:t>provides guidance on the implementation, configuration and commissioning of systems based </a:t>
            </a:r>
            <a:r>
              <a:rPr lang="en-US" sz="2400" dirty="0"/>
              <a:t>on 802.11 S1G PHY </a:t>
            </a:r>
            <a:r>
              <a:rPr lang="en-US" sz="2400" dirty="0" smtClean="0"/>
              <a:t>and/or </a:t>
            </a:r>
            <a:r>
              <a:rPr lang="en-US" sz="2400" dirty="0"/>
              <a:t>802.15.4 SUN FSK </a:t>
            </a:r>
            <a:r>
              <a:rPr lang="en-US" sz="2400" dirty="0" smtClean="0"/>
              <a:t>PHY operating in Sub-1GHz bands so to achieve the best possible performance when sharing spectrum.  This </a:t>
            </a:r>
            <a:r>
              <a:rPr lang="en-US" sz="2400" dirty="0"/>
              <a:t>recommended practice </a:t>
            </a:r>
            <a:r>
              <a:rPr lang="en-US" sz="2400" dirty="0" smtClean="0"/>
              <a:t>includes recommendations to address regional regulatory requirements and constraints for license exempt operation.</a:t>
            </a:r>
            <a:endParaRPr lang="en-US" sz="2400"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Purpose</a:t>
            </a:r>
            <a:endParaRPr lang="en-US" dirty="0"/>
          </a:p>
        </p:txBody>
      </p:sp>
      <p:sp>
        <p:nvSpPr>
          <p:cNvPr id="3" name="Content Placeholder 2"/>
          <p:cNvSpPr>
            <a:spLocks noGrp="1"/>
          </p:cNvSpPr>
          <p:nvPr>
            <p:ph idx="1"/>
          </p:nvPr>
        </p:nvSpPr>
        <p:spPr/>
        <p:txBody>
          <a:bodyPr/>
          <a:lstStyle/>
          <a:p>
            <a:pPr marL="0" indent="0">
              <a:buNone/>
            </a:pPr>
            <a:r>
              <a:rPr lang="en-US" dirty="0" smtClean="0"/>
              <a:t>Take Steve’s recommendation and have no Purpose clause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145299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the Project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There are many millions  of devices </a:t>
            </a:r>
            <a:r>
              <a:rPr lang="en-US" dirty="0"/>
              <a:t>based on IEEE </a:t>
            </a:r>
            <a:r>
              <a:rPr lang="en-US" dirty="0" err="1"/>
              <a:t>Std</a:t>
            </a:r>
            <a:r>
              <a:rPr lang="en-US" dirty="0"/>
              <a:t> 802.15.4 </a:t>
            </a:r>
            <a:r>
              <a:rPr lang="en-US" dirty="0" smtClean="0"/>
              <a:t>are currently operating in sub 1 GHz bands, and the field is expanding rapidly.  Critical applications, such as grid modernization (smart grid) and internet of things (</a:t>
            </a:r>
            <a:r>
              <a:rPr lang="en-US" dirty="0" err="1" smtClean="0"/>
              <a:t>IoT</a:t>
            </a:r>
            <a:r>
              <a:rPr lang="en-US" dirty="0" smtClean="0"/>
              <a:t>) are using the low to moderate data rates capabilities of </a:t>
            </a:r>
            <a:r>
              <a:rPr lang="en-US" dirty="0"/>
              <a:t>IEEE </a:t>
            </a:r>
            <a:r>
              <a:rPr lang="en-US" dirty="0" err="1"/>
              <a:t>Std</a:t>
            </a:r>
            <a:r>
              <a:rPr lang="en-US" dirty="0"/>
              <a:t> </a:t>
            </a:r>
            <a:r>
              <a:rPr lang="en-US" dirty="0" smtClean="0"/>
              <a:t>802.15.4. IEEE </a:t>
            </a:r>
            <a:r>
              <a:rPr lang="en-US" dirty="0" err="1" smtClean="0"/>
              <a:t>Std</a:t>
            </a:r>
            <a:r>
              <a:rPr lang="en-US" dirty="0" smtClean="0"/>
              <a:t> 802.11 operates in the same bands and provides higher data rates.  In anticipation of yet unforeseen usage models enabled by emerging technology, and fully realize the opportunity for successful deployment of products sharing the spectrum, strategies and tactics to achieve good coexistence performance are critical.</a:t>
            </a:r>
          </a:p>
          <a:p>
            <a:pPr marL="0" indent="0">
              <a:buNone/>
            </a:pPr>
            <a:r>
              <a:rPr lang="en-US" dirty="0" smtClean="0"/>
              <a:t>This recommended </a:t>
            </a:r>
            <a:r>
              <a:rPr lang="en-US" dirty="0"/>
              <a:t>practice </a:t>
            </a:r>
            <a:r>
              <a:rPr lang="en-US" dirty="0" smtClean="0"/>
              <a:t>enables </a:t>
            </a:r>
            <a:r>
              <a:rPr lang="en-US" dirty="0"/>
              <a:t>the family of IEEE 802® wireless standards, specifically IEEE </a:t>
            </a:r>
            <a:r>
              <a:rPr lang="en-US" dirty="0" err="1"/>
              <a:t>Std</a:t>
            </a:r>
            <a:r>
              <a:rPr lang="en-US" dirty="0"/>
              <a:t> 802.15.4 and IEEE </a:t>
            </a:r>
            <a:r>
              <a:rPr lang="en-US" dirty="0" err="1"/>
              <a:t>Std</a:t>
            </a:r>
            <a:r>
              <a:rPr lang="en-US" dirty="0"/>
              <a:t> 802.11, to most effectively operate in license exempt </a:t>
            </a:r>
            <a:r>
              <a:rPr lang="en-US" sz="2800" dirty="0"/>
              <a:t>Sub-1GHz bands, </a:t>
            </a:r>
            <a:r>
              <a:rPr lang="en-US" dirty="0"/>
              <a:t>by providing best practices and coexistence methods.  This recommended practice uses existing features of the referenced standards and provides guidance to implementers and users of IEEE 802® wireless standards.</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4044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 holders</a:t>
            </a:r>
            <a:endParaRPr lang="en-US" dirty="0"/>
          </a:p>
        </p:txBody>
      </p:sp>
      <p:sp>
        <p:nvSpPr>
          <p:cNvPr id="3" name="Content Placeholder 2"/>
          <p:cNvSpPr>
            <a:spLocks noGrp="1"/>
          </p:cNvSpPr>
          <p:nvPr>
            <p:ph idx="1"/>
          </p:nvPr>
        </p:nvSpPr>
        <p:spPr/>
        <p:txBody>
          <a:bodyPr/>
          <a:lstStyle/>
          <a:p>
            <a:pPr marL="0" indent="0">
              <a:buNone/>
            </a:pPr>
            <a:r>
              <a:rPr lang="en-US" dirty="0"/>
              <a:t>The stakeholders include silicon vendors, </a:t>
            </a:r>
            <a:r>
              <a:rPr lang="en-US" dirty="0" smtClean="0"/>
              <a:t>equipment manufacturers, utility network operators, with applications including smart grid, smart city, internet of things (</a:t>
            </a:r>
            <a:r>
              <a:rPr lang="en-US" dirty="0" err="1" smtClean="0"/>
              <a:t>IoT</a:t>
            </a:r>
            <a:r>
              <a:rPr lang="en-US" dirty="0" smtClean="0"/>
              <a:t>), home automation, medical and environmental monitoring.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423233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Schedule Considerations</a:t>
            </a:r>
            <a:endParaRPr lang="en-US" dirty="0"/>
          </a:p>
        </p:txBody>
      </p:sp>
      <p:sp>
        <p:nvSpPr>
          <p:cNvPr id="3" name="Content Placeholder 2"/>
          <p:cNvSpPr>
            <a:spLocks noGrp="1"/>
          </p:cNvSpPr>
          <p:nvPr>
            <p:ph idx="1"/>
          </p:nvPr>
        </p:nvSpPr>
        <p:spPr>
          <a:xfrm>
            <a:off x="731520" y="1828800"/>
            <a:ext cx="8288868" cy="5078309"/>
          </a:xfrm>
        </p:spPr>
        <p:txBody>
          <a:bodyPr>
            <a:normAutofit fontScale="77500" lnSpcReduction="20000"/>
          </a:bodyPr>
          <a:lstStyle/>
          <a:p>
            <a:pPr lvl="0"/>
            <a:r>
              <a:rPr lang="en-US" dirty="0"/>
              <a:t>Sept 2018 develop </a:t>
            </a:r>
            <a:r>
              <a:rPr lang="en-US" dirty="0" err="1"/>
              <a:t>PARand</a:t>
            </a:r>
            <a:r>
              <a:rPr lang="en-US" dirty="0"/>
              <a:t> CSD</a:t>
            </a:r>
          </a:p>
          <a:p>
            <a:pPr lvl="0"/>
            <a:r>
              <a:rPr lang="en-US" dirty="0"/>
              <a:t>Nov 2018 Revise PAR/CSD, </a:t>
            </a:r>
            <a:r>
              <a:rPr lang="en-US" dirty="0" smtClean="0"/>
              <a:t>Gain EC Approval</a:t>
            </a:r>
          </a:p>
          <a:p>
            <a:pPr lvl="0"/>
            <a:r>
              <a:rPr lang="en-US" dirty="0" smtClean="0"/>
              <a:t>January </a:t>
            </a:r>
            <a:r>
              <a:rPr lang="en-US" dirty="0"/>
              <a:t>2019  TG organization and first technical input, outline for RP </a:t>
            </a:r>
            <a:r>
              <a:rPr lang="en-US" dirty="0" smtClean="0"/>
              <a:t>content, issue Call for Proposals</a:t>
            </a:r>
            <a:endParaRPr lang="en-US" dirty="0"/>
          </a:p>
          <a:p>
            <a:pPr lvl="0"/>
            <a:r>
              <a:rPr lang="en-US" dirty="0"/>
              <a:t>March 2019   Hear technical proposals – </a:t>
            </a:r>
            <a:r>
              <a:rPr lang="en-US" dirty="0" smtClean="0"/>
              <a:t>start drafting process </a:t>
            </a:r>
            <a:endParaRPr lang="en-US" dirty="0"/>
          </a:p>
          <a:p>
            <a:pPr lvl="0"/>
            <a:r>
              <a:rPr lang="en-US" dirty="0"/>
              <a:t>May 2019 </a:t>
            </a:r>
            <a:r>
              <a:rPr lang="en-US" dirty="0" smtClean="0"/>
              <a:t>more </a:t>
            </a:r>
            <a:r>
              <a:rPr lang="en-US" dirty="0"/>
              <a:t>proposals, continue draft </a:t>
            </a:r>
            <a:r>
              <a:rPr lang="en-US" dirty="0" smtClean="0"/>
              <a:t>development </a:t>
            </a:r>
          </a:p>
          <a:p>
            <a:pPr lvl="0"/>
            <a:r>
              <a:rPr lang="en-US" dirty="0" smtClean="0"/>
              <a:t>July </a:t>
            </a:r>
            <a:r>
              <a:rPr lang="en-US" dirty="0"/>
              <a:t>2019    Finish draft, start WG LB</a:t>
            </a:r>
          </a:p>
          <a:p>
            <a:pPr lvl="0"/>
            <a:r>
              <a:rPr lang="en-US" dirty="0" smtClean="0"/>
              <a:t>Sept </a:t>
            </a:r>
            <a:r>
              <a:rPr lang="en-US" dirty="0"/>
              <a:t>2019 Comment </a:t>
            </a:r>
            <a:r>
              <a:rPr lang="en-US" dirty="0" smtClean="0"/>
              <a:t>resolution, continue WG Balloting</a:t>
            </a:r>
            <a:endParaRPr lang="en-US" dirty="0"/>
          </a:p>
          <a:p>
            <a:pPr lvl="0"/>
            <a:r>
              <a:rPr lang="en-US" dirty="0" smtClean="0"/>
              <a:t>Nov </a:t>
            </a:r>
            <a:r>
              <a:rPr lang="en-US" dirty="0"/>
              <a:t>2019 EC approval for Sponsor Ballot</a:t>
            </a:r>
          </a:p>
          <a:p>
            <a:pPr lvl="0"/>
            <a:r>
              <a:rPr lang="en-US" dirty="0" smtClean="0"/>
              <a:t>Jan </a:t>
            </a:r>
            <a:r>
              <a:rPr lang="en-US" dirty="0"/>
              <a:t>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smtClean="0"/>
              <a:t>RevCom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120212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5432</TotalTime>
  <Words>650</Words>
  <Application>Microsoft Office PowerPoint</Application>
  <PresentationFormat>Custom</PresentationFormat>
  <Paragraphs>72</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Sept 2018 Sub 1 GHz Interest Group</vt:lpstr>
      <vt:lpstr>PAR and CSD Discussion</vt:lpstr>
      <vt:lpstr>Scope Consideration </vt:lpstr>
      <vt:lpstr>Project Scope</vt:lpstr>
      <vt:lpstr>Project Purpose</vt:lpstr>
      <vt:lpstr>Need for the Project</vt:lpstr>
      <vt:lpstr>Stake holders</vt:lpstr>
      <vt:lpstr>Project Schedule Considerations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179</cp:revision>
  <cp:lastPrinted>2015-01-08T23:35:49Z</cp:lastPrinted>
  <dcterms:created xsi:type="dcterms:W3CDTF">2014-10-30T17:06:39Z</dcterms:created>
  <dcterms:modified xsi:type="dcterms:W3CDTF">2018-09-12T02:02:06Z</dcterms:modified>
</cp:coreProperties>
</file>