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83" r:id="rId4"/>
    <p:sldId id="285" r:id="rId5"/>
    <p:sldId id="287" r:id="rId6"/>
    <p:sldId id="288" r:id="rId7"/>
    <p:sldId id="289" r:id="rId8"/>
    <p:sldId id="286"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7" d="100"/>
          <a:sy n="77" d="100"/>
        </p:scale>
        <p:origin x="195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0069r1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2018 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38"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PAR and CSD Discussion</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405594" y="1981200"/>
            <a:ext cx="8814605" cy="2554545"/>
          </a:xfrm>
          <a:prstGeom prst="rect">
            <a:avLst/>
          </a:prstGeom>
          <a:noFill/>
        </p:spPr>
        <p:txBody>
          <a:bodyPr wrap="square" rtlCol="0">
            <a:spAutoFit/>
          </a:bodyPr>
          <a:lstStyle/>
          <a:p>
            <a:pPr algn="ctr"/>
            <a:r>
              <a:rPr lang="en-US" sz="3200" dirty="0" smtClean="0">
                <a:solidFill>
                  <a:schemeClr val="accent2">
                    <a:lumMod val="75000"/>
                  </a:schemeClr>
                </a:solidFill>
              </a:rPr>
              <a:t>Purpose</a:t>
            </a:r>
          </a:p>
          <a:p>
            <a:pPr algn="ctr"/>
            <a:r>
              <a:rPr lang="en-US" sz="3200" dirty="0" smtClean="0">
                <a:solidFill>
                  <a:schemeClr val="accent2">
                    <a:lumMod val="75000"/>
                  </a:schemeClr>
                </a:solidFill>
              </a:rPr>
              <a:t>Define scope for a recommended practice (RP)</a:t>
            </a:r>
          </a:p>
          <a:p>
            <a:pPr algn="ctr"/>
            <a:r>
              <a:rPr lang="en-US" sz="3200" dirty="0" smtClean="0">
                <a:solidFill>
                  <a:schemeClr val="accent2">
                    <a:lumMod val="75000"/>
                  </a:schemeClr>
                </a:solidFill>
              </a:rPr>
              <a:t>Best Practices for Coexistence in sub 1 GHz Bands</a:t>
            </a:r>
          </a:p>
          <a:p>
            <a:pPr algn="ctr"/>
            <a:r>
              <a:rPr lang="en-US" sz="3200" dirty="0" smtClean="0">
                <a:solidFill>
                  <a:schemeClr val="accent2">
                    <a:lumMod val="75000"/>
                  </a:schemeClr>
                </a:solidFill>
              </a:rPr>
              <a:t>Between 802 Wireless Services</a:t>
            </a:r>
            <a:endParaRPr lang="en-US" sz="3200" dirty="0" smtClean="0">
              <a:solidFill>
                <a:schemeClr val="accent2">
                  <a:lumMod val="75000"/>
                </a:schemeClr>
              </a:solidFill>
            </a:endParaRPr>
          </a:p>
          <a:p>
            <a:pPr algn="ct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Consideration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9" name="Content Placeholder 2"/>
          <p:cNvSpPr>
            <a:spLocks noGrp="1"/>
          </p:cNvSpPr>
          <p:nvPr>
            <p:ph idx="1"/>
          </p:nvPr>
        </p:nvSpPr>
        <p:spPr/>
        <p:txBody>
          <a:bodyPr>
            <a:normAutofit/>
          </a:bodyPr>
          <a:lstStyle/>
          <a:p>
            <a:r>
              <a:rPr lang="en-US" dirty="0"/>
              <a:t>Suggest initial scope be </a:t>
            </a:r>
            <a:r>
              <a:rPr lang="en-US" dirty="0" smtClean="0"/>
              <a:t>focused on 802.11 </a:t>
            </a:r>
            <a:r>
              <a:rPr lang="en-US" dirty="0"/>
              <a:t>and 802..15.4</a:t>
            </a:r>
          </a:p>
          <a:p>
            <a:r>
              <a:rPr lang="en-US" dirty="0"/>
              <a:t>Possible title: Recommended practice for m</a:t>
            </a:r>
            <a:r>
              <a:rPr lang="en-US" dirty="0" smtClean="0"/>
              <a:t>ethods </a:t>
            </a:r>
            <a:r>
              <a:rPr lang="en-US" dirty="0"/>
              <a:t>to enhance </a:t>
            </a:r>
            <a:r>
              <a:rPr lang="en-US" dirty="0" smtClean="0"/>
              <a:t>Coexistence between </a:t>
            </a:r>
            <a:r>
              <a:rPr lang="en-US" smtClean="0"/>
              <a:t>802 Wireless </a:t>
            </a:r>
            <a:r>
              <a:rPr lang="en-US" dirty="0"/>
              <a:t>Services  operating in Sub 1 GHz </a:t>
            </a:r>
            <a:r>
              <a:rPr lang="en-US" dirty="0" smtClean="0"/>
              <a:t>Bands</a:t>
            </a:r>
          </a:p>
          <a:p>
            <a:r>
              <a:rPr lang="en-US" dirty="0" smtClean="0"/>
              <a:t>Focus </a:t>
            </a:r>
            <a:r>
              <a:rPr lang="en-US" dirty="0"/>
              <a:t>on techniques specific to application of the two standards</a:t>
            </a:r>
          </a:p>
          <a:p>
            <a:r>
              <a:rPr lang="en-US" dirty="0"/>
              <a:t>Can focus on practical, real world solutions</a:t>
            </a:r>
          </a:p>
          <a:p>
            <a:r>
              <a:rPr lang="en-US" dirty="0"/>
              <a:t>My reveal tactics and strategy that would be more generally useful when coexisting with other systems</a:t>
            </a:r>
          </a:p>
          <a:p>
            <a:pPr lvl="1"/>
            <a:r>
              <a:rPr lang="en-US" dirty="0"/>
              <a:t>Handle through amendment, revision or creating a new RP</a:t>
            </a:r>
          </a:p>
          <a:p>
            <a:pPr lvl="1"/>
            <a:endParaRPr lang="en-US" dirty="0"/>
          </a:p>
          <a:p>
            <a:pPr lvl="1"/>
            <a:endParaRPr lang="en-US" dirty="0" smtClean="0"/>
          </a:p>
          <a:p>
            <a:pPr lvl="1"/>
            <a:endParaRPr lang="en-US" dirty="0" smtClean="0"/>
          </a:p>
          <a:p>
            <a:pPr marL="487693" lvl="1" indent="0">
              <a:buNone/>
            </a:pPr>
            <a:endParaRPr lang="en-US" dirty="0" smtClean="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Project Scope</a:t>
            </a:r>
            <a:endParaRPr lang="en-US" sz="36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Sept  2018</a:t>
            </a:r>
            <a:endParaRPr lang="en-GB" dirty="0"/>
          </a:p>
        </p:txBody>
      </p:sp>
      <p:sp>
        <p:nvSpPr>
          <p:cNvPr id="7" name="Content Placeholder 6"/>
          <p:cNvSpPr>
            <a:spLocks noGrp="1"/>
          </p:cNvSpPr>
          <p:nvPr>
            <p:ph idx="1"/>
          </p:nvPr>
        </p:nvSpPr>
        <p:spPr/>
        <p:txBody>
          <a:bodyPr/>
          <a:lstStyle/>
          <a:p>
            <a:r>
              <a:rPr lang="en-US" dirty="0" smtClean="0"/>
              <a:t>Proposed scope:</a:t>
            </a:r>
          </a:p>
          <a:p>
            <a:endParaRPr lang="en-US" dirty="0"/>
          </a:p>
          <a:p>
            <a:pPr marL="487693" lvl="1" indent="0">
              <a:buNone/>
            </a:pPr>
            <a:r>
              <a:rPr lang="en-US" sz="2400" dirty="0"/>
              <a:t>This recommended practice </a:t>
            </a:r>
            <a:r>
              <a:rPr lang="en-US" sz="2400" dirty="0" smtClean="0"/>
              <a:t>provides guidance on the implementation, configuration and commissioning of system based on IEEE </a:t>
            </a:r>
            <a:r>
              <a:rPr lang="en-US" sz="2400" dirty="0" err="1" smtClean="0"/>
              <a:t>Std</a:t>
            </a:r>
            <a:r>
              <a:rPr lang="en-US" sz="2400" dirty="0" smtClean="0"/>
              <a:t> 802.11 and IEEE </a:t>
            </a:r>
            <a:r>
              <a:rPr lang="en-US" sz="2400" dirty="0" err="1" smtClean="0"/>
              <a:t>Std</a:t>
            </a:r>
            <a:r>
              <a:rPr lang="en-US" sz="2400" dirty="0" smtClean="0"/>
              <a:t> 802.15.4 operating in the Sub-1GHz band so to achieve the best possible coexistence performance.  </a:t>
            </a:r>
            <a:r>
              <a:rPr lang="en-US" sz="2400" dirty="0"/>
              <a:t>The scope of this recommended practice is limited to coexistence of IEEE </a:t>
            </a:r>
            <a:r>
              <a:rPr lang="en-US" sz="2400" dirty="0" err="1"/>
              <a:t>Std</a:t>
            </a:r>
            <a:r>
              <a:rPr lang="en-US" sz="2400" dirty="0"/>
              <a:t> </a:t>
            </a:r>
            <a:r>
              <a:rPr lang="en-US" sz="2400" dirty="0" smtClean="0"/>
              <a:t>802.15.4 and </a:t>
            </a:r>
            <a:r>
              <a:rPr lang="en-US" sz="2400" dirty="0"/>
              <a:t>IEEE </a:t>
            </a:r>
            <a:r>
              <a:rPr lang="en-US" sz="2400" dirty="0" err="1"/>
              <a:t>Std</a:t>
            </a:r>
            <a:r>
              <a:rPr lang="en-US" sz="2400" dirty="0"/>
              <a:t> </a:t>
            </a:r>
            <a:r>
              <a:rPr lang="en-US" sz="2400" dirty="0" smtClean="0"/>
              <a:t>802.11 when operating in unlicensed bands below 1 GHz.</a:t>
            </a:r>
            <a:endParaRPr lang="en-US" sz="2400" dirty="0"/>
          </a:p>
        </p:txBody>
      </p:sp>
    </p:spTree>
    <p:extLst>
      <p:ext uri="{BB962C8B-B14F-4D97-AF65-F5344CB8AC3E}">
        <p14:creationId xmlns:p14="http://schemas.microsoft.com/office/powerpoint/2010/main" val="159254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Purpose</a:t>
            </a:r>
            <a:endParaRPr lang="en-US" dirty="0"/>
          </a:p>
        </p:txBody>
      </p:sp>
      <p:sp>
        <p:nvSpPr>
          <p:cNvPr id="3" name="Content Placeholder 2"/>
          <p:cNvSpPr>
            <a:spLocks noGrp="1"/>
          </p:cNvSpPr>
          <p:nvPr>
            <p:ph idx="1"/>
          </p:nvPr>
        </p:nvSpPr>
        <p:spPr/>
        <p:txBody>
          <a:bodyPr/>
          <a:lstStyle/>
          <a:p>
            <a:pPr marL="0" indent="0">
              <a:buNone/>
            </a:pPr>
            <a:r>
              <a:rPr lang="en-US" dirty="0"/>
              <a:t>The purpose of the </a:t>
            </a:r>
            <a:r>
              <a:rPr lang="en-US" dirty="0" smtClean="0"/>
              <a:t>recommended practice is </a:t>
            </a:r>
            <a:r>
              <a:rPr lang="en-US" dirty="0"/>
              <a:t>to enable the family of IEEE 802® wireless </a:t>
            </a:r>
            <a:r>
              <a:rPr lang="en-US" dirty="0" smtClean="0"/>
              <a:t>standards, specifically IEEE </a:t>
            </a:r>
            <a:r>
              <a:rPr lang="en-US" dirty="0" err="1" smtClean="0"/>
              <a:t>Std</a:t>
            </a:r>
            <a:r>
              <a:rPr lang="en-US" dirty="0" smtClean="0"/>
              <a:t> 802.15.4 and IEEE </a:t>
            </a:r>
            <a:r>
              <a:rPr lang="en-US" dirty="0" err="1" smtClean="0"/>
              <a:t>Std</a:t>
            </a:r>
            <a:r>
              <a:rPr lang="en-US" dirty="0" smtClean="0"/>
              <a:t> 802.11, to </a:t>
            </a:r>
            <a:r>
              <a:rPr lang="en-US" dirty="0"/>
              <a:t>most effectively </a:t>
            </a:r>
            <a:r>
              <a:rPr lang="en-US" dirty="0" smtClean="0"/>
              <a:t>operate in license exempt bands below 1-GHz by providing best practices and coexistence </a:t>
            </a:r>
            <a:r>
              <a:rPr lang="en-US" dirty="0"/>
              <a:t>methods </a:t>
            </a:r>
            <a:r>
              <a:rPr lang="en-US" dirty="0" smtClean="0"/>
              <a:t>independently </a:t>
            </a:r>
            <a:r>
              <a:rPr lang="en-US" dirty="0"/>
              <a:t>operated TVBD </a:t>
            </a:r>
            <a:r>
              <a:rPr lang="en-US" dirty="0" smtClean="0"/>
              <a:t>networks.  This recommended practice uses existing features of the referenced standards and provides guidance to implementers and users of </a:t>
            </a:r>
            <a:r>
              <a:rPr lang="en-US" dirty="0"/>
              <a:t>IEEE 802® </a:t>
            </a:r>
            <a:r>
              <a:rPr lang="en-US" dirty="0" smtClean="0"/>
              <a:t>wireless standards.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14529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the Project</a:t>
            </a:r>
            <a:endParaRPr lang="en-US" dirty="0"/>
          </a:p>
        </p:txBody>
      </p:sp>
      <p:sp>
        <p:nvSpPr>
          <p:cNvPr id="3" name="Content Placeholder 2"/>
          <p:cNvSpPr>
            <a:spLocks noGrp="1"/>
          </p:cNvSpPr>
          <p:nvPr>
            <p:ph idx="1"/>
          </p:nvPr>
        </p:nvSpPr>
        <p:spPr/>
        <p:txBody>
          <a:bodyPr/>
          <a:lstStyle/>
          <a:p>
            <a:pPr marL="0" indent="0">
              <a:buNone/>
            </a:pPr>
            <a:r>
              <a:rPr lang="en-US" dirty="0" smtClean="0"/>
              <a:t>There are many millions  of devices currently operating in band below 1 GHz based on IEEE </a:t>
            </a:r>
            <a:r>
              <a:rPr lang="en-US" dirty="0" err="1" smtClean="0"/>
              <a:t>Std</a:t>
            </a:r>
            <a:r>
              <a:rPr lang="en-US" dirty="0" smtClean="0"/>
              <a:t> 802.15.4 in and the field is expanding rapidly.  Critical applications, such as grid modernization (smart grid) and internet of things (</a:t>
            </a:r>
            <a:r>
              <a:rPr lang="en-US" dirty="0" err="1" smtClean="0"/>
              <a:t>IoT</a:t>
            </a:r>
            <a:r>
              <a:rPr lang="en-US" dirty="0" smtClean="0"/>
              <a:t>) are using the low to moderate data rates capabilities of </a:t>
            </a:r>
            <a:r>
              <a:rPr lang="en-US" dirty="0"/>
              <a:t>IEEE </a:t>
            </a:r>
            <a:r>
              <a:rPr lang="en-US" dirty="0" err="1"/>
              <a:t>Std</a:t>
            </a:r>
            <a:r>
              <a:rPr lang="en-US" dirty="0"/>
              <a:t> </a:t>
            </a:r>
            <a:r>
              <a:rPr lang="en-US" dirty="0" smtClean="0"/>
              <a:t>802.15.4.  IEEE </a:t>
            </a:r>
            <a:r>
              <a:rPr lang="en-US" dirty="0" err="1" smtClean="0"/>
              <a:t>Std</a:t>
            </a:r>
            <a:r>
              <a:rPr lang="en-US" dirty="0" smtClean="0"/>
              <a:t> 802.11 provides a complimentary set of capabilities, including higher data rates and the 802.11 user experience, to the existing technologies deployed. To fully realize the opportunity strategies and tactics to achieve good coexistence performance when the systems are collocated in radio influence of each other is critical.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40443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 holders</a:t>
            </a:r>
            <a:endParaRPr lang="en-US" dirty="0"/>
          </a:p>
        </p:txBody>
      </p:sp>
      <p:sp>
        <p:nvSpPr>
          <p:cNvPr id="3" name="Content Placeholder 2"/>
          <p:cNvSpPr>
            <a:spLocks noGrp="1"/>
          </p:cNvSpPr>
          <p:nvPr>
            <p:ph idx="1"/>
          </p:nvPr>
        </p:nvSpPr>
        <p:spPr/>
        <p:txBody>
          <a:bodyPr/>
          <a:lstStyle/>
          <a:p>
            <a:pPr marL="0" indent="0">
              <a:buNone/>
            </a:pPr>
            <a:r>
              <a:rPr lang="en-US" dirty="0"/>
              <a:t>The stakeholders include silicon vendors, manufacturers and users of telecom, medical, environmental, energy, and consumer electronics equipment and manufacturers and users of equipment involving the use of wireless sensor and control networks.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423233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 Considerations</a:t>
            </a:r>
            <a:endParaRPr lang="en-US" dirty="0"/>
          </a:p>
        </p:txBody>
      </p:sp>
      <p:sp>
        <p:nvSpPr>
          <p:cNvPr id="3" name="Content Placeholder 2"/>
          <p:cNvSpPr>
            <a:spLocks noGrp="1"/>
          </p:cNvSpPr>
          <p:nvPr>
            <p:ph idx="1"/>
          </p:nvPr>
        </p:nvSpPr>
        <p:spPr>
          <a:xfrm>
            <a:off x="731520" y="1828800"/>
            <a:ext cx="8288868" cy="5078309"/>
          </a:xfrm>
        </p:spPr>
        <p:txBody>
          <a:bodyPr>
            <a:normAutofit fontScale="77500" lnSpcReduction="20000"/>
          </a:bodyPr>
          <a:lstStyle/>
          <a:p>
            <a:pPr lvl="0"/>
            <a:r>
              <a:rPr lang="en-US" dirty="0"/>
              <a:t>Sept 2018 develop </a:t>
            </a:r>
            <a:r>
              <a:rPr lang="en-US" dirty="0" err="1"/>
              <a:t>PARand</a:t>
            </a:r>
            <a:r>
              <a:rPr lang="en-US" dirty="0"/>
              <a:t> CSD</a:t>
            </a:r>
          </a:p>
          <a:p>
            <a:pPr lvl="0"/>
            <a:r>
              <a:rPr lang="en-US" dirty="0"/>
              <a:t>Nov 2018 Revise PAR/CSD, </a:t>
            </a:r>
            <a:r>
              <a:rPr lang="en-US" dirty="0" smtClean="0"/>
              <a:t>Gain EC Approval</a:t>
            </a:r>
          </a:p>
          <a:p>
            <a:pPr lvl="0"/>
            <a:r>
              <a:rPr lang="en-US" dirty="0" smtClean="0"/>
              <a:t>January </a:t>
            </a:r>
            <a:r>
              <a:rPr lang="en-US" dirty="0"/>
              <a:t>2019  TG organization and first technical input, outline for RP </a:t>
            </a:r>
            <a:r>
              <a:rPr lang="en-US" dirty="0" smtClean="0"/>
              <a:t>content, issue Call for Proposals</a:t>
            </a:r>
            <a:endParaRPr lang="en-US" dirty="0"/>
          </a:p>
          <a:p>
            <a:pPr lvl="0"/>
            <a:r>
              <a:rPr lang="en-US" dirty="0"/>
              <a:t>March 2019   Hear technical proposals – </a:t>
            </a:r>
            <a:r>
              <a:rPr lang="en-US" dirty="0" smtClean="0"/>
              <a:t>start drafting process </a:t>
            </a:r>
            <a:endParaRPr lang="en-US" dirty="0"/>
          </a:p>
          <a:p>
            <a:pPr lvl="0"/>
            <a:r>
              <a:rPr lang="en-US" dirty="0"/>
              <a:t>May 2019 </a:t>
            </a:r>
            <a:r>
              <a:rPr lang="en-US" dirty="0" smtClean="0"/>
              <a:t>more </a:t>
            </a:r>
            <a:r>
              <a:rPr lang="en-US" dirty="0"/>
              <a:t>proposals, continue draft </a:t>
            </a:r>
            <a:r>
              <a:rPr lang="en-US" dirty="0" smtClean="0"/>
              <a:t>development </a:t>
            </a:r>
          </a:p>
          <a:p>
            <a:pPr lvl="0"/>
            <a:r>
              <a:rPr lang="en-US" dirty="0" smtClean="0"/>
              <a:t>July </a:t>
            </a:r>
            <a:r>
              <a:rPr lang="en-US" dirty="0"/>
              <a:t>2019    Finish draft, start WG LB</a:t>
            </a:r>
          </a:p>
          <a:p>
            <a:pPr lvl="0"/>
            <a:r>
              <a:rPr lang="en-US" dirty="0" smtClean="0"/>
              <a:t>Sept </a:t>
            </a:r>
            <a:r>
              <a:rPr lang="en-US" dirty="0"/>
              <a:t>2019 Comment </a:t>
            </a:r>
            <a:r>
              <a:rPr lang="en-US" dirty="0" smtClean="0"/>
              <a:t>resolution, continue WG Balloting</a:t>
            </a:r>
            <a:endParaRPr lang="en-US" dirty="0"/>
          </a:p>
          <a:p>
            <a:pPr lvl="0"/>
            <a:r>
              <a:rPr lang="en-US" dirty="0" smtClean="0"/>
              <a:t>Nov </a:t>
            </a:r>
            <a:r>
              <a:rPr lang="en-US" dirty="0"/>
              <a:t>2019 EC approval for Sponsor Ballot</a:t>
            </a:r>
          </a:p>
          <a:p>
            <a:pPr lvl="0"/>
            <a:r>
              <a:rPr lang="en-US" dirty="0" smtClean="0"/>
              <a:t>Jan </a:t>
            </a:r>
            <a:r>
              <a:rPr lang="en-US" dirty="0"/>
              <a:t>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r>
              <a:rPr lang="en-US" dirty="0"/>
              <a:t> (*could happen on June TC)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120212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3679</TotalTime>
  <Words>660</Words>
  <Application>Microsoft Office PowerPoint</Application>
  <PresentationFormat>Custom</PresentationFormat>
  <Paragraphs>71</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Sept 2018 Sub 1 GHz Interest Group</vt:lpstr>
      <vt:lpstr>PAR and CSD Discussion</vt:lpstr>
      <vt:lpstr>Scope Consideration </vt:lpstr>
      <vt:lpstr>Project Scope</vt:lpstr>
      <vt:lpstr>Project Purpose</vt:lpstr>
      <vt:lpstr>Need for the Project</vt:lpstr>
      <vt:lpstr>Stake holders</vt:lpstr>
      <vt:lpstr>Project Schedule Considerations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167</cp:revision>
  <cp:lastPrinted>2015-01-08T23:35:49Z</cp:lastPrinted>
  <dcterms:created xsi:type="dcterms:W3CDTF">2014-10-30T17:06:39Z</dcterms:created>
  <dcterms:modified xsi:type="dcterms:W3CDTF">2018-09-10T20:49:10Z</dcterms:modified>
</cp:coreProperties>
</file>