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69" r:id="rId3"/>
    <p:sldId id="283" r:id="rId4"/>
    <p:sldId id="285" r:id="rId5"/>
    <p:sldId id="280" r:id="rId6"/>
    <p:sldId id="284" r:id="rId7"/>
    <p:sldId id="281" r:id="rId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79" d="100"/>
          <a:sy n="79" d="100"/>
        </p:scale>
        <p:origin x="1954" y="6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9/8/2018</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Sept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Sept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802.19-18/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0069r1</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board/pat/pat-slideset.ppt"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Sept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Sept 2018 </a:t>
            </a:r>
            <a:r>
              <a:rPr lang="en-GB" sz="3600" dirty="0" smtClean="0"/>
              <a:t>Sub 1 GHz Interest Group</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2018-9-08</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3888668988"/>
              </p:ext>
            </p:extLst>
          </p:nvPr>
        </p:nvGraphicFramePr>
        <p:xfrm>
          <a:off x="442913" y="2550551"/>
          <a:ext cx="9218612" cy="4580499"/>
        </p:xfrm>
        <a:graphic>
          <a:graphicData uri="http://schemas.openxmlformats.org/presentationml/2006/ole">
            <mc:AlternateContent xmlns:mc="http://schemas.openxmlformats.org/markup-compatibility/2006">
              <mc:Choice xmlns:v="urn:schemas-microsoft-com:vml" Requires="v">
                <p:oleObj spid="_x0000_s3233" name="Document" r:id="rId5" imgW="8866603" imgH="4690006" progId="Word.Document.8">
                  <p:embed/>
                </p:oleObj>
              </mc:Choice>
              <mc:Fallback>
                <p:oleObj name="Document" r:id="rId5" imgW="8866603" imgH="4690006" progId="Word.Document.8">
                  <p:embed/>
                  <p:pic>
                    <p:nvPicPr>
                      <p:cNvPr id="0" name=""/>
                      <p:cNvPicPr>
                        <a:picLocks noChangeAspect="1" noChangeArrowheads="1"/>
                      </p:cNvPicPr>
                      <p:nvPr/>
                    </p:nvPicPr>
                    <p:blipFill>
                      <a:blip r:embed="rId6"/>
                      <a:srcRect/>
                      <a:stretch>
                        <a:fillRect/>
                      </a:stretch>
                    </p:blipFill>
                    <p:spPr bwMode="auto">
                      <a:xfrm>
                        <a:off x="442913" y="2550551"/>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smtClean="0"/>
              <a:t>Opening</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Sept  2018</a:t>
            </a:r>
            <a:endParaRPr lang="en-GB" dirty="0"/>
          </a:p>
        </p:txBody>
      </p:sp>
      <p:sp>
        <p:nvSpPr>
          <p:cNvPr id="7" name="TextBox 6"/>
          <p:cNvSpPr txBox="1"/>
          <p:nvPr/>
        </p:nvSpPr>
        <p:spPr>
          <a:xfrm>
            <a:off x="1066800" y="1981200"/>
            <a:ext cx="5848076" cy="3046988"/>
          </a:xfrm>
          <a:prstGeom prst="rect">
            <a:avLst/>
          </a:prstGeom>
          <a:noFill/>
        </p:spPr>
        <p:txBody>
          <a:bodyPr wrap="none" rtlCol="0">
            <a:spAutoFit/>
          </a:bodyPr>
          <a:lstStyle/>
          <a:p>
            <a:pPr marL="457200" indent="-457200">
              <a:buFont typeface="Arial" panose="020B0604020202020204" pitchFamily="34" charset="0"/>
              <a:buChar char="•"/>
            </a:pPr>
            <a:r>
              <a:rPr lang="en-US" sz="3200" dirty="0" smtClean="0">
                <a:solidFill>
                  <a:schemeClr val="accent2">
                    <a:lumMod val="75000"/>
                  </a:schemeClr>
                </a:solidFill>
              </a:rPr>
              <a:t>Meeting Preamble</a:t>
            </a:r>
          </a:p>
          <a:p>
            <a:pPr marL="457200" indent="-457200">
              <a:buFont typeface="Arial" panose="020B0604020202020204" pitchFamily="34" charset="0"/>
              <a:buChar char="•"/>
            </a:pPr>
            <a:r>
              <a:rPr lang="en-US" sz="3200" dirty="0" smtClean="0">
                <a:solidFill>
                  <a:schemeClr val="accent2">
                    <a:lumMod val="75000"/>
                  </a:schemeClr>
                </a:solidFill>
              </a:rPr>
              <a:t>Review and Approve Agenda</a:t>
            </a:r>
          </a:p>
          <a:p>
            <a:pPr marL="457200" indent="-457200">
              <a:buFont typeface="Arial" panose="020B0604020202020204" pitchFamily="34" charset="0"/>
              <a:buChar char="•"/>
            </a:pPr>
            <a:r>
              <a:rPr lang="en-US" sz="3200" dirty="0" smtClean="0">
                <a:solidFill>
                  <a:schemeClr val="accent2">
                    <a:lumMod val="75000"/>
                  </a:schemeClr>
                </a:solidFill>
              </a:rPr>
              <a:t>Review Objectives</a:t>
            </a:r>
          </a:p>
          <a:p>
            <a:pPr marL="457200" indent="-457200">
              <a:buFont typeface="Arial" panose="020B0604020202020204" pitchFamily="34" charset="0"/>
              <a:buChar char="•"/>
            </a:pPr>
            <a:r>
              <a:rPr lang="en-US" sz="3200" dirty="0" smtClean="0">
                <a:solidFill>
                  <a:schemeClr val="accent2">
                    <a:lumMod val="75000"/>
                  </a:schemeClr>
                </a:solidFill>
              </a:rPr>
              <a:t>Hear technical presentations</a:t>
            </a:r>
          </a:p>
          <a:p>
            <a:pPr marL="457200" indent="-457200">
              <a:buFont typeface="Arial" panose="020B0604020202020204" pitchFamily="34" charset="0"/>
              <a:buChar char="•"/>
            </a:pPr>
            <a:r>
              <a:rPr lang="en-US" sz="3200" dirty="0" smtClean="0">
                <a:solidFill>
                  <a:schemeClr val="accent2">
                    <a:lumMod val="75000"/>
                  </a:schemeClr>
                </a:solidFill>
              </a:rPr>
              <a:t>Discussion</a:t>
            </a:r>
          </a:p>
          <a:p>
            <a:pPr marL="457200" indent="-457200">
              <a:buFont typeface="Arial" panose="020B0604020202020204" pitchFamily="34" charset="0"/>
              <a:buChar char="•"/>
            </a:pPr>
            <a:r>
              <a:rPr lang="en-US" sz="3200" dirty="0" smtClean="0">
                <a:solidFill>
                  <a:schemeClr val="accent2">
                    <a:lumMod val="75000"/>
                  </a:schemeClr>
                </a:solidFill>
              </a:rPr>
              <a:t>Conclusions/Recommendations</a:t>
            </a:r>
            <a:endParaRPr lang="en-US" sz="3200" dirty="0">
              <a:solidFill>
                <a:schemeClr val="accent2">
                  <a:lumMod val="75000"/>
                </a:schemeClr>
              </a:solidFill>
            </a:endParaRPr>
          </a:p>
        </p:txBody>
      </p:sp>
    </p:spTree>
    <p:extLst>
      <p:ext uri="{BB962C8B-B14F-4D97-AF65-F5344CB8AC3E}">
        <p14:creationId xmlns:p14="http://schemas.microsoft.com/office/powerpoint/2010/main" val="2376408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Preamble</a:t>
            </a:r>
            <a:endParaRPr lang="en-US" dirty="0"/>
          </a:p>
        </p:txBody>
      </p:sp>
      <p:sp>
        <p:nvSpPr>
          <p:cNvPr id="3" name="Content Placeholder 2"/>
          <p:cNvSpPr>
            <a:spLocks noGrp="1"/>
          </p:cNvSpPr>
          <p:nvPr>
            <p:ph idx="1"/>
          </p:nvPr>
        </p:nvSpPr>
        <p:spPr/>
        <p:txBody>
          <a:bodyPr/>
          <a:lstStyle/>
          <a:p>
            <a:r>
              <a:rPr lang="en-US" dirty="0" smtClean="0"/>
              <a:t>Be aware of:</a:t>
            </a:r>
          </a:p>
          <a:p>
            <a:pPr marL="0" indent="0">
              <a:buNone/>
            </a:pPr>
            <a:r>
              <a:rPr lang="en-US" dirty="0" smtClean="0"/>
              <a:t>	</a:t>
            </a:r>
            <a:r>
              <a:rPr lang="en-US" dirty="0" smtClean="0">
                <a:hlinkClick r:id="rId2"/>
              </a:rPr>
              <a:t>http</a:t>
            </a:r>
            <a:r>
              <a:rPr lang="en-US" dirty="0">
                <a:hlinkClick r:id="rId2"/>
              </a:rPr>
              <a:t>://</a:t>
            </a:r>
            <a:r>
              <a:rPr lang="en-US" dirty="0" smtClean="0">
                <a:hlinkClick r:id="rId2"/>
              </a:rPr>
              <a:t>standards.ieee.org/board/pat/pat-slideset.ppt</a:t>
            </a:r>
            <a:endParaRPr lang="en-US" dirty="0" smtClean="0"/>
          </a:p>
          <a:p>
            <a:pPr marL="0" indent="0">
              <a:buNone/>
            </a:pPr>
            <a:endParaRPr lang="en-US" dirty="0"/>
          </a:p>
          <a:p>
            <a:r>
              <a:rPr lang="en-US" dirty="0" smtClean="0"/>
              <a:t>Any questions or disclosures?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Sept  2018</a:t>
            </a:r>
            <a:endParaRPr lang="en-GB" dirty="0"/>
          </a:p>
        </p:txBody>
      </p:sp>
    </p:spTree>
    <p:extLst>
      <p:ext uri="{BB962C8B-B14F-4D97-AF65-F5344CB8AC3E}">
        <p14:creationId xmlns:p14="http://schemas.microsoft.com/office/powerpoint/2010/main" val="3835386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BA519C-DE1F-4573-B83E-8DF786518135}"/>
              </a:ext>
            </a:extLst>
          </p:cNvPr>
          <p:cNvSpPr>
            <a:spLocks noGrp="1"/>
          </p:cNvSpPr>
          <p:nvPr>
            <p:ph type="title"/>
          </p:nvPr>
        </p:nvSpPr>
        <p:spPr/>
        <p:txBody>
          <a:bodyPr/>
          <a:lstStyle/>
          <a:p>
            <a:r>
              <a:rPr lang="en-US" sz="3600" dirty="0" smtClean="0"/>
              <a:t>Sub-1GHz </a:t>
            </a:r>
            <a:r>
              <a:rPr lang="en-US" sz="3600" dirty="0"/>
              <a:t>Coexistence Interest </a:t>
            </a:r>
            <a:r>
              <a:rPr lang="en-US" sz="3600" dirty="0" smtClean="0"/>
              <a:t>Group</a:t>
            </a:r>
            <a:br>
              <a:rPr lang="en-US" sz="3600" dirty="0" smtClean="0"/>
            </a:br>
            <a:r>
              <a:rPr lang="en-US" sz="3600" dirty="0" smtClean="0"/>
              <a:t>Summary and Conclusions</a:t>
            </a:r>
            <a:endParaRPr lang="en-US" sz="3600" dirty="0"/>
          </a:p>
        </p:txBody>
      </p:sp>
      <p:sp>
        <p:nvSpPr>
          <p:cNvPr id="3" name="Content Placeholder 2">
            <a:extLst>
              <a:ext uri="{FF2B5EF4-FFF2-40B4-BE49-F238E27FC236}">
                <a16:creationId xmlns="" xmlns:a16="http://schemas.microsoft.com/office/drawing/2014/main" id="{77D41C8B-B134-4FD3-BDEE-B93E12984B67}"/>
              </a:ext>
            </a:extLst>
          </p:cNvPr>
          <p:cNvSpPr>
            <a:spLocks noGrp="1"/>
          </p:cNvSpPr>
          <p:nvPr>
            <p:ph idx="1"/>
          </p:nvPr>
        </p:nvSpPr>
        <p:spPr>
          <a:xfrm>
            <a:off x="533400" y="1952417"/>
            <a:ext cx="8686800" cy="4954691"/>
          </a:xfrm>
        </p:spPr>
        <p:txBody>
          <a:bodyPr>
            <a:normAutofit fontScale="92500" lnSpcReduction="20000"/>
          </a:bodyPr>
          <a:lstStyle/>
          <a:p>
            <a:r>
              <a:rPr lang="en-US" sz="2400" dirty="0" smtClean="0"/>
              <a:t>IG </a:t>
            </a:r>
            <a:r>
              <a:rPr lang="en-US" sz="2400" dirty="0"/>
              <a:t>Chair: Benjamin Rolfe (BCA, MERL</a:t>
            </a:r>
            <a:r>
              <a:rPr lang="en-US" sz="2400" dirty="0" smtClean="0"/>
              <a:t>); Recording </a:t>
            </a:r>
            <a:r>
              <a:rPr lang="en-US" sz="2400" dirty="0"/>
              <a:t>Secretary: </a:t>
            </a:r>
            <a:r>
              <a:rPr lang="en-US" sz="2400" dirty="0" err="1"/>
              <a:t>Jianlin</a:t>
            </a:r>
            <a:r>
              <a:rPr lang="en-US" sz="2400" dirty="0"/>
              <a:t> </a:t>
            </a:r>
            <a:r>
              <a:rPr lang="en-US" sz="2400" dirty="0" err="1"/>
              <a:t>Guo</a:t>
            </a:r>
            <a:r>
              <a:rPr lang="en-US" sz="2400" dirty="0"/>
              <a:t> (MERL) </a:t>
            </a:r>
          </a:p>
          <a:p>
            <a:r>
              <a:rPr lang="en-US" sz="2400" dirty="0" smtClean="0"/>
              <a:t>Reviewed simulation based studies of </a:t>
            </a:r>
            <a:r>
              <a:rPr lang="en-US" sz="2400" dirty="0" err="1" smtClean="0"/>
              <a:t>cosexistence</a:t>
            </a:r>
            <a:r>
              <a:rPr lang="en-US" sz="2400" dirty="0" smtClean="0"/>
              <a:t> performance of 802.15.4 FSK (4g) and 802.11ah </a:t>
            </a:r>
          </a:p>
          <a:p>
            <a:pPr lvl="1"/>
            <a:r>
              <a:rPr lang="en-US" sz="1973" dirty="0" smtClean="0"/>
              <a:t>Developed a useful set of simulation scenarios and reviewed results </a:t>
            </a:r>
          </a:p>
          <a:p>
            <a:pPr lvl="1"/>
            <a:r>
              <a:rPr lang="en-US" sz="1973" dirty="0" smtClean="0"/>
              <a:t>Identified MAC and PHY features and characteristics that affect coexistence</a:t>
            </a:r>
          </a:p>
          <a:p>
            <a:pPr lvl="1"/>
            <a:r>
              <a:rPr lang="en-US" sz="1973" dirty="0" smtClean="0"/>
              <a:t>Had a lot of useful technical discussion (use cases, simulation parameters, …)</a:t>
            </a:r>
            <a:endParaRPr lang="en-US" sz="1973" dirty="0"/>
          </a:p>
          <a:p>
            <a:r>
              <a:rPr lang="en-US" sz="2400" dirty="0" smtClean="0"/>
              <a:t>Determined</a:t>
            </a:r>
          </a:p>
          <a:p>
            <a:pPr lvl="1"/>
            <a:r>
              <a:rPr lang="en-US" sz="1973" dirty="0" smtClean="0"/>
              <a:t>Coexistence between 802.15.4 and 802.11 in sub-1GHz bands is very important</a:t>
            </a:r>
          </a:p>
          <a:p>
            <a:pPr lvl="1"/>
            <a:r>
              <a:rPr lang="en-US" sz="1973" dirty="0" smtClean="0"/>
              <a:t>There are mechanisms in both standards which can be used to enhance coexistence</a:t>
            </a:r>
          </a:p>
          <a:p>
            <a:pPr lvl="1"/>
            <a:r>
              <a:rPr lang="en-US" sz="1973" dirty="0" smtClean="0"/>
              <a:t>Providing recommendations on how to use the various features of each standard would be useful</a:t>
            </a:r>
          </a:p>
          <a:p>
            <a:r>
              <a:rPr lang="en-US" sz="2400" dirty="0" smtClean="0"/>
              <a:t>Conclusion:  Establish a study </a:t>
            </a:r>
            <a:r>
              <a:rPr lang="en-US" sz="2400" dirty="0"/>
              <a:t>group </a:t>
            </a:r>
            <a:r>
              <a:rPr lang="en-US" sz="2400" dirty="0" smtClean="0"/>
              <a:t>802.19 to create a PAR and CSD for a recommended practice in </a:t>
            </a:r>
          </a:p>
          <a:p>
            <a:pPr lvl="1"/>
            <a:r>
              <a:rPr lang="en-US" sz="1973" dirty="0" smtClean="0"/>
              <a:t>Recommendation by Interest Group; Approved by 802.19 WG and EC in July</a:t>
            </a:r>
          </a:p>
        </p:txBody>
      </p:sp>
      <p:sp>
        <p:nvSpPr>
          <p:cNvPr id="4" name="Slide Number Placeholder 3">
            <a:extLst>
              <a:ext uri="{FF2B5EF4-FFF2-40B4-BE49-F238E27FC236}">
                <a16:creationId xmlns="" xmlns:a16="http://schemas.microsoft.com/office/drawing/2014/main"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 xmlns:a16="http://schemas.microsoft.com/office/drawing/2014/main"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 xmlns:a16="http://schemas.microsoft.com/office/drawing/2014/main" id="{1104F9A4-3C82-4EA9-B0F3-E5B4CFA77A4F}"/>
              </a:ext>
            </a:extLst>
          </p:cNvPr>
          <p:cNvSpPr>
            <a:spLocks noGrp="1"/>
          </p:cNvSpPr>
          <p:nvPr>
            <p:ph type="dt" idx="15"/>
          </p:nvPr>
        </p:nvSpPr>
        <p:spPr/>
        <p:txBody>
          <a:bodyPr/>
          <a:lstStyle/>
          <a:p>
            <a:r>
              <a:rPr lang="en-US" smtClean="0"/>
              <a:t>Sept  2018</a:t>
            </a:r>
            <a:endParaRPr lang="en-GB" dirty="0"/>
          </a:p>
        </p:txBody>
      </p:sp>
    </p:spTree>
    <p:extLst>
      <p:ext uri="{BB962C8B-B14F-4D97-AF65-F5344CB8AC3E}">
        <p14:creationId xmlns:p14="http://schemas.microsoft.com/office/powerpoint/2010/main" val="1592540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BA519C-DE1F-4573-B83E-8DF786518135}"/>
              </a:ext>
            </a:extLst>
          </p:cNvPr>
          <p:cNvSpPr>
            <a:spLocks noGrp="1"/>
          </p:cNvSpPr>
          <p:nvPr>
            <p:ph type="title"/>
          </p:nvPr>
        </p:nvSpPr>
        <p:spPr/>
        <p:txBody>
          <a:bodyPr/>
          <a:lstStyle/>
          <a:p>
            <a:r>
              <a:rPr lang="en-US" sz="3600" dirty="0" smtClean="0"/>
              <a:t>Sub-1GHz </a:t>
            </a:r>
            <a:r>
              <a:rPr lang="en-US" sz="3600" dirty="0"/>
              <a:t>Coexistence </a:t>
            </a:r>
            <a:r>
              <a:rPr lang="en-US" sz="3600" dirty="0" smtClean="0"/>
              <a:t>Study Group</a:t>
            </a:r>
            <a:endParaRPr lang="en-US" sz="3600" dirty="0"/>
          </a:p>
        </p:txBody>
      </p:sp>
      <p:sp>
        <p:nvSpPr>
          <p:cNvPr id="3" name="Content Placeholder 2">
            <a:extLst>
              <a:ext uri="{FF2B5EF4-FFF2-40B4-BE49-F238E27FC236}">
                <a16:creationId xmlns="" xmlns:a16="http://schemas.microsoft.com/office/drawing/2014/main" id="{77D41C8B-B134-4FD3-BDEE-B93E12984B67}"/>
              </a:ext>
            </a:extLst>
          </p:cNvPr>
          <p:cNvSpPr>
            <a:spLocks noGrp="1"/>
          </p:cNvSpPr>
          <p:nvPr>
            <p:ph idx="1"/>
          </p:nvPr>
        </p:nvSpPr>
        <p:spPr/>
        <p:txBody>
          <a:bodyPr>
            <a:normAutofit/>
          </a:bodyPr>
          <a:lstStyle/>
          <a:p>
            <a:r>
              <a:rPr lang="en-US" sz="2400" dirty="0"/>
              <a:t>S</a:t>
            </a:r>
            <a:r>
              <a:rPr lang="en-US" sz="2400" dirty="0" smtClean="0"/>
              <a:t>G </a:t>
            </a:r>
            <a:r>
              <a:rPr lang="en-US" sz="2400" dirty="0"/>
              <a:t>Chair: Benjamin </a:t>
            </a:r>
            <a:r>
              <a:rPr lang="en-US" sz="2400" dirty="0" smtClean="0"/>
              <a:t>Rolfe (BCA, MERL)</a:t>
            </a:r>
            <a:endParaRPr lang="en-US" sz="2400" dirty="0"/>
          </a:p>
          <a:p>
            <a:r>
              <a:rPr lang="en-US" sz="2400" dirty="0"/>
              <a:t>Recording Secretary: </a:t>
            </a:r>
            <a:r>
              <a:rPr lang="en-US" sz="2400" dirty="0" smtClean="0"/>
              <a:t>TBD</a:t>
            </a:r>
          </a:p>
          <a:p>
            <a:r>
              <a:rPr lang="en-US" sz="2400" dirty="0"/>
              <a:t>Purpose and Objectives </a:t>
            </a:r>
            <a:r>
              <a:rPr lang="en-US" sz="2400" dirty="0" smtClean="0"/>
              <a:t>of Study Group:</a:t>
            </a:r>
          </a:p>
          <a:p>
            <a:pPr lvl="1"/>
            <a:r>
              <a:rPr lang="en-US" sz="1973" dirty="0" smtClean="0"/>
              <a:t>Develop PAR and Criteria for Standards Development for a recommended practice</a:t>
            </a:r>
          </a:p>
          <a:p>
            <a:pPr lvl="1"/>
            <a:r>
              <a:rPr lang="en-US" sz="1973" dirty="0" smtClean="0"/>
              <a:t>Discuss and decide on RP scope and objectives</a:t>
            </a:r>
          </a:p>
          <a:p>
            <a:pPr lvl="1"/>
            <a:r>
              <a:rPr lang="en-US" sz="1973" dirty="0" smtClean="0"/>
              <a:t>Draft PAR and CSD </a:t>
            </a:r>
          </a:p>
          <a:p>
            <a:pPr marL="0" indent="0">
              <a:buNone/>
            </a:pPr>
            <a:endParaRPr lang="en-US" sz="2400" dirty="0" smtClean="0"/>
          </a:p>
          <a:p>
            <a:pPr lvl="1"/>
            <a:endParaRPr lang="en-US" sz="1973" dirty="0" smtClean="0"/>
          </a:p>
          <a:p>
            <a:pPr lvl="1"/>
            <a:endParaRPr lang="en-US" sz="1973" dirty="0"/>
          </a:p>
        </p:txBody>
      </p:sp>
      <p:sp>
        <p:nvSpPr>
          <p:cNvPr id="4" name="Slide Number Placeholder 3">
            <a:extLst>
              <a:ext uri="{FF2B5EF4-FFF2-40B4-BE49-F238E27FC236}">
                <a16:creationId xmlns="" xmlns:a16="http://schemas.microsoft.com/office/drawing/2014/main"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 xmlns:a16="http://schemas.microsoft.com/office/drawing/2014/main"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 xmlns:a16="http://schemas.microsoft.com/office/drawing/2014/main" id="{1104F9A4-3C82-4EA9-B0F3-E5B4CFA77A4F}"/>
              </a:ext>
            </a:extLst>
          </p:cNvPr>
          <p:cNvSpPr>
            <a:spLocks noGrp="1"/>
          </p:cNvSpPr>
          <p:nvPr>
            <p:ph type="dt" idx="15"/>
          </p:nvPr>
        </p:nvSpPr>
        <p:spPr/>
        <p:txBody>
          <a:bodyPr/>
          <a:lstStyle/>
          <a:p>
            <a:r>
              <a:rPr lang="en-US" smtClean="0"/>
              <a:t>Sept  2018</a:t>
            </a:r>
            <a:endParaRPr lang="en-GB" dirty="0"/>
          </a:p>
        </p:txBody>
      </p:sp>
    </p:spTree>
    <p:extLst>
      <p:ext uri="{BB962C8B-B14F-4D97-AF65-F5344CB8AC3E}">
        <p14:creationId xmlns:p14="http://schemas.microsoft.com/office/powerpoint/2010/main" val="1628697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Objectives</a:t>
            </a:r>
            <a:endParaRPr lang="en-US" dirty="0"/>
          </a:p>
        </p:txBody>
      </p:sp>
      <p:sp>
        <p:nvSpPr>
          <p:cNvPr id="3" name="Content Placeholder 2"/>
          <p:cNvSpPr>
            <a:spLocks noGrp="1"/>
          </p:cNvSpPr>
          <p:nvPr>
            <p:ph idx="1"/>
          </p:nvPr>
        </p:nvSpPr>
        <p:spPr/>
        <p:txBody>
          <a:bodyPr/>
          <a:lstStyle/>
          <a:p>
            <a:r>
              <a:rPr lang="en-US" sz="2400" dirty="0"/>
              <a:t>September Objectives:</a:t>
            </a:r>
          </a:p>
          <a:p>
            <a:pPr lvl="1"/>
            <a:r>
              <a:rPr lang="en-US" sz="1973" dirty="0"/>
              <a:t>Review IG efforts</a:t>
            </a:r>
          </a:p>
          <a:p>
            <a:pPr lvl="1"/>
            <a:r>
              <a:rPr lang="en-US" sz="1973" dirty="0"/>
              <a:t>Review work since July</a:t>
            </a:r>
          </a:p>
          <a:p>
            <a:pPr lvl="1"/>
            <a:r>
              <a:rPr lang="en-US" sz="1973" dirty="0"/>
              <a:t>Draft PAR and CSD for Submission to 802</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Sept  2018</a:t>
            </a:r>
            <a:endParaRPr lang="en-GB" dirty="0"/>
          </a:p>
        </p:txBody>
      </p:sp>
    </p:spTree>
    <p:extLst>
      <p:ext uri="{BB962C8B-B14F-4D97-AF65-F5344CB8AC3E}">
        <p14:creationId xmlns:p14="http://schemas.microsoft.com/office/powerpoint/2010/main" val="28563864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3373" y="896227"/>
            <a:ext cx="8288868" cy="2077718"/>
          </a:xfrm>
        </p:spPr>
        <p:txBody>
          <a:bodyPr/>
          <a:lstStyle/>
          <a:p>
            <a:pPr marL="0" indent="0">
              <a:buNone/>
            </a:pPr>
            <a:r>
              <a:rPr lang="en-US" b="0" dirty="0"/>
              <a:t>coexistence</a:t>
            </a:r>
          </a:p>
          <a:p>
            <a:pPr marL="0" indent="0">
              <a:buNone/>
            </a:pPr>
            <a:r>
              <a:rPr lang="en-US" b="0" i="1" dirty="0" smtClean="0"/>
              <a:t>noun</a:t>
            </a:r>
            <a:endParaRPr lang="en-US" b="0" dirty="0"/>
          </a:p>
          <a:p>
            <a:r>
              <a:rPr lang="en-US" b="0" dirty="0" smtClean="0"/>
              <a:t>the </a:t>
            </a:r>
            <a:r>
              <a:rPr lang="en-US" b="0" dirty="0"/>
              <a:t>state or fact of living or existing at the same time or in the same place.</a:t>
            </a:r>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Sept  2018</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00934" y="2980146"/>
            <a:ext cx="3637806" cy="2430054"/>
          </a:xfrm>
          <a:prstGeom prst="rect">
            <a:avLst/>
          </a:prstGeom>
        </p:spPr>
      </p:pic>
      <p:pic>
        <p:nvPicPr>
          <p:cNvPr id="12" name="Content Placeholder 6"/>
          <p:cNvPicPr>
            <a:picLocks noChangeAspect="1"/>
          </p:cNvPicPr>
          <p:nvPr/>
        </p:nvPicPr>
        <p:blipFill>
          <a:blip r:embed="rId3"/>
          <a:stretch>
            <a:fillRect/>
          </a:stretch>
        </p:blipFill>
        <p:spPr bwMode="auto">
          <a:xfrm>
            <a:off x="659352" y="2995022"/>
            <a:ext cx="4293648" cy="2415177"/>
          </a:xfrm>
          <a:prstGeom prst="rect">
            <a:avLst/>
          </a:prstGeom>
          <a:noFill/>
          <a:ln w="9525">
            <a:noFill/>
            <a:round/>
            <a:headEnd/>
            <a:tailEnd/>
          </a:ln>
          <a:effectLst/>
        </p:spPr>
      </p:pic>
      <p:sp>
        <p:nvSpPr>
          <p:cNvPr id="13" name="TextBox 12"/>
          <p:cNvSpPr txBox="1"/>
          <p:nvPr/>
        </p:nvSpPr>
        <p:spPr>
          <a:xfrm>
            <a:off x="743373" y="5638800"/>
            <a:ext cx="3904827" cy="873188"/>
          </a:xfrm>
          <a:prstGeom prst="rect">
            <a:avLst/>
          </a:prstGeom>
          <a:noFill/>
        </p:spPr>
        <p:txBody>
          <a:bodyPr wrap="square" rtlCol="0">
            <a:spAutoFit/>
          </a:bodyPr>
          <a:lstStyle/>
          <a:p>
            <a:r>
              <a:rPr lang="en-US" dirty="0" smtClean="0">
                <a:solidFill>
                  <a:schemeClr val="tx1"/>
                </a:solidFill>
              </a:rPr>
              <a:t>Good Coexistence =&gt; rapidly growing opportunity</a:t>
            </a:r>
            <a:endParaRPr lang="en-US" dirty="0">
              <a:solidFill>
                <a:schemeClr val="tx1"/>
              </a:solidFill>
            </a:endParaRPr>
          </a:p>
        </p:txBody>
      </p:sp>
      <p:sp>
        <p:nvSpPr>
          <p:cNvPr id="14" name="TextBox 13"/>
          <p:cNvSpPr txBox="1"/>
          <p:nvPr/>
        </p:nvSpPr>
        <p:spPr>
          <a:xfrm>
            <a:off x="5604177" y="5638800"/>
            <a:ext cx="3904827" cy="873188"/>
          </a:xfrm>
          <a:prstGeom prst="rect">
            <a:avLst/>
          </a:prstGeom>
          <a:noFill/>
        </p:spPr>
        <p:txBody>
          <a:bodyPr wrap="square" rtlCol="0">
            <a:spAutoFit/>
          </a:bodyPr>
          <a:lstStyle/>
          <a:p>
            <a:r>
              <a:rPr lang="en-US" dirty="0" smtClean="0">
                <a:solidFill>
                  <a:schemeClr val="tx1"/>
                </a:solidFill>
              </a:rPr>
              <a:t>Poor Coexistence =&gt;  missed opportunity</a:t>
            </a:r>
            <a:endParaRPr lang="en-US" dirty="0">
              <a:solidFill>
                <a:schemeClr val="tx1"/>
              </a:solidFill>
            </a:endParaRPr>
          </a:p>
        </p:txBody>
      </p:sp>
    </p:spTree>
    <p:extLst>
      <p:ext uri="{BB962C8B-B14F-4D97-AF65-F5344CB8AC3E}">
        <p14:creationId xmlns:p14="http://schemas.microsoft.com/office/powerpoint/2010/main" val="20040919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963</TotalTime>
  <Words>402</Words>
  <Application>Microsoft Office PowerPoint</Application>
  <PresentationFormat>Custom</PresentationFormat>
  <Paragraphs>71</Paragraphs>
  <Slides>7</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5" baseType="lpstr">
      <vt:lpstr>Arial Unicode MS</vt:lpstr>
      <vt:lpstr>MS Gothic</vt:lpstr>
      <vt:lpstr>Arial</vt:lpstr>
      <vt:lpstr>Calibri</vt:lpstr>
      <vt:lpstr>Courier New</vt:lpstr>
      <vt:lpstr>Times New Roman</vt:lpstr>
      <vt:lpstr>Office Theme</vt:lpstr>
      <vt:lpstr>Document</vt:lpstr>
      <vt:lpstr>Sept 2018 Sub 1 GHz Interest Group</vt:lpstr>
      <vt:lpstr>Opening</vt:lpstr>
      <vt:lpstr>Meeting Preamble</vt:lpstr>
      <vt:lpstr>Sub-1GHz Coexistence Interest Group Summary and Conclusions</vt:lpstr>
      <vt:lpstr>Sub-1GHz Coexistence Study Group</vt:lpstr>
      <vt:lpstr>Meeting Objectives</vt:lpstr>
      <vt:lpstr>PowerPoint Presentation</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157</cp:revision>
  <cp:lastPrinted>2015-01-08T23:35:49Z</cp:lastPrinted>
  <dcterms:created xsi:type="dcterms:W3CDTF">2014-10-30T17:06:39Z</dcterms:created>
  <dcterms:modified xsi:type="dcterms:W3CDTF">2018-09-08T23:30:32Z</dcterms:modified>
</cp:coreProperties>
</file>