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375" r:id="rId4"/>
    <p:sldId id="353" r:id="rId5"/>
    <p:sldId id="365" r:id="rId6"/>
    <p:sldId id="357" r:id="rId7"/>
    <p:sldId id="366" r:id="rId8"/>
    <p:sldId id="373" r:id="rId9"/>
    <p:sldId id="367" r:id="rId10"/>
    <p:sldId id="368" r:id="rId11"/>
    <p:sldId id="369" r:id="rId12"/>
    <p:sldId id="370" r:id="rId13"/>
    <p:sldId id="374" r:id="rId14"/>
    <p:sldId id="371" r:id="rId15"/>
    <p:sldId id="372" r:id="rId16"/>
    <p:sldId id="349" r:id="rId17"/>
    <p:sldId id="354" r:id="rId18"/>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8" autoAdjust="0"/>
    <p:restoredTop sz="95721" autoAdjust="0"/>
  </p:normalViewPr>
  <p:slideViewPr>
    <p:cSldViewPr>
      <p:cViewPr varScale="1">
        <p:scale>
          <a:sx n="69" d="100"/>
          <a:sy n="69" d="100"/>
        </p:scale>
        <p:origin x="1949" y="58"/>
      </p:cViewPr>
      <p:guideLst>
        <p:guide orient="horz" pos="2304"/>
        <p:guide pos="3072"/>
      </p:guideLst>
    </p:cSldViewPr>
  </p:slideViewPr>
  <p:outlineViewPr>
    <p:cViewPr varScale="1">
      <p:scale>
        <a:sx n="170" d="200"/>
        <a:sy n="170" d="200"/>
      </p:scale>
      <p:origin x="0" y="-170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8" d="100"/>
          <a:sy n="58" d="100"/>
        </p:scale>
        <p:origin x="3254"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802.15.4-17/xxxxr0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Month Year</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Jianlin Guo, Mitsubishi Electric</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
        <p:nvSpPr>
          <p:cNvPr id="2" name="Header Placeholder 1"/>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en-US"/>
          </a:p>
        </p:txBody>
      </p:sp>
      <p:sp>
        <p:nvSpPr>
          <p:cNvPr id="3" name="Slide Image Placeholder 2"/>
          <p:cNvSpPr>
            <a:spLocks noGrp="1" noRot="1" noChangeAspect="1"/>
          </p:cNvSpPr>
          <p:nvPr>
            <p:ph type="sldImg" idx="2"/>
          </p:nvPr>
        </p:nvSpPr>
        <p:spPr>
          <a:xfrm>
            <a:off x="1379538" y="1160463"/>
            <a:ext cx="4175125" cy="3132137"/>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dt="0"/>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4956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9806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32779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3943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2823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46678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04107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91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3451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7048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3065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2038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0341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5448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8303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fr-FR" smtClean="0"/>
              <a:t>Guo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May 2018</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November 2018</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fr-FR" smtClean="0"/>
              <a:t>Guo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802.19-18/0056r3</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smtClean="0">
                <a:latin typeface="+mn-lt"/>
              </a:rPr>
              <a:t>November 2018</a:t>
            </a:r>
            <a:endParaRPr lang="en-GB" dirty="0">
              <a:latin typeface="+mn-lt"/>
            </a:endParaRPr>
          </a:p>
        </p:txBody>
      </p:sp>
      <p:sp>
        <p:nvSpPr>
          <p:cNvPr id="7"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8" name="Slide Number Placeholder 5"/>
          <p:cNvSpPr>
            <a:spLocks noGrp="1"/>
          </p:cNvSpPr>
          <p:nvPr>
            <p:ph type="sldNum" idx="12"/>
          </p:nvPr>
        </p:nvSpPr>
        <p:spPr/>
        <p:txBody>
          <a:bodyPr/>
          <a:lstStyle/>
          <a:p>
            <a:r>
              <a:rPr lang="en-GB" dirty="0">
                <a:latin typeface="+mn-lt"/>
              </a:rPr>
              <a:t>Slide </a:t>
            </a:r>
            <a:fld id="{93823DB3-BAA4-4F4A-B4B3-ED9ABE70E976}" type="slidenum">
              <a:rPr lang="en-GB">
                <a:latin typeface="+mn-lt"/>
              </a:rPr>
              <a:pPr/>
              <a:t>1</a:t>
            </a:fld>
            <a:endParaRPr lang="en-GB" dirty="0">
              <a:latin typeface="+mn-lt"/>
            </a:endParaRPr>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2600" dirty="0" smtClean="0">
                <a:latin typeface="+mn-lt"/>
              </a:rPr>
              <a:t>S1G Coexistence Simulation Update</a:t>
            </a:r>
            <a:endParaRPr lang="en-GB" sz="2600" dirty="0">
              <a:latin typeface="+mj-lt"/>
            </a:endParaRPr>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latin typeface="+mn-lt"/>
              </a:rPr>
              <a:t>Date:</a:t>
            </a:r>
            <a:r>
              <a:rPr lang="en-GB" sz="2133" b="0" dirty="0">
                <a:latin typeface="+mn-lt"/>
              </a:rPr>
              <a:t> </a:t>
            </a:r>
            <a:r>
              <a:rPr lang="en-GB" sz="2133" b="0" dirty="0" smtClean="0">
                <a:latin typeface="+mn-lt"/>
              </a:rPr>
              <a:t>2018-11-11</a:t>
            </a:r>
            <a:endParaRPr lang="en-GB" sz="2133" b="0" dirty="0">
              <a:latin typeface="+mn-lt"/>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854834396"/>
              </p:ext>
            </p:extLst>
          </p:nvPr>
        </p:nvGraphicFramePr>
        <p:xfrm>
          <a:off x="666750" y="2205038"/>
          <a:ext cx="8488363" cy="4486275"/>
        </p:xfrm>
        <a:graphic>
          <a:graphicData uri="http://schemas.openxmlformats.org/presentationml/2006/ole">
            <mc:AlternateContent xmlns:mc="http://schemas.openxmlformats.org/markup-compatibility/2006">
              <mc:Choice xmlns:v="urn:schemas-microsoft-com:vml" Requires="v">
                <p:oleObj spid="_x0000_s3681" name="Document" r:id="rId4" imgW="8855058" imgH="4679161" progId="Word.Document.8">
                  <p:embed/>
                </p:oleObj>
              </mc:Choice>
              <mc:Fallback>
                <p:oleObj name="Document" r:id="rId4" imgW="8855058" imgH="4679161" progId="Word.Document.8">
                  <p:embed/>
                  <p:pic>
                    <p:nvPicPr>
                      <p:cNvPr id="0" name="Picture 3"/>
                      <p:cNvPicPr>
                        <a:picLocks noChangeAspect="1" noChangeArrowheads="1"/>
                      </p:cNvPicPr>
                      <p:nvPr/>
                    </p:nvPicPr>
                    <p:blipFill>
                      <a:blip r:embed="rId5"/>
                      <a:srcRect/>
                      <a:stretch>
                        <a:fillRect/>
                      </a:stretch>
                    </p:blipFill>
                    <p:spPr bwMode="auto">
                      <a:xfrm>
                        <a:off x="666750" y="2205038"/>
                        <a:ext cx="8488363" cy="4486275"/>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18288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mn-lt"/>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mn-lt"/>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latin typeface="+mn-lt"/>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10</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Nodes, 40 kbps for 802.11ah and 20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99.9852% </a:t>
            </a:r>
            <a:r>
              <a:rPr lang="en-US" sz="1400" dirty="0">
                <a:latin typeface="Times New Roman"/>
              </a:rPr>
              <a:t>of packets</a:t>
            </a:r>
          </a:p>
          <a:p>
            <a:pPr lvl="1"/>
            <a:r>
              <a:rPr lang="en-US" sz="1400" dirty="0">
                <a:latin typeface="Times New Roman"/>
              </a:rPr>
              <a:t>802.15.4g delivers </a:t>
            </a:r>
            <a:r>
              <a:rPr lang="en-US" sz="1400" dirty="0" smtClean="0">
                <a:latin typeface="Times New Roman"/>
              </a:rPr>
              <a:t>86.1796%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a:t>
            </a:r>
            <a:r>
              <a:rPr lang="en-US" sz="1400" dirty="0" smtClean="0">
                <a:latin typeface="Times New Roman"/>
              </a:rPr>
              <a:t>similar </a:t>
            </a:r>
            <a:r>
              <a:rPr lang="en-US" sz="1400" dirty="0">
                <a:latin typeface="Times New Roman"/>
              </a:rPr>
              <a:t>packet latency </a:t>
            </a:r>
            <a:r>
              <a:rPr lang="en-US" sz="1400" dirty="0" smtClean="0">
                <a:latin typeface="Times New Roman"/>
              </a:rPr>
              <a:t>as </a:t>
            </a:r>
            <a:r>
              <a:rPr lang="en-US" sz="1400" dirty="0">
                <a:latin typeface="Times New Roman"/>
              </a:rPr>
              <a:t>802.15.4g</a:t>
            </a:r>
          </a:p>
          <a:p>
            <a:pPr lvl="1"/>
            <a:r>
              <a:rPr lang="en-US" sz="1400" dirty="0">
                <a:latin typeface="Times New Roman"/>
              </a:rPr>
              <a:t>802.11ah delay in [4.8ms, </a:t>
            </a:r>
            <a:r>
              <a:rPr lang="en-US" sz="1400" dirty="0" smtClean="0">
                <a:latin typeface="Times New Roman"/>
              </a:rPr>
              <a:t>428.2ms</a:t>
            </a:r>
            <a:r>
              <a:rPr lang="en-US" sz="1400" dirty="0">
                <a:latin typeface="Times New Roman"/>
              </a:rPr>
              <a:t>], 802.1.5.4g delay in [12.8ms, </a:t>
            </a:r>
            <a:r>
              <a:rPr lang="en-US" sz="1400" dirty="0" smtClean="0">
                <a:latin typeface="Times New Roman"/>
              </a:rPr>
              <a:t>130.5ms</a:t>
            </a:r>
            <a:r>
              <a:rPr lang="en-US" sz="1400" dirty="0">
                <a:latin typeface="Times New Roman"/>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71" y="1676400"/>
            <a:ext cx="4267200" cy="32004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7993" y="1666461"/>
            <a:ext cx="4334087" cy="3250566"/>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14241649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11</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Nodes, 10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100%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99.2073%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shorter packet latency than 802.15.4g</a:t>
            </a:r>
          </a:p>
          <a:p>
            <a:pPr lvl="1"/>
            <a:r>
              <a:rPr lang="en-US" sz="1400" dirty="0">
                <a:latin typeface="Times New Roman"/>
              </a:rPr>
              <a:t>802.11ah delay in [4.8ms, </a:t>
            </a:r>
            <a:r>
              <a:rPr lang="en-US" sz="1400" dirty="0" smtClean="0">
                <a:latin typeface="Times New Roman"/>
              </a:rPr>
              <a:t>47.4ms</a:t>
            </a:r>
            <a:r>
              <a:rPr lang="en-US" sz="1400" dirty="0">
                <a:latin typeface="Times New Roman"/>
              </a:rPr>
              <a:t>], 802.1.5.4g delay in [12.8ms, </a:t>
            </a:r>
            <a:r>
              <a:rPr lang="en-US" sz="1400" dirty="0" smtClean="0">
                <a:latin typeface="Times New Roman"/>
              </a:rPr>
              <a:t>116.8ms</a:t>
            </a:r>
            <a:r>
              <a:rPr lang="en-US" sz="1400" dirty="0">
                <a:latin typeface="Times New Roman"/>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30" y="1752600"/>
            <a:ext cx="4191000" cy="31432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4629" y="1807157"/>
            <a:ext cx="4177451" cy="3133088"/>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32035306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12</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Nodes, 20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99.9846%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98.6011%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shorter packet latency than 802.15.4g</a:t>
            </a:r>
          </a:p>
          <a:p>
            <a:pPr lvl="1"/>
            <a:r>
              <a:rPr lang="en-US" sz="1400" dirty="0">
                <a:latin typeface="Times New Roman"/>
              </a:rPr>
              <a:t>802.11ah delay in [4.8ms, </a:t>
            </a:r>
            <a:r>
              <a:rPr lang="en-US" sz="1400" dirty="0" smtClean="0">
                <a:latin typeface="Times New Roman"/>
              </a:rPr>
              <a:t>51.9ms</a:t>
            </a:r>
            <a:r>
              <a:rPr lang="en-US" sz="1400" dirty="0">
                <a:latin typeface="Times New Roman"/>
              </a:rPr>
              <a:t>], 802.1.5.4g delay in [12.8ms, </a:t>
            </a:r>
            <a:r>
              <a:rPr lang="en-US" sz="1400" dirty="0" smtClean="0">
                <a:latin typeface="Times New Roman"/>
              </a:rPr>
              <a:t>118.0ms</a:t>
            </a:r>
            <a:r>
              <a:rPr lang="en-US" sz="1400" dirty="0">
                <a:latin typeface="Times New Roman"/>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98" y="1600200"/>
            <a:ext cx="4354002" cy="326550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6740" y="1600200"/>
            <a:ext cx="4412972" cy="3309730"/>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4278672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Nodes, 40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99.9322%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96.0831%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a:t>
            </a:r>
            <a:r>
              <a:rPr lang="en-US" sz="1400" dirty="0" smtClean="0">
                <a:latin typeface="Times New Roman"/>
              </a:rPr>
              <a:t>longer </a:t>
            </a:r>
            <a:r>
              <a:rPr lang="en-US" sz="1400" dirty="0">
                <a:latin typeface="Times New Roman"/>
              </a:rPr>
              <a:t>packet latency than 802.15.4g</a:t>
            </a:r>
          </a:p>
          <a:p>
            <a:pPr lvl="1"/>
            <a:r>
              <a:rPr lang="en-US" sz="1400" dirty="0">
                <a:latin typeface="Times New Roman"/>
              </a:rPr>
              <a:t>802.11ah delay in [4.8ms, </a:t>
            </a:r>
            <a:r>
              <a:rPr lang="en-US" sz="1400" dirty="0" smtClean="0">
                <a:latin typeface="Times New Roman"/>
              </a:rPr>
              <a:t>244.6ms</a:t>
            </a:r>
            <a:r>
              <a:rPr lang="en-US" sz="1400" dirty="0">
                <a:latin typeface="Times New Roman"/>
              </a:rPr>
              <a:t>], 802.1.5.4g delay in [12.8ms, 125.9ms]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71" y="1600200"/>
            <a:ext cx="4495800" cy="33718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799" y="1600199"/>
            <a:ext cx="4512733" cy="3384550"/>
          </a:xfrm>
          <a:prstGeom prst="rect">
            <a:avLst/>
          </a:prstGeom>
        </p:spPr>
      </p:pic>
      <p:sp>
        <p:nvSpPr>
          <p:cNvPr id="9"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40994644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Nodes, 20 kbps for 802.11ah and 20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99.9966%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93.5012%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a:t>
            </a:r>
            <a:r>
              <a:rPr lang="en-US" sz="1400" dirty="0" smtClean="0">
                <a:latin typeface="Times New Roman"/>
              </a:rPr>
              <a:t>longer </a:t>
            </a:r>
            <a:r>
              <a:rPr lang="en-US" sz="1400" dirty="0">
                <a:latin typeface="Times New Roman"/>
              </a:rPr>
              <a:t>packet latency than 802.15.4g</a:t>
            </a:r>
          </a:p>
          <a:p>
            <a:pPr lvl="1"/>
            <a:r>
              <a:rPr lang="en-US" sz="1400" dirty="0">
                <a:latin typeface="Times New Roman"/>
              </a:rPr>
              <a:t>802.11ah delay in [4.8ms, </a:t>
            </a:r>
            <a:r>
              <a:rPr lang="en-US" sz="1400" dirty="0" smtClean="0">
                <a:latin typeface="Times New Roman"/>
              </a:rPr>
              <a:t>217.6ms</a:t>
            </a:r>
            <a:r>
              <a:rPr lang="en-US" sz="1400" dirty="0">
                <a:latin typeface="Times New Roman"/>
              </a:rPr>
              <a:t>], 802.1.5.4g delay in [12.8ms, </a:t>
            </a:r>
            <a:r>
              <a:rPr lang="en-US" sz="1400" dirty="0" smtClean="0">
                <a:latin typeface="Times New Roman"/>
              </a:rPr>
              <a:t>132.8ms</a:t>
            </a:r>
            <a:r>
              <a:rPr lang="en-US" sz="1400" dirty="0">
                <a:latin typeface="Times New Roman"/>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30" y="1524000"/>
            <a:ext cx="4457700" cy="33432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587" y="1538287"/>
            <a:ext cx="4419600" cy="3314700"/>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2001835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Nodes, 40 kbps for 802.11ah and 20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99.9560% </a:t>
            </a:r>
            <a:r>
              <a:rPr lang="en-US" sz="1400" dirty="0">
                <a:latin typeface="Times New Roman"/>
              </a:rPr>
              <a:t>of packets</a:t>
            </a:r>
          </a:p>
          <a:p>
            <a:pPr lvl="1"/>
            <a:r>
              <a:rPr lang="en-US" sz="1400" dirty="0">
                <a:latin typeface="Times New Roman"/>
              </a:rPr>
              <a:t>802.15.4g delivers </a:t>
            </a:r>
            <a:r>
              <a:rPr lang="en-US" sz="1400" dirty="0" smtClean="0">
                <a:latin typeface="Times New Roman"/>
              </a:rPr>
              <a:t>85.9632%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a:t>
            </a:r>
            <a:r>
              <a:rPr lang="en-US" sz="1400" dirty="0" smtClean="0">
                <a:latin typeface="Times New Roman"/>
              </a:rPr>
              <a:t>much longer </a:t>
            </a:r>
            <a:r>
              <a:rPr lang="en-US" sz="1400" dirty="0">
                <a:latin typeface="Times New Roman"/>
              </a:rPr>
              <a:t>packet latency than 802.15.4g</a:t>
            </a:r>
          </a:p>
          <a:p>
            <a:pPr lvl="1"/>
            <a:r>
              <a:rPr lang="en-US" sz="1400" dirty="0">
                <a:latin typeface="Times New Roman"/>
              </a:rPr>
              <a:t>802.11ah delay in </a:t>
            </a:r>
            <a:r>
              <a:rPr lang="en-US" sz="1400" dirty="0" smtClean="0">
                <a:latin typeface="Times New Roman"/>
              </a:rPr>
              <a:t>[11.3ms</a:t>
            </a:r>
            <a:r>
              <a:rPr lang="en-US" sz="1400" dirty="0">
                <a:latin typeface="Times New Roman"/>
              </a:rPr>
              <a:t>, </a:t>
            </a:r>
            <a:r>
              <a:rPr lang="en-US" sz="1400" dirty="0" smtClean="0">
                <a:latin typeface="Times New Roman"/>
              </a:rPr>
              <a:t>1085.8ms</a:t>
            </a:r>
            <a:r>
              <a:rPr lang="en-US" sz="1400" dirty="0">
                <a:latin typeface="Times New Roman"/>
              </a:rPr>
              <a:t>], 802.1.5.4g delay in [12.8ms, </a:t>
            </a:r>
            <a:r>
              <a:rPr lang="en-US" sz="1400" dirty="0" smtClean="0">
                <a:latin typeface="Times New Roman"/>
              </a:rPr>
              <a:t>138.5ms</a:t>
            </a:r>
            <a:r>
              <a:rPr lang="en-US" sz="1400" dirty="0">
                <a:latin typeface="Times New Roman"/>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628" y="1600199"/>
            <a:ext cx="4267201" cy="320040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78" y="1600198"/>
            <a:ext cx="4267201" cy="3200401"/>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452505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Times New Roman"/>
              </a:rPr>
              <a:t>Summary</a:t>
            </a:r>
            <a:endParaRPr lang="en-US" sz="2400" dirty="0">
              <a:latin typeface="+mj-lt"/>
            </a:endParaRPr>
          </a:p>
        </p:txBody>
      </p:sp>
      <p:sp>
        <p:nvSpPr>
          <p:cNvPr id="10242" name="Rectangle 2"/>
          <p:cNvSpPr>
            <a:spLocks noGrp="1" noChangeArrowheads="1"/>
          </p:cNvSpPr>
          <p:nvPr>
            <p:ph type="body" idx="1"/>
          </p:nvPr>
        </p:nvSpPr>
        <p:spPr>
          <a:xfrm>
            <a:off x="731520" y="1371600"/>
            <a:ext cx="8290560" cy="5562599"/>
          </a:xfrm>
          <a:ln/>
        </p:spPr>
        <p:txBody>
          <a:bodyPr/>
          <a:lstStyle/>
          <a:p>
            <a:pPr marL="228600" lvl="0" indent="-228600" defTabSz="457200" eaLnBrk="0" hangingPunct="0">
              <a:spcBef>
                <a:spcPts val="0"/>
              </a:spcBef>
              <a:buClrTx/>
              <a:buSzTx/>
              <a:buFont typeface="Arial" charset="0"/>
              <a:buChar char="•"/>
            </a:pPr>
            <a:r>
              <a:rPr lang="en-US" sz="2000" kern="1200" dirty="0" smtClean="0">
                <a:solidFill>
                  <a:prstClr val="black"/>
                </a:solidFill>
                <a:latin typeface="+mj-lt"/>
                <a:ea typeface="ＭＳ Ｐゴシック" charset="0"/>
                <a:cs typeface="Arial"/>
              </a:rPr>
              <a:t>802.11ah interferes with 802.15.4g packet delivery</a:t>
            </a:r>
          </a:p>
          <a:p>
            <a:pPr marL="228600" lvl="0" indent="-228600" defTabSz="457200" eaLnBrk="0" hangingPunct="0">
              <a:spcBef>
                <a:spcPts val="0"/>
              </a:spcBef>
              <a:buClrTx/>
              <a:buSzTx/>
              <a:buFont typeface="Arial" charset="0"/>
              <a:buChar char="•"/>
            </a:pPr>
            <a:endParaRPr lang="en-US" sz="2000" kern="1200" dirty="0">
              <a:solidFill>
                <a:prstClr val="black"/>
              </a:solidFill>
              <a:latin typeface="+mj-lt"/>
              <a:ea typeface="ＭＳ Ｐゴシック" charset="0"/>
              <a:cs typeface="Arial"/>
            </a:endParaRPr>
          </a:p>
          <a:p>
            <a:pPr marL="228600" lvl="0" indent="-228600" defTabSz="457200" eaLnBrk="0" hangingPunct="0">
              <a:spcBef>
                <a:spcPts val="0"/>
              </a:spcBef>
              <a:buClrTx/>
              <a:buSzTx/>
              <a:buFont typeface="Arial" charset="0"/>
              <a:buChar char="•"/>
            </a:pPr>
            <a:r>
              <a:rPr lang="en-US" sz="2000" kern="1200" dirty="0" smtClean="0">
                <a:solidFill>
                  <a:prstClr val="black"/>
                </a:solidFill>
                <a:latin typeface="+mj-lt"/>
                <a:ea typeface="ＭＳ Ｐゴシック" charset="0"/>
                <a:cs typeface="Arial"/>
              </a:rPr>
              <a:t>802.15.4g interferes with 802.11ah packet latency</a:t>
            </a:r>
          </a:p>
          <a:p>
            <a:pPr marL="228600" lvl="0" indent="-228600" defTabSz="457200" eaLnBrk="0" hangingPunct="0">
              <a:spcBef>
                <a:spcPts val="0"/>
              </a:spcBef>
              <a:buClrTx/>
              <a:buSzTx/>
              <a:buFont typeface="Arial" charset="0"/>
              <a:buChar char="•"/>
            </a:pPr>
            <a:endParaRPr lang="en-US" sz="2000" kern="1200" dirty="0">
              <a:solidFill>
                <a:prstClr val="black"/>
              </a:solidFill>
              <a:latin typeface="+mj-lt"/>
              <a:ea typeface="ＭＳ Ｐゴシック" charset="0"/>
              <a:cs typeface="Arial"/>
            </a:endParaRPr>
          </a:p>
          <a:p>
            <a:pPr marL="228600" lvl="0" indent="-228600" defTabSz="457200" eaLnBrk="0" hangingPunct="0">
              <a:spcBef>
                <a:spcPts val="0"/>
              </a:spcBef>
              <a:buClrTx/>
              <a:buSzTx/>
              <a:buFont typeface="Arial" charset="0"/>
              <a:buChar char="•"/>
            </a:pPr>
            <a:r>
              <a:rPr lang="en-US" sz="2000" kern="1200" dirty="0" smtClean="0">
                <a:solidFill>
                  <a:prstClr val="black"/>
                </a:solidFill>
                <a:latin typeface="+mj-lt"/>
                <a:ea typeface="ＭＳ Ｐゴシック" charset="0"/>
                <a:cs typeface="Arial"/>
              </a:rPr>
              <a:t>802.11ah packet latency is unbounded</a:t>
            </a:r>
          </a:p>
          <a:p>
            <a:pPr lvl="1" defTabSz="457200" eaLnBrk="0" hangingPunct="0">
              <a:spcBef>
                <a:spcPts val="0"/>
              </a:spcBef>
              <a:buClrTx/>
              <a:buSzTx/>
            </a:pPr>
            <a:r>
              <a:rPr lang="en-US" sz="1600" kern="1200" dirty="0" smtClean="0">
                <a:solidFill>
                  <a:prstClr val="black"/>
                </a:solidFill>
                <a:latin typeface="+mj-lt"/>
                <a:ea typeface="ＭＳ Ｐゴシック" charset="0"/>
                <a:cs typeface="Arial"/>
              </a:rPr>
              <a:t>CCA is required in each </a:t>
            </a:r>
            <a:r>
              <a:rPr lang="en-US" sz="1600" kern="1200" dirty="0" err="1" smtClean="0">
                <a:solidFill>
                  <a:prstClr val="black"/>
                </a:solidFill>
                <a:latin typeface="+mj-lt"/>
                <a:ea typeface="ＭＳ Ｐゴシック" charset="0"/>
                <a:cs typeface="Arial"/>
              </a:rPr>
              <a:t>backoff</a:t>
            </a:r>
            <a:r>
              <a:rPr lang="en-US" sz="1600" kern="1200" dirty="0" smtClean="0">
                <a:solidFill>
                  <a:prstClr val="black"/>
                </a:solidFill>
                <a:latin typeface="+mj-lt"/>
                <a:ea typeface="ＭＳ Ｐゴシック" charset="0"/>
                <a:cs typeface="Arial"/>
              </a:rPr>
              <a:t> slot</a:t>
            </a:r>
          </a:p>
          <a:p>
            <a:pPr lvl="1" defTabSz="457200" eaLnBrk="0" hangingPunct="0">
              <a:spcBef>
                <a:spcPts val="0"/>
              </a:spcBef>
              <a:buClrTx/>
              <a:buSzTx/>
            </a:pPr>
            <a:r>
              <a:rPr lang="en-US" sz="1600" kern="1200" dirty="0" err="1" smtClean="0">
                <a:solidFill>
                  <a:prstClr val="black"/>
                </a:solidFill>
                <a:latin typeface="+mj-lt"/>
                <a:ea typeface="ＭＳ Ｐゴシック" charset="0"/>
                <a:cs typeface="Arial"/>
              </a:rPr>
              <a:t>Backoff</a:t>
            </a:r>
            <a:r>
              <a:rPr lang="en-US" sz="1600" kern="1200" dirty="0" smtClean="0">
                <a:solidFill>
                  <a:prstClr val="black"/>
                </a:solidFill>
                <a:latin typeface="+mj-lt"/>
                <a:ea typeface="ＭＳ Ｐゴシック" charset="0"/>
                <a:cs typeface="Arial"/>
              </a:rPr>
              <a:t> counter decreases only if the channel is idle</a:t>
            </a:r>
          </a:p>
          <a:p>
            <a:pPr lvl="1" defTabSz="457200" eaLnBrk="0" hangingPunct="0">
              <a:spcBef>
                <a:spcPts val="0"/>
              </a:spcBef>
              <a:buClrTx/>
              <a:buSzTx/>
            </a:pPr>
            <a:endParaRPr lang="en-US" sz="1600" kern="1200" dirty="0">
              <a:solidFill>
                <a:prstClr val="black"/>
              </a:solidFill>
              <a:latin typeface="+mj-lt"/>
              <a:ea typeface="ＭＳ Ｐゴシック" charset="0"/>
              <a:cs typeface="Arial"/>
            </a:endParaRPr>
          </a:p>
          <a:p>
            <a:pPr defTabSz="457200" eaLnBrk="0" hangingPunct="0">
              <a:spcBef>
                <a:spcPts val="0"/>
              </a:spcBef>
              <a:buClrTx/>
              <a:buSzTx/>
            </a:pPr>
            <a:r>
              <a:rPr lang="en-US" sz="2000" kern="1200" dirty="0" smtClean="0">
                <a:solidFill>
                  <a:prstClr val="black"/>
                </a:solidFill>
                <a:latin typeface="+mj-lt"/>
                <a:ea typeface="ＭＳ Ｐゴシック" charset="0"/>
                <a:cs typeface="Arial"/>
              </a:rPr>
              <a:t>802.15.4g packet latency is bounded</a:t>
            </a:r>
          </a:p>
          <a:p>
            <a:pPr lvl="1" defTabSz="457200" eaLnBrk="0" hangingPunct="0">
              <a:spcBef>
                <a:spcPts val="0"/>
              </a:spcBef>
              <a:buClrTx/>
              <a:buSzTx/>
            </a:pPr>
            <a:r>
              <a:rPr lang="en-US" sz="1600" kern="1200" dirty="0" smtClean="0">
                <a:solidFill>
                  <a:prstClr val="black"/>
                </a:solidFill>
                <a:latin typeface="+mj-lt"/>
                <a:ea typeface="ＭＳ Ｐゴシック" charset="0"/>
                <a:cs typeface="Arial"/>
              </a:rPr>
              <a:t>CCA is not required during random </a:t>
            </a:r>
            <a:r>
              <a:rPr lang="en-US" sz="1600" kern="1200" dirty="0" err="1" smtClean="0">
                <a:solidFill>
                  <a:prstClr val="black"/>
                </a:solidFill>
                <a:latin typeface="+mj-lt"/>
                <a:ea typeface="ＭＳ Ｐゴシック" charset="0"/>
                <a:cs typeface="Arial"/>
              </a:rPr>
              <a:t>backoff</a:t>
            </a:r>
            <a:r>
              <a:rPr lang="en-US" sz="1600" kern="1200" dirty="0" smtClean="0">
                <a:solidFill>
                  <a:prstClr val="black"/>
                </a:solidFill>
                <a:latin typeface="+mj-lt"/>
                <a:ea typeface="ＭＳ Ｐゴシック" charset="0"/>
                <a:cs typeface="Arial"/>
              </a:rPr>
              <a:t> period</a:t>
            </a:r>
          </a:p>
          <a:p>
            <a:pPr lvl="1" defTabSz="457200" eaLnBrk="0" hangingPunct="0">
              <a:spcBef>
                <a:spcPts val="0"/>
              </a:spcBef>
              <a:buClrTx/>
              <a:buSzTx/>
            </a:pPr>
            <a:r>
              <a:rPr lang="en-US" sz="1600" kern="1200" dirty="0" smtClean="0">
                <a:solidFill>
                  <a:prstClr val="black"/>
                </a:solidFill>
                <a:latin typeface="+mj-lt"/>
                <a:ea typeface="ＭＳ Ｐゴシック" charset="0"/>
                <a:cs typeface="Arial"/>
              </a:rPr>
              <a:t>CCA is performed after random </a:t>
            </a:r>
            <a:r>
              <a:rPr lang="en-US" sz="1600" kern="1200" dirty="0" err="1" smtClean="0">
                <a:solidFill>
                  <a:prstClr val="black"/>
                </a:solidFill>
                <a:latin typeface="+mj-lt"/>
                <a:ea typeface="ＭＳ Ｐゴシック" charset="0"/>
                <a:cs typeface="Arial"/>
              </a:rPr>
              <a:t>backoff</a:t>
            </a:r>
            <a:r>
              <a:rPr lang="en-US" sz="1600" kern="1200" dirty="0" smtClean="0">
                <a:solidFill>
                  <a:prstClr val="black"/>
                </a:solidFill>
                <a:latin typeface="+mj-lt"/>
                <a:ea typeface="ＭＳ Ｐゴシック" charset="0"/>
                <a:cs typeface="Arial"/>
              </a:rPr>
              <a:t> period</a:t>
            </a:r>
            <a:endParaRPr lang="en-US" sz="1600" dirty="0" smtClean="0">
              <a:latin typeface="+mj-lt"/>
            </a:endParaRPr>
          </a:p>
          <a:p>
            <a:pPr marL="0" indent="0">
              <a:buNone/>
            </a:pPr>
            <a:endParaRPr lang="en-US" sz="1100" dirty="0" smtClean="0">
              <a:latin typeface="+mn-lt"/>
            </a:endParaRPr>
          </a:p>
        </p:txBody>
      </p:sp>
      <p:sp>
        <p:nvSpPr>
          <p:cNvPr id="7"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975717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References</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pPr marL="514350" lvl="0" indent="-514350">
              <a:buFont typeface="+mj-lt"/>
              <a:buAutoNum type="arabicPeriod"/>
            </a:pPr>
            <a:r>
              <a:rPr lang="en-US" sz="2000" dirty="0" smtClean="0">
                <a:latin typeface="Times New Roman" panose="02020603050405020304" pitchFamily="18" charset="0"/>
                <a:cs typeface="Times New Roman" panose="02020603050405020304" pitchFamily="18" charset="0"/>
              </a:rPr>
              <a:t>Steve </a:t>
            </a:r>
            <a:r>
              <a:rPr lang="en-US" sz="2000" dirty="0" err="1" smtClean="0">
                <a:latin typeface="Times New Roman" panose="02020603050405020304" pitchFamily="18" charset="0"/>
                <a:cs typeface="Times New Roman" panose="02020603050405020304" pitchFamily="18" charset="0"/>
              </a:rPr>
              <a:t>Shellhamer</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et. al., </a:t>
            </a:r>
            <a:r>
              <a:rPr lang="en-US" sz="2000" dirty="0" smtClean="0">
                <a:latin typeface="Times New Roman" panose="02020603050405020304" pitchFamily="18" charset="0"/>
                <a:cs typeface="Times New Roman" panose="02020603050405020304" pitchFamily="18" charset="0"/>
              </a:rPr>
              <a:t>“Sub-1GHz Coexistence Simulation Parameters” </a:t>
            </a:r>
            <a:r>
              <a:rPr lang="en-US" sz="2000" dirty="0">
                <a:latin typeface="Times New Roman" panose="02020603050405020304" pitchFamily="18" charset="0"/>
                <a:cs typeface="Times New Roman" panose="02020603050405020304" pitchFamily="18" charset="0"/>
              </a:rPr>
              <a:t>IEEE </a:t>
            </a:r>
            <a:r>
              <a:rPr lang="en-US" sz="2000" dirty="0" smtClean="0">
                <a:latin typeface="Times New Roman" panose="02020603050405020304" pitchFamily="18" charset="0"/>
                <a:cs typeface="Times New Roman" panose="02020603050405020304" pitchFamily="18" charset="0"/>
              </a:rPr>
              <a:t>802.19-18/39r2, September 2018</a:t>
            </a:r>
            <a:endParaRPr lang="en-US" sz="2000"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2000" dirty="0" smtClean="0">
                <a:latin typeface="Times New Roman" panose="02020603050405020304" pitchFamily="18" charset="0"/>
                <a:cs typeface="Times New Roman" panose="02020603050405020304" pitchFamily="18" charset="0"/>
              </a:rPr>
              <a:t>ARIB STD-T108 Version 1.0, “920MHz-Band Telemeter, </a:t>
            </a:r>
            <a:r>
              <a:rPr lang="en-US" sz="2000" dirty="0" err="1" smtClean="0">
                <a:latin typeface="Times New Roman" panose="02020603050405020304" pitchFamily="18" charset="0"/>
                <a:cs typeface="Times New Roman" panose="02020603050405020304" pitchFamily="18" charset="0"/>
              </a:rPr>
              <a:t>Telecontrol</a:t>
            </a:r>
            <a:r>
              <a:rPr lang="en-US" sz="2000" dirty="0" smtClean="0">
                <a:latin typeface="Times New Roman" panose="02020603050405020304" pitchFamily="18" charset="0"/>
                <a:cs typeface="Times New Roman" panose="02020603050405020304" pitchFamily="18" charset="0"/>
              </a:rPr>
              <a:t> and Data Transmission Radio Equipment”, February 2012</a:t>
            </a:r>
            <a:endParaRPr lang="en-US" sz="2000" dirty="0">
              <a:latin typeface="Times New Roman" panose="02020603050405020304" pitchFamily="18" charset="0"/>
              <a:cs typeface="Times New Roman" panose="02020603050405020304" pitchFamily="18" charset="0"/>
            </a:endParaRPr>
          </a:p>
          <a:p>
            <a:endParaRPr lang="en-US" sz="1800" dirty="0">
              <a:latin typeface="+mj-lt"/>
            </a:endParaRPr>
          </a:p>
        </p:txBody>
      </p:sp>
      <p:sp>
        <p:nvSpPr>
          <p:cNvPr id="7"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3656266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
        <p:nvSpPr>
          <p:cNvPr id="5"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351F4386-A5E2-41A1-B4D0-BE653C929E06}" type="slidenum">
              <a:rPr lang="en-GB">
                <a:latin typeface="+mn-lt"/>
              </a:rPr>
              <a:pPr/>
              <a:t>2</a:t>
            </a:fld>
            <a:endParaRPr lang="en-GB">
              <a:latin typeface="+mn-lt"/>
            </a:endParaRPr>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a:latin typeface="+mn-lt"/>
              </a:rPr>
              <a:t>Abstract</a:t>
            </a:r>
          </a:p>
        </p:txBody>
      </p:sp>
      <p:sp>
        <p:nvSpPr>
          <p:cNvPr id="4098" name="Rectangle 2"/>
          <p:cNvSpPr>
            <a:spLocks noGrp="1" noChangeArrowheads="1"/>
          </p:cNvSpPr>
          <p:nvPr>
            <p:ph type="body" idx="1"/>
          </p:nvPr>
        </p:nvSpPr>
        <p:spPr>
          <a:xfrm>
            <a:off x="731520" y="2113280"/>
            <a:ext cx="8290560" cy="4389120"/>
          </a:xfrm>
          <a:ln/>
        </p:spPr>
        <p:txBody>
          <a:bodyPr/>
          <a:lstStyle/>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latin typeface="+mn-lt"/>
              </a:rPr>
              <a:t>Presentation to Sub-1 GHz (S1G) </a:t>
            </a:r>
            <a:r>
              <a:rPr lang="en-US" dirty="0" smtClean="0">
                <a:latin typeface="+mn-lt"/>
              </a:rPr>
              <a:t>Band Coexistence Study Group of the IEEE </a:t>
            </a:r>
            <a:r>
              <a:rPr lang="en-US" dirty="0">
                <a:latin typeface="+mn-lt"/>
              </a:rPr>
              <a:t>802.19 Working Group </a:t>
            </a:r>
            <a:r>
              <a:rPr lang="en-US" dirty="0" smtClean="0">
                <a:latin typeface="+mn-lt"/>
              </a:rPr>
              <a:t>on Simulation Update of </a:t>
            </a:r>
            <a:r>
              <a:rPr lang="en-US" dirty="0">
                <a:latin typeface="+mn-lt"/>
              </a:rPr>
              <a:t>the Coexisting IEEE 802.15.4g and IEEE </a:t>
            </a:r>
            <a:r>
              <a:rPr lang="en-US" dirty="0" smtClean="0">
                <a:latin typeface="+mn-lt"/>
              </a:rPr>
              <a:t>802.11ah Using New Simulation Parameters, and </a:t>
            </a:r>
            <a:r>
              <a:rPr lang="en-US" dirty="0">
                <a:latin typeface="Times New Roman"/>
              </a:rPr>
              <a:t>Japan Regulatory on Transmission Time Control for Low Power Radio Stations (ARIB STD-T108</a:t>
            </a:r>
            <a:r>
              <a:rPr lang="en-US" dirty="0" smtClean="0">
                <a:latin typeface="Times New Roman"/>
              </a:rPr>
              <a:t>)</a:t>
            </a:r>
            <a:r>
              <a:rPr lang="en-US" dirty="0" smtClean="0">
                <a:latin typeface="+mn-lt"/>
              </a:rPr>
              <a:t>.</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smtClean="0">
              <a:latin typeface="+mn-lt"/>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November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and 802.15.4g </a:t>
            </a:r>
            <a:r>
              <a:rPr lang="en-US" sz="2400" dirty="0" err="1" smtClean="0">
                <a:latin typeface="+mj-lt"/>
              </a:rPr>
              <a:t>Backoff</a:t>
            </a:r>
            <a:r>
              <a:rPr lang="en-US" sz="2400" dirty="0" smtClean="0">
                <a:latin typeface="+mj-lt"/>
              </a:rPr>
              <a:t> Overview</a:t>
            </a:r>
            <a:endParaRPr lang="en-US" sz="2400" dirty="0">
              <a:latin typeface="+mj-lt"/>
            </a:endParaRPr>
          </a:p>
        </p:txBody>
      </p:sp>
      <p:sp>
        <p:nvSpPr>
          <p:cNvPr id="10242" name="Rectangle 2"/>
          <p:cNvSpPr>
            <a:spLocks noGrp="1" noChangeArrowheads="1"/>
          </p:cNvSpPr>
          <p:nvPr>
            <p:ph type="body" idx="1"/>
          </p:nvPr>
        </p:nvSpPr>
        <p:spPr>
          <a:xfrm>
            <a:off x="731520" y="1295400"/>
            <a:ext cx="8290560" cy="449997"/>
          </a:xfrm>
          <a:ln/>
        </p:spPr>
        <p:txBody>
          <a:bodyPr/>
          <a:lstStyle/>
          <a:p>
            <a:r>
              <a:rPr lang="en-US" sz="1800" dirty="0" smtClean="0">
                <a:latin typeface="+mj-lt"/>
              </a:rPr>
              <a:t>802.11ah </a:t>
            </a:r>
            <a:r>
              <a:rPr lang="en-US" sz="1800" dirty="0" err="1" smtClean="0">
                <a:latin typeface="+mj-lt"/>
              </a:rPr>
              <a:t>Backoff</a:t>
            </a:r>
            <a:endParaRPr lang="en-US" sz="1600" dirty="0" smtClean="0">
              <a:latin typeface="+mj-lt"/>
            </a:endParaRPr>
          </a:p>
          <a:p>
            <a:endParaRPr lang="en-US" sz="800" dirty="0" smtClean="0">
              <a:latin typeface="+mj-lt"/>
            </a:endParaRPr>
          </a:p>
          <a:p>
            <a:endParaRPr lang="en-US" sz="1800" dirty="0"/>
          </a:p>
        </p:txBody>
      </p:sp>
      <p:cxnSp>
        <p:nvCxnSpPr>
          <p:cNvPr id="9" name="Straight Arrow Connector 8"/>
          <p:cNvCxnSpPr/>
          <p:nvPr/>
        </p:nvCxnSpPr>
        <p:spPr>
          <a:xfrm>
            <a:off x="4038600" y="2355009"/>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2" name="Left Brace 11"/>
          <p:cNvSpPr/>
          <p:nvPr/>
        </p:nvSpPr>
        <p:spPr>
          <a:xfrm rot="5400000">
            <a:off x="4787305" y="792507"/>
            <a:ext cx="539405" cy="2687585"/>
          </a:xfrm>
          <a:prstGeom prst="leftBrace">
            <a:avLst>
              <a:gd name="adj1" fmla="val 8333"/>
              <a:gd name="adj2" fmla="val 49616"/>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4579797" y="2614591"/>
            <a:ext cx="2" cy="24809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2"/>
          <p:cNvSpPr txBox="1">
            <a:spLocks noChangeArrowheads="1"/>
          </p:cNvSpPr>
          <p:nvPr/>
        </p:nvSpPr>
        <p:spPr bwMode="auto">
          <a:xfrm>
            <a:off x="761973" y="4191000"/>
            <a:ext cx="8290560" cy="44999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1800" kern="0" dirty="0" smtClean="0">
                <a:latin typeface="+mj-lt"/>
              </a:rPr>
              <a:t>802.15.4g </a:t>
            </a:r>
            <a:r>
              <a:rPr lang="en-US" sz="1800" kern="0" dirty="0" err="1" smtClean="0">
                <a:latin typeface="+mj-lt"/>
              </a:rPr>
              <a:t>Backoff</a:t>
            </a:r>
            <a:endParaRPr lang="en-US" sz="1600" kern="0" dirty="0" smtClean="0">
              <a:latin typeface="+mj-lt"/>
            </a:endParaRPr>
          </a:p>
          <a:p>
            <a:endParaRPr lang="en-US" sz="800" kern="0" dirty="0" smtClean="0">
              <a:latin typeface="+mj-lt"/>
            </a:endParaRPr>
          </a:p>
          <a:p>
            <a:endParaRPr lang="en-US" sz="1800" kern="0" dirty="0"/>
          </a:p>
        </p:txBody>
      </p:sp>
      <p:cxnSp>
        <p:nvCxnSpPr>
          <p:cNvPr id="3" name="Straight Arrow Connector 2"/>
          <p:cNvCxnSpPr/>
          <p:nvPr/>
        </p:nvCxnSpPr>
        <p:spPr bwMode="auto">
          <a:xfrm flipV="1">
            <a:off x="1371600" y="2614904"/>
            <a:ext cx="5117244" cy="1"/>
          </a:xfrm>
          <a:prstGeom prst="straightConnector1">
            <a:avLst/>
          </a:prstGeom>
          <a:solidFill>
            <a:srgbClr val="00B8FF"/>
          </a:solidFill>
          <a:ln w="19050" cap="flat" cmpd="sng" algn="ctr">
            <a:solidFill>
              <a:schemeClr val="tx1"/>
            </a:solidFill>
            <a:prstDash val="solid"/>
            <a:round/>
            <a:headEnd type="none" w="med" len="med"/>
            <a:tailEnd type="none"/>
          </a:ln>
          <a:effectLst/>
        </p:spPr>
      </p:cxnSp>
      <p:sp>
        <p:nvSpPr>
          <p:cNvPr id="27" name="TextBox 26"/>
          <p:cNvSpPr txBox="1"/>
          <p:nvPr/>
        </p:nvSpPr>
        <p:spPr>
          <a:xfrm>
            <a:off x="5943599" y="2826517"/>
            <a:ext cx="1714500" cy="461665"/>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lang="en-US" sz="1200" b="1" dirty="0" err="1" smtClean="0">
                <a:solidFill>
                  <a:prstClr val="black"/>
                </a:solidFill>
                <a:latin typeface="Arial"/>
                <a:ea typeface="+mn-ea"/>
              </a:rPr>
              <a:t>Backoff</a:t>
            </a:r>
            <a:r>
              <a:rPr lang="en-US" sz="1200" b="1" dirty="0" smtClean="0">
                <a:solidFill>
                  <a:prstClr val="black"/>
                </a:solidFill>
                <a:latin typeface="Arial"/>
                <a:ea typeface="+mn-ea"/>
              </a:rPr>
              <a:t> </a:t>
            </a:r>
          </a:p>
          <a:p>
            <a:pP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counter = 0</a:t>
            </a:r>
            <a:endParaRPr lang="en-US" sz="1200" b="1" dirty="0">
              <a:solidFill>
                <a:prstClr val="black"/>
              </a:solidFill>
              <a:latin typeface="Arial"/>
              <a:ea typeface="+mn-ea"/>
            </a:endParaRPr>
          </a:p>
        </p:txBody>
      </p:sp>
      <p:cxnSp>
        <p:nvCxnSpPr>
          <p:cNvPr id="28" name="Straight Arrow Connector 27"/>
          <p:cNvCxnSpPr/>
          <p:nvPr/>
        </p:nvCxnSpPr>
        <p:spPr>
          <a:xfrm>
            <a:off x="4390673" y="2355009"/>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724400" y="2378834"/>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019801" y="2378833"/>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400800" y="2378833"/>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020538" y="1600200"/>
            <a:ext cx="2135652"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Random </a:t>
            </a:r>
            <a:r>
              <a:rPr lang="en-US" sz="1200" b="1" dirty="0" err="1" smtClean="0">
                <a:solidFill>
                  <a:prstClr val="black"/>
                </a:solidFill>
                <a:latin typeface="Arial"/>
                <a:ea typeface="+mn-ea"/>
              </a:rPr>
              <a:t>Backoff</a:t>
            </a:r>
            <a:r>
              <a:rPr lang="en-US" sz="1200" b="1" dirty="0" smtClean="0">
                <a:solidFill>
                  <a:prstClr val="black"/>
                </a:solidFill>
                <a:latin typeface="Arial"/>
                <a:ea typeface="+mn-ea"/>
              </a:rPr>
              <a:t> Period</a:t>
            </a:r>
            <a:endParaRPr lang="en-US" sz="1200" b="1" dirty="0">
              <a:solidFill>
                <a:prstClr val="black"/>
              </a:solidFill>
              <a:latin typeface="Arial"/>
              <a:ea typeface="+mn-ea"/>
            </a:endParaRPr>
          </a:p>
        </p:txBody>
      </p:sp>
      <p:sp>
        <p:nvSpPr>
          <p:cNvPr id="33" name="TextBox 32"/>
          <p:cNvSpPr txBox="1"/>
          <p:nvPr/>
        </p:nvSpPr>
        <p:spPr>
          <a:xfrm>
            <a:off x="3966471" y="2820299"/>
            <a:ext cx="1182126"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CCA</a:t>
            </a:r>
            <a:endParaRPr lang="en-US" sz="1200" b="1" dirty="0">
              <a:solidFill>
                <a:prstClr val="black"/>
              </a:solidFill>
              <a:latin typeface="Arial"/>
              <a:ea typeface="+mn-ea"/>
            </a:endParaRPr>
          </a:p>
        </p:txBody>
      </p:sp>
      <p:sp>
        <p:nvSpPr>
          <p:cNvPr id="34" name="Left Brace 33"/>
          <p:cNvSpPr/>
          <p:nvPr/>
        </p:nvSpPr>
        <p:spPr>
          <a:xfrm>
            <a:off x="6426846" y="2179993"/>
            <a:ext cx="565014" cy="857663"/>
          </a:xfrm>
          <a:prstGeom prst="leftBrace">
            <a:avLst>
              <a:gd name="adj1" fmla="val 8333"/>
              <a:gd name="adj2" fmla="val 49616"/>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a:off x="4572000" y="3054603"/>
            <a:ext cx="0" cy="228600"/>
          </a:xfrm>
          <a:prstGeom prst="straightConnector1">
            <a:avLst/>
          </a:prstGeom>
          <a:ln w="19050">
            <a:solidFill>
              <a:schemeClr val="tx1"/>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590800" y="3283203"/>
            <a:ext cx="3886200" cy="0"/>
          </a:xfrm>
          <a:prstGeom prst="straightConnector1">
            <a:avLst/>
          </a:prstGeom>
          <a:ln w="19050">
            <a:solidFill>
              <a:schemeClr val="tx1"/>
            </a:solidFill>
            <a:prstDash val="solid"/>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590800" y="3283203"/>
            <a:ext cx="0" cy="228600"/>
          </a:xfrm>
          <a:prstGeom prst="straightConnector1">
            <a:avLst/>
          </a:prstGeom>
          <a:ln w="19050">
            <a:solidFill>
              <a:schemeClr val="tx1"/>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Flowchart: Process 37"/>
          <p:cNvSpPr/>
          <p:nvPr/>
        </p:nvSpPr>
        <p:spPr>
          <a:xfrm>
            <a:off x="1295400" y="3511803"/>
            <a:ext cx="2590800" cy="354932"/>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Busy: hold </a:t>
            </a:r>
            <a:r>
              <a:rPr lang="en-US" sz="1600" b="1" dirty="0" err="1" smtClean="0">
                <a:solidFill>
                  <a:schemeClr val="tx1"/>
                </a:solidFill>
              </a:rPr>
              <a:t>backoff</a:t>
            </a:r>
            <a:r>
              <a:rPr lang="en-US" sz="1600" b="1" dirty="0" smtClean="0">
                <a:solidFill>
                  <a:schemeClr val="tx1"/>
                </a:solidFill>
              </a:rPr>
              <a:t> counter</a:t>
            </a:r>
            <a:endParaRPr lang="en-US" sz="1600" b="1" dirty="0">
              <a:solidFill>
                <a:schemeClr val="tx1"/>
              </a:solidFill>
            </a:endParaRPr>
          </a:p>
        </p:txBody>
      </p:sp>
      <p:sp>
        <p:nvSpPr>
          <p:cNvPr id="39" name="Flowchart: Process 38"/>
          <p:cNvSpPr/>
          <p:nvPr/>
        </p:nvSpPr>
        <p:spPr>
          <a:xfrm>
            <a:off x="4953000" y="3511802"/>
            <a:ext cx="2971800" cy="354933"/>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Clear: decrease </a:t>
            </a:r>
            <a:r>
              <a:rPr lang="en-US" sz="1600" b="1" dirty="0" err="1" smtClean="0">
                <a:solidFill>
                  <a:schemeClr val="tx1"/>
                </a:solidFill>
              </a:rPr>
              <a:t>backoff</a:t>
            </a:r>
            <a:r>
              <a:rPr lang="en-US" sz="1600" b="1" dirty="0" smtClean="0">
                <a:solidFill>
                  <a:schemeClr val="tx1"/>
                </a:solidFill>
              </a:rPr>
              <a:t> counter</a:t>
            </a:r>
            <a:endParaRPr lang="en-US" sz="1600" b="1" baseline="-25000" dirty="0">
              <a:solidFill>
                <a:schemeClr val="tx1"/>
              </a:solidFill>
            </a:endParaRPr>
          </a:p>
        </p:txBody>
      </p:sp>
      <p:cxnSp>
        <p:nvCxnSpPr>
          <p:cNvPr id="40" name="Straight Arrow Connector 39"/>
          <p:cNvCxnSpPr/>
          <p:nvPr/>
        </p:nvCxnSpPr>
        <p:spPr>
          <a:xfrm>
            <a:off x="6477000" y="3283203"/>
            <a:ext cx="0" cy="228600"/>
          </a:xfrm>
          <a:prstGeom prst="straightConnector1">
            <a:avLst/>
          </a:prstGeom>
          <a:ln w="19050">
            <a:solidFill>
              <a:schemeClr val="tx1"/>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400798" y="2618111"/>
            <a:ext cx="2" cy="24809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4" name="Flowchart: Process 43"/>
          <p:cNvSpPr/>
          <p:nvPr/>
        </p:nvSpPr>
        <p:spPr>
          <a:xfrm>
            <a:off x="7017905" y="1985203"/>
            <a:ext cx="1851775" cy="354932"/>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Busy: Re-</a:t>
            </a:r>
            <a:r>
              <a:rPr lang="en-US" sz="1600" b="1" dirty="0" err="1" smtClean="0">
                <a:solidFill>
                  <a:schemeClr val="tx1"/>
                </a:solidFill>
              </a:rPr>
              <a:t>backoff</a:t>
            </a:r>
            <a:endParaRPr lang="en-US" sz="1600" b="1" dirty="0">
              <a:solidFill>
                <a:schemeClr val="tx1"/>
              </a:solidFill>
            </a:endParaRPr>
          </a:p>
        </p:txBody>
      </p:sp>
      <p:sp>
        <p:nvSpPr>
          <p:cNvPr id="45" name="Flowchart: Process 44"/>
          <p:cNvSpPr/>
          <p:nvPr/>
        </p:nvSpPr>
        <p:spPr>
          <a:xfrm>
            <a:off x="7024884" y="2813970"/>
            <a:ext cx="1836286" cy="354933"/>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Clear: Transmit</a:t>
            </a:r>
            <a:endParaRPr lang="en-US" sz="1600" b="1" baseline="-25000" dirty="0">
              <a:solidFill>
                <a:schemeClr val="tx1"/>
              </a:solidFill>
            </a:endParaRPr>
          </a:p>
        </p:txBody>
      </p:sp>
      <p:cxnSp>
        <p:nvCxnSpPr>
          <p:cNvPr id="47" name="Straight Arrow Connector 46"/>
          <p:cNvCxnSpPr/>
          <p:nvPr/>
        </p:nvCxnSpPr>
        <p:spPr>
          <a:xfrm>
            <a:off x="2891166" y="5315227"/>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48" name="Left Brace 47"/>
          <p:cNvSpPr/>
          <p:nvPr/>
        </p:nvSpPr>
        <p:spPr>
          <a:xfrm rot="5400000">
            <a:off x="3639871" y="3752725"/>
            <a:ext cx="539405" cy="2687585"/>
          </a:xfrm>
          <a:prstGeom prst="leftBrace">
            <a:avLst>
              <a:gd name="adj1" fmla="val 8333"/>
              <a:gd name="adj2" fmla="val 49616"/>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1" name="Straight Arrow Connector 50"/>
          <p:cNvCxnSpPr/>
          <p:nvPr/>
        </p:nvCxnSpPr>
        <p:spPr bwMode="auto">
          <a:xfrm>
            <a:off x="1443366" y="5574626"/>
            <a:ext cx="4419600" cy="497"/>
          </a:xfrm>
          <a:prstGeom prst="straightConnector1">
            <a:avLst/>
          </a:prstGeom>
          <a:solidFill>
            <a:srgbClr val="00B8FF"/>
          </a:solidFill>
          <a:ln w="19050" cap="flat" cmpd="sng" algn="ctr">
            <a:solidFill>
              <a:schemeClr val="tx1"/>
            </a:solidFill>
            <a:prstDash val="solid"/>
            <a:round/>
            <a:headEnd type="none" w="med" len="med"/>
            <a:tailEnd type="none"/>
          </a:ln>
          <a:effectLst/>
        </p:spPr>
      </p:cxnSp>
      <p:sp>
        <p:nvSpPr>
          <p:cNvPr id="52" name="TextBox 51"/>
          <p:cNvSpPr txBox="1"/>
          <p:nvPr/>
        </p:nvSpPr>
        <p:spPr>
          <a:xfrm>
            <a:off x="4876800" y="5786735"/>
            <a:ext cx="1714500" cy="461665"/>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lang="en-US" sz="1200" b="1" dirty="0" err="1" smtClean="0">
                <a:solidFill>
                  <a:prstClr val="black"/>
                </a:solidFill>
                <a:latin typeface="Arial"/>
                <a:ea typeface="+mn-ea"/>
              </a:rPr>
              <a:t>Backoff</a:t>
            </a:r>
            <a:r>
              <a:rPr lang="en-US" sz="1200" b="1" dirty="0" smtClean="0">
                <a:solidFill>
                  <a:prstClr val="black"/>
                </a:solidFill>
                <a:latin typeface="Arial"/>
                <a:ea typeface="+mn-ea"/>
              </a:rPr>
              <a:t> </a:t>
            </a:r>
          </a:p>
          <a:p>
            <a:pP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counter = 0</a:t>
            </a:r>
            <a:endParaRPr lang="en-US" sz="1200" b="1" dirty="0">
              <a:solidFill>
                <a:prstClr val="black"/>
              </a:solidFill>
              <a:latin typeface="Arial"/>
              <a:ea typeface="+mn-ea"/>
            </a:endParaRPr>
          </a:p>
        </p:txBody>
      </p:sp>
      <p:cxnSp>
        <p:nvCxnSpPr>
          <p:cNvPr id="53" name="Straight Arrow Connector 52"/>
          <p:cNvCxnSpPr/>
          <p:nvPr/>
        </p:nvCxnSpPr>
        <p:spPr>
          <a:xfrm>
            <a:off x="3243239" y="5315227"/>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3576966" y="5339052"/>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872367" y="5339051"/>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5253366" y="5339051"/>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873104" y="4560418"/>
            <a:ext cx="2135652"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Random </a:t>
            </a:r>
            <a:r>
              <a:rPr lang="en-US" sz="1200" b="1" dirty="0" err="1" smtClean="0">
                <a:solidFill>
                  <a:prstClr val="black"/>
                </a:solidFill>
                <a:latin typeface="Arial"/>
                <a:ea typeface="+mn-ea"/>
              </a:rPr>
              <a:t>Backoff</a:t>
            </a:r>
            <a:r>
              <a:rPr lang="en-US" sz="1200" b="1" dirty="0" smtClean="0">
                <a:solidFill>
                  <a:prstClr val="black"/>
                </a:solidFill>
                <a:latin typeface="Arial"/>
                <a:ea typeface="+mn-ea"/>
              </a:rPr>
              <a:t> Period</a:t>
            </a:r>
            <a:endParaRPr lang="en-US" sz="1200" b="1" dirty="0">
              <a:solidFill>
                <a:prstClr val="black"/>
              </a:solidFill>
              <a:latin typeface="Arial"/>
              <a:ea typeface="+mn-ea"/>
            </a:endParaRPr>
          </a:p>
        </p:txBody>
      </p:sp>
      <p:sp>
        <p:nvSpPr>
          <p:cNvPr id="58" name="TextBox 57"/>
          <p:cNvSpPr txBox="1"/>
          <p:nvPr/>
        </p:nvSpPr>
        <p:spPr>
          <a:xfrm>
            <a:off x="4985640" y="5257800"/>
            <a:ext cx="1182126"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CCA</a:t>
            </a:r>
            <a:endParaRPr lang="en-US" sz="1200" b="1" dirty="0">
              <a:solidFill>
                <a:prstClr val="black"/>
              </a:solidFill>
              <a:latin typeface="Arial"/>
              <a:ea typeface="+mn-ea"/>
            </a:endParaRPr>
          </a:p>
        </p:txBody>
      </p:sp>
      <p:sp>
        <p:nvSpPr>
          <p:cNvPr id="59" name="Left Brace 58"/>
          <p:cNvSpPr/>
          <p:nvPr/>
        </p:nvSpPr>
        <p:spPr>
          <a:xfrm>
            <a:off x="5862966" y="5140211"/>
            <a:ext cx="565014" cy="857663"/>
          </a:xfrm>
          <a:prstGeom prst="leftBrace">
            <a:avLst>
              <a:gd name="adj1" fmla="val 8333"/>
              <a:gd name="adj2" fmla="val 49616"/>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Arrow Connector 61"/>
          <p:cNvCxnSpPr/>
          <p:nvPr/>
        </p:nvCxnSpPr>
        <p:spPr>
          <a:xfrm>
            <a:off x="5253366" y="5577832"/>
            <a:ext cx="2" cy="24809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3" name="Flowchart: Process 62"/>
          <p:cNvSpPr/>
          <p:nvPr/>
        </p:nvSpPr>
        <p:spPr>
          <a:xfrm>
            <a:off x="6454025" y="4945421"/>
            <a:ext cx="1851775" cy="354932"/>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Busy: Re-</a:t>
            </a:r>
            <a:r>
              <a:rPr lang="en-US" sz="1600" b="1" dirty="0" err="1" smtClean="0">
                <a:solidFill>
                  <a:schemeClr val="tx1"/>
                </a:solidFill>
              </a:rPr>
              <a:t>backoff</a:t>
            </a:r>
            <a:endParaRPr lang="en-US" sz="1600" b="1" dirty="0">
              <a:solidFill>
                <a:schemeClr val="tx1"/>
              </a:solidFill>
            </a:endParaRPr>
          </a:p>
        </p:txBody>
      </p:sp>
      <p:sp>
        <p:nvSpPr>
          <p:cNvPr id="64" name="Flowchart: Process 63"/>
          <p:cNvSpPr/>
          <p:nvPr/>
        </p:nvSpPr>
        <p:spPr>
          <a:xfrm>
            <a:off x="6461004" y="5774188"/>
            <a:ext cx="1836286" cy="354933"/>
          </a:xfrm>
          <a:prstGeom prst="flowChartProcess">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Clear: Transmit</a:t>
            </a:r>
            <a:endParaRPr lang="en-US" sz="1600" b="1" baseline="-25000" dirty="0">
              <a:solidFill>
                <a:schemeClr val="tx1"/>
              </a:solidFill>
            </a:endParaRPr>
          </a:p>
        </p:txBody>
      </p:sp>
      <p:cxnSp>
        <p:nvCxnSpPr>
          <p:cNvPr id="65" name="Straight Arrow Connector 64"/>
          <p:cNvCxnSpPr/>
          <p:nvPr/>
        </p:nvCxnSpPr>
        <p:spPr>
          <a:xfrm>
            <a:off x="2565781" y="5332971"/>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5862966" y="5334000"/>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69" name="Rectangle 2"/>
          <p:cNvSpPr txBox="1">
            <a:spLocks noChangeArrowheads="1"/>
          </p:cNvSpPr>
          <p:nvPr/>
        </p:nvSpPr>
        <p:spPr bwMode="auto">
          <a:xfrm>
            <a:off x="777240" y="6027003"/>
            <a:ext cx="8290560" cy="94466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r>
              <a:rPr lang="en-US" sz="1800" kern="0" dirty="0" smtClean="0">
                <a:latin typeface="+mj-lt"/>
              </a:rPr>
              <a:t>Observation</a:t>
            </a:r>
          </a:p>
          <a:p>
            <a:pPr lvl="1"/>
            <a:r>
              <a:rPr lang="en-US" sz="1400" kern="0" dirty="0" smtClean="0">
                <a:latin typeface="+mj-lt"/>
              </a:rPr>
              <a:t>802.11ah </a:t>
            </a:r>
            <a:r>
              <a:rPr lang="en-US" sz="1400" kern="0" dirty="0" err="1" smtClean="0">
                <a:latin typeface="+mj-lt"/>
              </a:rPr>
              <a:t>backoff</a:t>
            </a:r>
            <a:r>
              <a:rPr lang="en-US" sz="1400" kern="0" dirty="0" smtClean="0">
                <a:latin typeface="+mj-lt"/>
              </a:rPr>
              <a:t> time can be very long</a:t>
            </a:r>
          </a:p>
          <a:p>
            <a:pPr lvl="1"/>
            <a:r>
              <a:rPr lang="en-US" sz="1400" kern="0" dirty="0" smtClean="0">
                <a:latin typeface="+mj-lt"/>
              </a:rPr>
              <a:t>802.15.4g </a:t>
            </a:r>
            <a:r>
              <a:rPr lang="en-US" sz="1400" kern="0" dirty="0" err="1" smtClean="0">
                <a:latin typeface="+mj-lt"/>
              </a:rPr>
              <a:t>Backoff</a:t>
            </a:r>
            <a:r>
              <a:rPr lang="en-US" sz="1400" kern="0" dirty="0" smtClean="0">
                <a:latin typeface="+mj-lt"/>
              </a:rPr>
              <a:t> time is bounded</a:t>
            </a:r>
            <a:endParaRPr lang="en-US" sz="1200" kern="0" dirty="0" smtClean="0">
              <a:latin typeface="+mj-lt"/>
            </a:endParaRPr>
          </a:p>
          <a:p>
            <a:endParaRPr lang="en-US" sz="800" kern="0" dirty="0" smtClean="0">
              <a:latin typeface="+mj-lt"/>
            </a:endParaRPr>
          </a:p>
          <a:p>
            <a:endParaRPr lang="en-US" sz="1800" kern="0" dirty="0"/>
          </a:p>
        </p:txBody>
      </p:sp>
      <p:cxnSp>
        <p:nvCxnSpPr>
          <p:cNvPr id="70" name="Straight Arrow Connector 69"/>
          <p:cNvCxnSpPr/>
          <p:nvPr/>
        </p:nvCxnSpPr>
        <p:spPr>
          <a:xfrm>
            <a:off x="3713215" y="2360985"/>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3167107" y="2368055"/>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561914" y="2378832"/>
            <a:ext cx="0" cy="236071"/>
          </a:xfrm>
          <a:prstGeom prst="straightConnector1">
            <a:avLst/>
          </a:prstGeom>
          <a:ln w="1905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2290403" y="2317171"/>
            <a:ext cx="1182126"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Busy</a:t>
            </a:r>
            <a:endParaRPr lang="en-US" sz="1200" b="1" dirty="0">
              <a:solidFill>
                <a:prstClr val="black"/>
              </a:solidFill>
              <a:latin typeface="Arial"/>
              <a:ea typeface="+mn-ea"/>
            </a:endParaRPr>
          </a:p>
        </p:txBody>
      </p:sp>
      <p:sp>
        <p:nvSpPr>
          <p:cNvPr id="74" name="TextBox 73"/>
          <p:cNvSpPr txBox="1"/>
          <p:nvPr/>
        </p:nvSpPr>
        <p:spPr>
          <a:xfrm>
            <a:off x="2845892" y="2335627"/>
            <a:ext cx="1182126"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200" b="1" dirty="0" smtClean="0">
                <a:solidFill>
                  <a:prstClr val="black"/>
                </a:solidFill>
                <a:latin typeface="Arial"/>
                <a:ea typeface="+mn-ea"/>
              </a:rPr>
              <a:t>DIFS</a:t>
            </a:r>
            <a:endParaRPr lang="en-US" sz="1200" b="1" dirty="0">
              <a:solidFill>
                <a:prstClr val="black"/>
              </a:solidFill>
              <a:latin typeface="Arial"/>
              <a:ea typeface="+mn-ea"/>
            </a:endParaRPr>
          </a:p>
        </p:txBody>
      </p:sp>
    </p:spTree>
    <p:extLst>
      <p:ext uri="{BB962C8B-B14F-4D97-AF65-F5344CB8AC3E}">
        <p14:creationId xmlns:p14="http://schemas.microsoft.com/office/powerpoint/2010/main" val="2069647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November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Parameters and Performance Metrics</a:t>
            </a:r>
            <a:endParaRPr lang="en-US" sz="2400" dirty="0">
              <a:latin typeface="+mj-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295400"/>
                <a:ext cx="8290560" cy="5611708"/>
              </a:xfrm>
              <a:ln/>
            </p:spPr>
            <p:txBody>
              <a:bodyPr/>
              <a:lstStyle/>
              <a:p>
                <a:r>
                  <a:rPr lang="en-US" sz="1800" dirty="0" smtClean="0">
                    <a:latin typeface="+mj-lt"/>
                  </a:rPr>
                  <a:t>802.11ah STAs and </a:t>
                </a:r>
                <a:r>
                  <a:rPr lang="en-US" sz="1800" dirty="0"/>
                  <a:t>802.15.4g nodes</a:t>
                </a:r>
                <a:endParaRPr lang="en-US" sz="1800" dirty="0" smtClean="0">
                  <a:latin typeface="+mj-lt"/>
                </a:endParaRPr>
              </a:p>
              <a:p>
                <a:pPr lvl="1"/>
                <a:r>
                  <a:rPr lang="en-US" sz="1600" dirty="0" smtClean="0">
                    <a:latin typeface="+mj-lt"/>
                  </a:rPr>
                  <a:t>[50, 100]</a:t>
                </a:r>
              </a:p>
              <a:p>
                <a:endParaRPr lang="en-US" sz="800" dirty="0" smtClean="0">
                  <a:latin typeface="+mj-lt"/>
                </a:endParaRPr>
              </a:p>
              <a:p>
                <a:r>
                  <a:rPr lang="en-US" sz="1800" dirty="0" smtClean="0">
                    <a:latin typeface="+mj-lt"/>
                  </a:rPr>
                  <a:t>Total offered load for 802.15.4g network and 802.11ah network</a:t>
                </a:r>
              </a:p>
              <a:p>
                <a:pPr lvl="1"/>
                <a:r>
                  <a:rPr lang="en-US" sz="1600" dirty="0" smtClean="0">
                    <a:latin typeface="+mn-lt"/>
                  </a:rPr>
                  <a:t>[10, </a:t>
                </a:r>
                <a:r>
                  <a:rPr lang="en-US" sz="1600" dirty="0">
                    <a:latin typeface="+mn-lt"/>
                  </a:rPr>
                  <a:t>4</a:t>
                </a:r>
                <a:r>
                  <a:rPr lang="en-US" sz="1600" dirty="0" smtClean="0">
                    <a:latin typeface="+mn-lt"/>
                  </a:rPr>
                  <a:t>0] kb/s</a:t>
                </a:r>
              </a:p>
              <a:p>
                <a:endParaRPr lang="en-US" sz="800" dirty="0" smtClean="0">
                  <a:latin typeface="+mn-lt"/>
                </a:endParaRPr>
              </a:p>
              <a:p>
                <a:r>
                  <a:rPr lang="en-US" sz="1800" dirty="0" smtClean="0">
                    <a:latin typeface="+mn-lt"/>
                  </a:rPr>
                  <a:t>Packet </a:t>
                </a:r>
                <a:r>
                  <a:rPr lang="en-US" sz="1800" dirty="0">
                    <a:latin typeface="+mn-lt"/>
                  </a:rPr>
                  <a:t>size</a:t>
                </a:r>
              </a:p>
              <a:p>
                <a:pPr lvl="1"/>
                <a:r>
                  <a:rPr lang="en-US" sz="1600" dirty="0">
                    <a:latin typeface="+mn-lt"/>
                  </a:rPr>
                  <a:t>100 bytes</a:t>
                </a:r>
              </a:p>
              <a:p>
                <a:endParaRPr lang="en-US" sz="800" dirty="0" smtClean="0">
                  <a:latin typeface="+mn-lt"/>
                </a:endParaRPr>
              </a:p>
              <a:p>
                <a:r>
                  <a:rPr lang="en-US" sz="1800" dirty="0" smtClean="0">
                    <a:latin typeface="+mn-lt"/>
                  </a:rPr>
                  <a:t>PHY data rate</a:t>
                </a:r>
              </a:p>
              <a:p>
                <a:pPr lvl="1"/>
                <a:r>
                  <a:rPr lang="en-US" sz="1600" dirty="0" smtClean="0">
                    <a:latin typeface="+mn-lt"/>
                  </a:rPr>
                  <a:t>300 kb/s for 802.11ah</a:t>
                </a:r>
              </a:p>
              <a:p>
                <a:pPr lvl="1"/>
                <a:r>
                  <a:rPr lang="en-US" sz="1600" dirty="0">
                    <a:latin typeface="+mn-lt"/>
                  </a:rPr>
                  <a:t>100 kb/s for 802.15.4g</a:t>
                </a:r>
              </a:p>
              <a:p>
                <a:pPr lvl="1"/>
                <a:endParaRPr lang="en-US" sz="800" dirty="0" smtClean="0">
                  <a:latin typeface="+mn-lt"/>
                </a:endParaRPr>
              </a:p>
              <a:p>
                <a:r>
                  <a:rPr lang="en-US" sz="1800" dirty="0" smtClean="0">
                    <a:latin typeface="+mn-lt"/>
                  </a:rPr>
                  <a:t>Data packet delivery rate</a:t>
                </a:r>
              </a:p>
              <a:p>
                <a:pPr lvl="1"/>
                <a14:m>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 </m:t>
                        </m:r>
                        <m:r>
                          <a:rPr lang="en-US" sz="1800" b="0" i="1" smtClean="0">
                            <a:latin typeface="Cambria Math" panose="02040503050406030204" pitchFamily="18" charset="0"/>
                          </a:rPr>
                          <m:t>𝑜𝑓</m:t>
                        </m:r>
                        <m:r>
                          <a:rPr lang="en-US" sz="1800" b="0" i="1" smtClean="0">
                            <a:latin typeface="Cambria Math" panose="02040503050406030204" pitchFamily="18" charset="0"/>
                          </a:rPr>
                          <m:t> </m:t>
                        </m:r>
                        <m:r>
                          <a:rPr lang="en-US" sz="1800" b="0" i="1" smtClean="0">
                            <a:latin typeface="Cambria Math" panose="02040503050406030204" pitchFamily="18" charset="0"/>
                          </a:rPr>
                          <m:t>𝑝𝑎𝑐𝑘𝑒𝑡𝑠</m:t>
                        </m:r>
                        <m:r>
                          <a:rPr lang="en-US" sz="1800" b="0" i="1" smtClean="0">
                            <a:latin typeface="Cambria Math" panose="02040503050406030204" pitchFamily="18" charset="0"/>
                          </a:rPr>
                          <m:t> </m:t>
                        </m:r>
                        <m:r>
                          <a:rPr lang="en-US" sz="1800" b="0" i="1" smtClean="0">
                            <a:latin typeface="Cambria Math" panose="02040503050406030204" pitchFamily="18" charset="0"/>
                          </a:rPr>
                          <m:t>𝑟𝑒𝑐𝑒𝑖𝑣𝑒𝑑</m:t>
                        </m:r>
                      </m:num>
                      <m:den>
                        <m:r>
                          <a:rPr lang="en-US" sz="1800" b="0" i="1" smtClean="0">
                            <a:latin typeface="Cambria Math" panose="02040503050406030204" pitchFamily="18" charset="0"/>
                          </a:rPr>
                          <m:t># </m:t>
                        </m:r>
                        <m:r>
                          <a:rPr lang="en-US" sz="1800" b="0" i="1" smtClean="0">
                            <a:latin typeface="Cambria Math" panose="02040503050406030204" pitchFamily="18" charset="0"/>
                          </a:rPr>
                          <m:t>𝑜𝑓</m:t>
                        </m:r>
                        <m:r>
                          <a:rPr lang="en-US" sz="1800" b="0" i="1" smtClean="0">
                            <a:latin typeface="Cambria Math" panose="02040503050406030204" pitchFamily="18" charset="0"/>
                          </a:rPr>
                          <m:t> </m:t>
                        </m:r>
                        <m:r>
                          <a:rPr lang="en-US" sz="1800" b="0" i="1" smtClean="0">
                            <a:latin typeface="Cambria Math" panose="02040503050406030204" pitchFamily="18" charset="0"/>
                          </a:rPr>
                          <m:t>𝑝𝑎𝑐𝑘𝑒𝑡𝑠</m:t>
                        </m:r>
                        <m:r>
                          <a:rPr lang="en-US" sz="1800" b="0" i="1" smtClean="0">
                            <a:latin typeface="Cambria Math" panose="02040503050406030204" pitchFamily="18" charset="0"/>
                          </a:rPr>
                          <m:t> </m:t>
                        </m:r>
                        <m:r>
                          <a:rPr lang="en-US" sz="1800" b="0" i="1" smtClean="0">
                            <a:latin typeface="Cambria Math" panose="02040503050406030204" pitchFamily="18" charset="0"/>
                          </a:rPr>
                          <m:t>𝑡𝑟𝑎𝑛𝑠𝑚𝑖𝑡𝑡𝑒𝑑</m:t>
                        </m:r>
                      </m:den>
                    </m:f>
                  </m:oMath>
                </a14:m>
                <a:endParaRPr lang="en-US" sz="1800" dirty="0" smtClean="0">
                  <a:latin typeface="+mn-lt"/>
                </a:endParaRPr>
              </a:p>
              <a:p>
                <a:endParaRPr lang="en-US" sz="800" dirty="0" smtClean="0">
                  <a:latin typeface="+mn-lt"/>
                </a:endParaRPr>
              </a:p>
              <a:p>
                <a:r>
                  <a:rPr lang="en-US" sz="1800" dirty="0" smtClean="0">
                    <a:latin typeface="+mn-lt"/>
                  </a:rPr>
                  <a:t>Data </a:t>
                </a:r>
                <a:r>
                  <a:rPr lang="en-US" sz="1800" dirty="0">
                    <a:latin typeface="+mn-lt"/>
                  </a:rPr>
                  <a:t>packet </a:t>
                </a:r>
                <a:r>
                  <a:rPr lang="en-US" sz="1800" dirty="0" smtClean="0">
                    <a:latin typeface="+mn-lt"/>
                  </a:rPr>
                  <a:t>latency</a:t>
                </a:r>
                <a:endParaRPr lang="en-US" sz="1800" dirty="0">
                  <a:latin typeface="+mn-lt"/>
                </a:endParaRPr>
              </a:p>
              <a:p>
                <a:pPr lvl="1"/>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𝑏𝑎𝑐𝑘𝑜𝑓𝑓</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𝐷𝑎𝑡𝑎𝑇𝑋</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𝐴𝑐𝑘𝑊𝑎𝑖𝑡</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𝐴𝑐𝑘𝑅𝑋</m:t>
                        </m:r>
                      </m:sub>
                    </m:sSub>
                  </m:oMath>
                </a14:m>
                <a:endParaRPr lang="en-US" sz="1800" dirty="0"/>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295400"/>
                <a:ext cx="8290560" cy="5611708"/>
              </a:xfrm>
              <a:blipFill>
                <a:blip r:embed="rId3"/>
                <a:stretch>
                  <a:fillRect l="-441" t="-761"/>
                </a:stretch>
              </a:blipFill>
              <a:ln/>
            </p:spPr>
            <p:txBody>
              <a:bodyPr/>
              <a:lstStyle/>
              <a:p>
                <a:r>
                  <a:rPr lang="en-US">
                    <a:noFill/>
                  </a:rPr>
                  <a:t> </a:t>
                </a:r>
              </a:p>
            </p:txBody>
          </p:sp>
        </mc:Fallback>
      </mc:AlternateContent>
    </p:spTree>
    <p:extLst>
      <p:ext uri="{BB962C8B-B14F-4D97-AF65-F5344CB8AC3E}">
        <p14:creationId xmlns:p14="http://schemas.microsoft.com/office/powerpoint/2010/main" val="18253949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9753600" cy="4775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753600" cy="4775200"/>
          </a:xfrm>
          <a:prstGeom prst="rect">
            <a:avLst/>
          </a:prstGeom>
        </p:spPr>
      </p:pic>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Node Deployment</a:t>
            </a:r>
            <a:endParaRPr lang="en-US" sz="2400" dirty="0">
              <a:latin typeface="+mj-lt"/>
            </a:endParaRPr>
          </a:p>
        </p:txBody>
      </p:sp>
      <p:sp>
        <p:nvSpPr>
          <p:cNvPr id="10242" name="Rectangle 2"/>
          <p:cNvSpPr>
            <a:spLocks noGrp="1" noChangeArrowheads="1"/>
          </p:cNvSpPr>
          <p:nvPr>
            <p:ph type="body" idx="1"/>
          </p:nvPr>
        </p:nvSpPr>
        <p:spPr>
          <a:xfrm>
            <a:off x="731520" y="1295400"/>
            <a:ext cx="8290560" cy="2819400"/>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p:txBody>
      </p:sp>
      <p:sp>
        <p:nvSpPr>
          <p:cNvPr id="8" name="TextBox 7"/>
          <p:cNvSpPr txBox="1"/>
          <p:nvPr/>
        </p:nvSpPr>
        <p:spPr>
          <a:xfrm>
            <a:off x="2133600" y="6168080"/>
            <a:ext cx="1524000" cy="338554"/>
          </a:xfrm>
          <a:prstGeom prst="rect">
            <a:avLst/>
          </a:prstGeom>
          <a:noFill/>
        </p:spPr>
        <p:txBody>
          <a:bodyPr wrap="square" rtlCol="0">
            <a:spAutoFit/>
          </a:bodyPr>
          <a:lstStyle/>
          <a:p>
            <a:r>
              <a:rPr lang="en-US" sz="1600" b="1" dirty="0" smtClean="0">
                <a:solidFill>
                  <a:schemeClr val="tx1"/>
                </a:solidFill>
              </a:rPr>
              <a:t>802.15.4g Node</a:t>
            </a:r>
            <a:endParaRPr lang="en-US" sz="1600" b="1" dirty="0">
              <a:solidFill>
                <a:schemeClr val="tx1"/>
              </a:solidFill>
            </a:endParaRPr>
          </a:p>
        </p:txBody>
      </p:sp>
      <p:cxnSp>
        <p:nvCxnSpPr>
          <p:cNvPr id="10" name="Straight Arrow Connector 9"/>
          <p:cNvCxnSpPr>
            <a:stCxn id="8" idx="0"/>
          </p:cNvCxnSpPr>
          <p:nvPr/>
        </p:nvCxnSpPr>
        <p:spPr bwMode="auto">
          <a:xfrm flipV="1">
            <a:off x="2895600" y="5257800"/>
            <a:ext cx="1143000" cy="91028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4" name="TextBox 13"/>
          <p:cNvSpPr txBox="1"/>
          <p:nvPr/>
        </p:nvSpPr>
        <p:spPr>
          <a:xfrm>
            <a:off x="4572000" y="6172200"/>
            <a:ext cx="1524000" cy="338554"/>
          </a:xfrm>
          <a:prstGeom prst="rect">
            <a:avLst/>
          </a:prstGeom>
          <a:noFill/>
        </p:spPr>
        <p:txBody>
          <a:bodyPr wrap="square" rtlCol="0">
            <a:spAutoFit/>
          </a:bodyPr>
          <a:lstStyle/>
          <a:p>
            <a:r>
              <a:rPr lang="en-US" sz="1600" b="1" dirty="0" smtClean="0">
                <a:solidFill>
                  <a:schemeClr val="tx1"/>
                </a:solidFill>
              </a:rPr>
              <a:t>802.11ah Node</a:t>
            </a:r>
            <a:endParaRPr lang="en-US" sz="1600" b="1" dirty="0">
              <a:solidFill>
                <a:schemeClr val="tx1"/>
              </a:solidFill>
            </a:endParaRPr>
          </a:p>
        </p:txBody>
      </p:sp>
      <p:cxnSp>
        <p:nvCxnSpPr>
          <p:cNvPr id="16" name="Straight Arrow Connector 15"/>
          <p:cNvCxnSpPr>
            <a:stCxn id="14" idx="0"/>
          </p:cNvCxnSpPr>
          <p:nvPr/>
        </p:nvCxnSpPr>
        <p:spPr bwMode="auto">
          <a:xfrm flipH="1" flipV="1">
            <a:off x="4724400" y="5029200"/>
            <a:ext cx="609600" cy="114300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5" name="Straight Arrow Connector 14"/>
          <p:cNvCxnSpPr>
            <a:stCxn id="14" idx="0"/>
          </p:cNvCxnSpPr>
          <p:nvPr/>
        </p:nvCxnSpPr>
        <p:spPr bwMode="auto">
          <a:xfrm flipH="1" flipV="1">
            <a:off x="5105400" y="5181600"/>
            <a:ext cx="228600" cy="99060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flipV="1">
            <a:off x="5342890" y="4216400"/>
            <a:ext cx="753110" cy="1951682"/>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8"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17795768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Nodes, 10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r>
              <a:rPr lang="en-US" sz="1800" dirty="0" smtClean="0">
                <a:latin typeface="+mj-lt"/>
              </a:rPr>
              <a:t>Packet delivery rate</a:t>
            </a:r>
          </a:p>
          <a:p>
            <a:pPr lvl="1"/>
            <a:r>
              <a:rPr lang="en-US" sz="1400" dirty="0" smtClean="0">
                <a:latin typeface="+mj-lt"/>
              </a:rPr>
              <a:t>802.11ah delivers 100% of packets</a:t>
            </a:r>
          </a:p>
          <a:p>
            <a:pPr lvl="1"/>
            <a:r>
              <a:rPr lang="en-US" sz="1400" dirty="0" smtClean="0">
                <a:latin typeface="+mj-lt"/>
              </a:rPr>
              <a:t>802.15.4g delivers 98.8944% of packet</a:t>
            </a:r>
            <a:endParaRPr lang="en-US" sz="800" dirty="0" smtClean="0">
              <a:latin typeface="+mj-lt"/>
            </a:endParaRPr>
          </a:p>
          <a:p>
            <a:r>
              <a:rPr lang="en-US" sz="1800" dirty="0" smtClean="0">
                <a:latin typeface="+mj-lt"/>
              </a:rPr>
              <a:t>Packet latency</a:t>
            </a:r>
          </a:p>
          <a:p>
            <a:pPr lvl="1"/>
            <a:r>
              <a:rPr lang="en-US" sz="1400" dirty="0" smtClean="0">
                <a:latin typeface="+mj-lt"/>
              </a:rPr>
              <a:t>802.11ah achieves shorter packet latency than 802.15.4g</a:t>
            </a:r>
          </a:p>
          <a:p>
            <a:pPr lvl="1"/>
            <a:r>
              <a:rPr lang="en-US" sz="1400" dirty="0">
                <a:latin typeface="Times New Roman"/>
              </a:rPr>
              <a:t>802.11ah delay in [4.8ms, </a:t>
            </a:r>
            <a:r>
              <a:rPr lang="en-US" sz="1400" dirty="0" smtClean="0">
                <a:latin typeface="Times New Roman"/>
              </a:rPr>
              <a:t>61.6ms</a:t>
            </a:r>
            <a:r>
              <a:rPr lang="en-US" sz="1400" dirty="0">
                <a:latin typeface="Times New Roman"/>
              </a:rPr>
              <a:t>], 802.1.5.4g delay in [12.8ms, </a:t>
            </a:r>
            <a:r>
              <a:rPr lang="en-US" sz="1400" dirty="0" smtClean="0">
                <a:latin typeface="Times New Roman"/>
              </a:rPr>
              <a:t>110ms</a:t>
            </a:r>
            <a:r>
              <a:rPr lang="en-US" sz="1400" dirty="0">
                <a:latin typeface="Times New Roman"/>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24000"/>
            <a:ext cx="4471503" cy="335362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5959" y="1523999"/>
            <a:ext cx="4555066" cy="3416300"/>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2983446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Nodes, 20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r>
              <a:rPr lang="en-US" sz="1800" dirty="0" smtClean="0">
                <a:latin typeface="+mj-lt"/>
              </a:rPr>
              <a:t>Packet delivery rate</a:t>
            </a:r>
          </a:p>
          <a:p>
            <a:pPr lvl="1"/>
            <a:r>
              <a:rPr lang="en-US" sz="1400" dirty="0" smtClean="0">
                <a:latin typeface="+mj-lt"/>
              </a:rPr>
              <a:t>802.11ah delivers 99.9869% of packets</a:t>
            </a:r>
          </a:p>
          <a:p>
            <a:pPr lvl="1"/>
            <a:r>
              <a:rPr lang="en-US" sz="1400" dirty="0" smtClean="0">
                <a:latin typeface="+mj-lt"/>
              </a:rPr>
              <a:t>802.15.4g delivers 98.4281% of packet</a:t>
            </a:r>
            <a:endParaRPr lang="en-US" sz="800" dirty="0" smtClean="0">
              <a:latin typeface="+mj-lt"/>
            </a:endParaRPr>
          </a:p>
          <a:p>
            <a:r>
              <a:rPr lang="en-US" sz="1800" dirty="0" smtClean="0">
                <a:latin typeface="+mj-lt"/>
              </a:rPr>
              <a:t>Packet latency</a:t>
            </a:r>
          </a:p>
          <a:p>
            <a:pPr lvl="1"/>
            <a:r>
              <a:rPr lang="en-US" sz="1400" dirty="0" smtClean="0">
                <a:latin typeface="+mj-lt"/>
              </a:rPr>
              <a:t>802.11ah achieves shorter packet latency than 802.15.4g</a:t>
            </a:r>
          </a:p>
          <a:p>
            <a:pPr lvl="1"/>
            <a:r>
              <a:rPr lang="en-US" sz="1400" dirty="0">
                <a:latin typeface="Times New Roman"/>
              </a:rPr>
              <a:t>802.11ah delay in [4.8ms, </a:t>
            </a:r>
            <a:r>
              <a:rPr lang="en-US" sz="1400" dirty="0" smtClean="0">
                <a:latin typeface="Times New Roman"/>
              </a:rPr>
              <a:t>60.3ms</a:t>
            </a:r>
            <a:r>
              <a:rPr lang="en-US" sz="1400" dirty="0">
                <a:latin typeface="Times New Roman"/>
              </a:rPr>
              <a:t>], 802.1.5.4g delay in [12.8ms, </a:t>
            </a:r>
            <a:r>
              <a:rPr lang="en-US" sz="1400" dirty="0" smtClean="0">
                <a:latin typeface="Times New Roman"/>
              </a:rPr>
              <a:t>122.5ms</a:t>
            </a:r>
            <a:r>
              <a:rPr lang="en-US" sz="1400" dirty="0">
                <a:latin typeface="Times New Roman"/>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73" y="1641614"/>
            <a:ext cx="4267200" cy="32004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641614"/>
            <a:ext cx="4343400" cy="3257550"/>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13969540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8</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Nodes, 40 kbps for 802.11ah and 10 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99.9408%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95.5775%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shorter packet latency than 802.15.4g</a:t>
            </a:r>
          </a:p>
          <a:p>
            <a:pPr lvl="1"/>
            <a:r>
              <a:rPr lang="en-US" sz="1400" dirty="0" smtClean="0">
                <a:latin typeface="Times New Roman"/>
              </a:rPr>
              <a:t>802.11ah delay in [4.8ms, 146.1ms], 802.1.5.4g delay in [12.8ms, 125.9ms]</a:t>
            </a:r>
            <a:endParaRPr lang="en-US" sz="1400" dirty="0">
              <a:latin typeface="Times New Roman"/>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34" y="1524000"/>
            <a:ext cx="4555066" cy="34163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4188" y="1535595"/>
            <a:ext cx="4606012" cy="3454509"/>
          </a:xfrm>
          <a:prstGeom prst="rect">
            <a:avLst/>
          </a:prstGeom>
        </p:spPr>
      </p:pic>
      <p:sp>
        <p:nvSpPr>
          <p:cNvPr id="9"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1990818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Nodes, 20 kbps for 802.11ah and 20kbps for 802.15.4g</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smtClean="0">
              <a:latin typeface="+mj-lt"/>
            </a:endParaRPr>
          </a:p>
          <a:p>
            <a:endParaRPr lang="en-US" sz="1200" dirty="0">
              <a:latin typeface="+mj-lt"/>
            </a:endParaRPr>
          </a:p>
          <a:p>
            <a:pPr lvl="0"/>
            <a:r>
              <a:rPr lang="en-US" sz="1800" dirty="0">
                <a:latin typeface="Times New Roman"/>
              </a:rPr>
              <a:t>Packet delivery rate</a:t>
            </a:r>
          </a:p>
          <a:p>
            <a:pPr lvl="1"/>
            <a:r>
              <a:rPr lang="en-US" sz="1400" dirty="0">
                <a:latin typeface="Times New Roman"/>
              </a:rPr>
              <a:t>802.11ah delivers </a:t>
            </a:r>
            <a:r>
              <a:rPr lang="en-US" sz="1400" dirty="0" smtClean="0">
                <a:latin typeface="Times New Roman"/>
              </a:rPr>
              <a:t>99.9998% </a:t>
            </a:r>
            <a:r>
              <a:rPr lang="en-US" sz="1400" dirty="0">
                <a:latin typeface="Times New Roman"/>
              </a:rPr>
              <a:t>of packets</a:t>
            </a:r>
          </a:p>
          <a:p>
            <a:pPr lvl="1"/>
            <a:r>
              <a:rPr lang="en-US" sz="1400" dirty="0">
                <a:latin typeface="Times New Roman"/>
              </a:rPr>
              <a:t>802.15.4g delivers </a:t>
            </a:r>
            <a:r>
              <a:rPr lang="en-US" sz="1400" dirty="0" smtClean="0">
                <a:latin typeface="Times New Roman"/>
              </a:rPr>
              <a:t>92.3671% </a:t>
            </a:r>
            <a:r>
              <a:rPr lang="en-US" sz="1400" dirty="0">
                <a:latin typeface="Times New Roman"/>
              </a:rPr>
              <a:t>of packet</a:t>
            </a:r>
            <a:endParaRPr lang="en-US" sz="800" dirty="0">
              <a:latin typeface="Times New Roman"/>
            </a:endParaRPr>
          </a:p>
          <a:p>
            <a:pPr lvl="0"/>
            <a:r>
              <a:rPr lang="en-US" sz="1800" dirty="0">
                <a:latin typeface="Times New Roman"/>
              </a:rPr>
              <a:t>Packet latency</a:t>
            </a:r>
          </a:p>
          <a:p>
            <a:pPr lvl="1"/>
            <a:r>
              <a:rPr lang="en-US" sz="1400" dirty="0">
                <a:latin typeface="Times New Roman"/>
              </a:rPr>
              <a:t>802.11ah achieves shorter packet latency than 802.15.4g</a:t>
            </a:r>
          </a:p>
          <a:p>
            <a:pPr lvl="1"/>
            <a:r>
              <a:rPr lang="en-US" sz="1400" dirty="0">
                <a:latin typeface="Times New Roman"/>
              </a:rPr>
              <a:t>802.11ah delay in [4.8ms, </a:t>
            </a:r>
            <a:r>
              <a:rPr lang="en-US" sz="1400" dirty="0" smtClean="0">
                <a:latin typeface="Times New Roman"/>
              </a:rPr>
              <a:t>77.2ms</a:t>
            </a:r>
            <a:r>
              <a:rPr lang="en-US" sz="1400" dirty="0">
                <a:latin typeface="Times New Roman"/>
              </a:rPr>
              <a:t>], 802.1.5.4g delay in [12.8ms, </a:t>
            </a:r>
            <a:r>
              <a:rPr lang="en-US" sz="1400" dirty="0" smtClean="0">
                <a:latin typeface="Times New Roman"/>
              </a:rPr>
              <a:t>127.1ms</a:t>
            </a:r>
            <a:r>
              <a:rPr lang="en-US" sz="1400" dirty="0">
                <a:latin typeface="Times New Roman"/>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01" y="1595436"/>
            <a:ext cx="4360334" cy="327025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1774" y="1630361"/>
            <a:ext cx="4313768" cy="3235326"/>
          </a:xfrm>
          <a:prstGeom prst="rect">
            <a:avLst/>
          </a:prstGeom>
        </p:spPr>
      </p:pic>
      <p:sp>
        <p:nvSpPr>
          <p:cNvPr id="10" name="Date Placeholder 3"/>
          <p:cNvSpPr>
            <a:spLocks noGrp="1"/>
          </p:cNvSpPr>
          <p:nvPr>
            <p:ph type="dt" idx="15"/>
          </p:nvPr>
        </p:nvSpPr>
        <p:spPr>
          <a:xfrm>
            <a:off x="743374" y="355601"/>
            <a:ext cx="2761816" cy="291254"/>
          </a:xfrm>
        </p:spPr>
        <p:txBody>
          <a:bodyPr/>
          <a:lstStyle/>
          <a:p>
            <a:r>
              <a:rPr lang="en-US" dirty="0" smtClean="0">
                <a:latin typeface="+mn-lt"/>
              </a:rPr>
              <a:t>November 2018</a:t>
            </a:r>
            <a:endParaRPr lang="en-GB" dirty="0">
              <a:latin typeface="+mn-lt"/>
            </a:endParaRPr>
          </a:p>
        </p:txBody>
      </p:sp>
    </p:spTree>
    <p:extLst>
      <p:ext uri="{BB962C8B-B14F-4D97-AF65-F5344CB8AC3E}">
        <p14:creationId xmlns:p14="http://schemas.microsoft.com/office/powerpoint/2010/main" val="3695434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70439</TotalTime>
  <Words>1227</Words>
  <Application>Microsoft Office PowerPoint</Application>
  <PresentationFormat>Custom</PresentationFormat>
  <Paragraphs>359</Paragraphs>
  <Slides>17</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MS Gothic</vt:lpstr>
      <vt:lpstr>ＭＳ Ｐゴシック</vt:lpstr>
      <vt:lpstr>Arial</vt:lpstr>
      <vt:lpstr>Arial Unicode MS</vt:lpstr>
      <vt:lpstr>Calibri</vt:lpstr>
      <vt:lpstr>Cambria Math</vt:lpstr>
      <vt:lpstr>Courier New</vt:lpstr>
      <vt:lpstr>Times New Roman</vt:lpstr>
      <vt:lpstr>Office Theme</vt:lpstr>
      <vt:lpstr>Document</vt:lpstr>
      <vt:lpstr>S1G Coexistence Simulation Update</vt:lpstr>
      <vt:lpstr>Abstract</vt:lpstr>
      <vt:lpstr>802.11ah and 802.15.4g Backoff Overview</vt:lpstr>
      <vt:lpstr>Simulation Parameters and Performance Metrics</vt:lpstr>
      <vt:lpstr>Node Deployment</vt:lpstr>
      <vt:lpstr>50 Nodes, 10 kbps for 802.11ah and 10 kbps for 802.15.4g</vt:lpstr>
      <vt:lpstr>50 Nodes, 20 kbps for 802.11ah and 10 kbps for 802.15.4g</vt:lpstr>
      <vt:lpstr>50 Nodes, 40 kbps for 802.11ah and 10 kbps for 802.15.4g</vt:lpstr>
      <vt:lpstr>50 Nodes, 20 kbps for 802.11ah and 20kbps for 802.15.4g</vt:lpstr>
      <vt:lpstr>50 Nodes, 40 kbps for 802.11ah and 20 kbps for 802.15.4g</vt:lpstr>
      <vt:lpstr>100 Nodes, 10 kbps for 802.11ah and 10 kbps for 802.15.4g</vt:lpstr>
      <vt:lpstr>100 Nodes, 20 kbps for 802.11ah and 10 kbps for 802.15.4g</vt:lpstr>
      <vt:lpstr>100 Nodes, 40 kbps for 802.11ah and 10 kbps for 802.15.4g</vt:lpstr>
      <vt:lpstr>100 Nodes, 20 kbps for 802.11ah and 20 kbps for 802.15.4g</vt:lpstr>
      <vt:lpstr>100 Nodes, 40 kbps for 802.11ah and 20 kbps for 802.15.4g</vt:lpstr>
      <vt:lpstr>Summary</vt:lpstr>
      <vt:lpstr>References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679</cp:revision>
  <cp:lastPrinted>2014-11-08T20:15:38Z</cp:lastPrinted>
  <dcterms:created xsi:type="dcterms:W3CDTF">2014-10-30T17:06:39Z</dcterms:created>
  <dcterms:modified xsi:type="dcterms:W3CDTF">2018-11-14T05:00:11Z</dcterms:modified>
</cp:coreProperties>
</file>