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7" r:id="rId3"/>
    <p:sldId id="353" r:id="rId4"/>
    <p:sldId id="365" r:id="rId5"/>
    <p:sldId id="357" r:id="rId6"/>
    <p:sldId id="358" r:id="rId7"/>
    <p:sldId id="361" r:id="rId8"/>
    <p:sldId id="359" r:id="rId9"/>
    <p:sldId id="355" r:id="rId10"/>
    <p:sldId id="362" r:id="rId11"/>
    <p:sldId id="360" r:id="rId12"/>
    <p:sldId id="356" r:id="rId13"/>
    <p:sldId id="351" r:id="rId14"/>
    <p:sldId id="352" r:id="rId15"/>
    <p:sldId id="348" r:id="rId16"/>
    <p:sldId id="349" r:id="rId17"/>
    <p:sldId id="354" r:id="rId18"/>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8" autoAdjust="0"/>
    <p:restoredTop sz="95721" autoAdjust="0"/>
  </p:normalViewPr>
  <p:slideViewPr>
    <p:cSldViewPr>
      <p:cViewPr varScale="1">
        <p:scale>
          <a:sx n="86" d="100"/>
          <a:sy n="86" d="100"/>
        </p:scale>
        <p:origin x="1454" y="62"/>
      </p:cViewPr>
      <p:guideLst>
        <p:guide orient="horz" pos="2304"/>
        <p:guide pos="3072"/>
      </p:guideLst>
    </p:cSldViewPr>
  </p:slideViewPr>
  <p:outlineViewPr>
    <p:cViewPr varScale="1">
      <p:scale>
        <a:sx n="170" d="200"/>
        <a:sy n="170" d="200"/>
      </p:scale>
      <p:origin x="0" y="-170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245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802.15.4-17/xxxxr0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Month Year</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Jianlin Guo, Mitsubishi Electric</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
        <p:nvSpPr>
          <p:cNvPr id="2" name="Header Placeholder 1"/>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en-US"/>
          </a:p>
        </p:txBody>
      </p:sp>
      <p:sp>
        <p:nvSpPr>
          <p:cNvPr id="3" name="Slide Image Placeholder 2"/>
          <p:cNvSpPr>
            <a:spLocks noGrp="1" noRot="1" noChangeAspect="1"/>
          </p:cNvSpPr>
          <p:nvPr>
            <p:ph type="sldImg" idx="2"/>
          </p:nvPr>
        </p:nvSpPr>
        <p:spPr>
          <a:xfrm>
            <a:off x="1379538" y="1160463"/>
            <a:ext cx="4175125" cy="3132137"/>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dt="0"/>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81379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9505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0016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692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86078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04717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04107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991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7048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3065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2038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826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885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1459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5236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fr-FR" smtClean="0"/>
              <a:t>Guo et al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May 2018</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May 2018</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fr-FR" smtClean="0"/>
              <a:t>Guo et al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802.19-18/0056r1</a:t>
            </a: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latin typeface="+mn-lt"/>
              </a:rPr>
              <a:t>May 2018</a:t>
            </a:r>
            <a:endParaRPr lang="en-GB" dirty="0">
              <a:latin typeface="+mn-lt"/>
            </a:endParaRPr>
          </a:p>
        </p:txBody>
      </p:sp>
      <p:sp>
        <p:nvSpPr>
          <p:cNvPr id="7" name="Footer Placeholder 4"/>
          <p:cNvSpPr>
            <a:spLocks noGrp="1"/>
          </p:cNvSpPr>
          <p:nvPr>
            <p:ph type="ftr" idx="14"/>
          </p:nvPr>
        </p:nvSpPr>
        <p:spPr>
          <a:xfrm>
            <a:off x="5867407" y="6907108"/>
            <a:ext cx="3244420" cy="193040"/>
          </a:xfrm>
        </p:spPr>
        <p:txBody>
          <a:bodyPr/>
          <a:lstStyle/>
          <a:p>
            <a:r>
              <a:rPr lang="fr-FR" smtClean="0">
                <a:latin typeface="+mn-lt"/>
              </a:rPr>
              <a:t>Guo et al (Mitsubishi Electric)</a:t>
            </a:r>
            <a:endParaRPr lang="en-GB" dirty="0">
              <a:latin typeface="+mn-lt"/>
            </a:endParaRPr>
          </a:p>
        </p:txBody>
      </p:sp>
      <p:sp>
        <p:nvSpPr>
          <p:cNvPr id="8" name="Slide Number Placeholder 5"/>
          <p:cNvSpPr>
            <a:spLocks noGrp="1"/>
          </p:cNvSpPr>
          <p:nvPr>
            <p:ph type="sldNum" idx="12"/>
          </p:nvPr>
        </p:nvSpPr>
        <p:spPr/>
        <p:txBody>
          <a:bodyPr/>
          <a:lstStyle/>
          <a:p>
            <a:r>
              <a:rPr lang="en-GB" dirty="0">
                <a:latin typeface="+mn-lt"/>
              </a:rPr>
              <a:t>Slide </a:t>
            </a:r>
            <a:fld id="{93823DB3-BAA4-4F4A-B4B3-ED9ABE70E976}" type="slidenum">
              <a:rPr lang="en-GB">
                <a:latin typeface="+mn-lt"/>
              </a:rPr>
              <a:pPr/>
              <a:t>1</a:t>
            </a:fld>
            <a:endParaRPr lang="en-GB" dirty="0">
              <a:latin typeface="+mn-lt"/>
            </a:endParaRPr>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2600" dirty="0" smtClean="0">
                <a:latin typeface="+mn-lt"/>
              </a:rPr>
              <a:t>S1G Coexistence Simulation Update</a:t>
            </a:r>
            <a:endParaRPr lang="en-GB" sz="2600" dirty="0">
              <a:latin typeface="+mj-lt"/>
            </a:endParaRPr>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latin typeface="+mn-lt"/>
              </a:rPr>
              <a:t>Date:</a:t>
            </a:r>
            <a:r>
              <a:rPr lang="en-GB" sz="2133" b="0" dirty="0">
                <a:latin typeface="+mn-lt"/>
              </a:rPr>
              <a:t> </a:t>
            </a:r>
            <a:r>
              <a:rPr lang="en-GB" sz="2133" b="0" dirty="0" smtClean="0">
                <a:latin typeface="+mn-lt"/>
              </a:rPr>
              <a:t>2018-09-10</a:t>
            </a:r>
            <a:endParaRPr lang="en-GB" sz="2133" b="0" dirty="0">
              <a:latin typeface="+mn-lt"/>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1854834396"/>
              </p:ext>
            </p:extLst>
          </p:nvPr>
        </p:nvGraphicFramePr>
        <p:xfrm>
          <a:off x="666750" y="2205038"/>
          <a:ext cx="8488363" cy="4486275"/>
        </p:xfrm>
        <a:graphic>
          <a:graphicData uri="http://schemas.openxmlformats.org/presentationml/2006/ole">
            <mc:AlternateContent xmlns:mc="http://schemas.openxmlformats.org/markup-compatibility/2006">
              <mc:Choice xmlns:v="urn:schemas-microsoft-com:vml" Requires="v">
                <p:oleObj spid="_x0000_s3658" name="Document" r:id="rId4" imgW="8855058" imgH="4679161" progId="Word.Document.8">
                  <p:embed/>
                </p:oleObj>
              </mc:Choice>
              <mc:Fallback>
                <p:oleObj name="Document" r:id="rId4" imgW="8855058" imgH="4679161" progId="Word.Document.8">
                  <p:embed/>
                  <p:pic>
                    <p:nvPicPr>
                      <p:cNvPr id="0" name="Picture 3"/>
                      <p:cNvPicPr>
                        <a:picLocks noChangeAspect="1" noChangeArrowheads="1"/>
                      </p:cNvPicPr>
                      <p:nvPr/>
                    </p:nvPicPr>
                    <p:blipFill>
                      <a:blip r:embed="rId5"/>
                      <a:srcRect/>
                      <a:stretch>
                        <a:fillRect/>
                      </a:stretch>
                    </p:blipFill>
                    <p:spPr bwMode="auto">
                      <a:xfrm>
                        <a:off x="666750" y="2205038"/>
                        <a:ext cx="8488363" cy="4486275"/>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1828800"/>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mn-lt"/>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mn-lt"/>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latin typeface="+mn-lt"/>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7964" y="1237803"/>
            <a:ext cx="4572000" cy="2238375"/>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10</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Stations and 20 Kb/s Offered Load Per Network</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3200" dirty="0">
              <a:latin typeface="+mj-lt"/>
            </a:endParaRPr>
          </a:p>
          <a:p>
            <a:endParaRPr lang="en-US" sz="2800" dirty="0" smtClean="0">
              <a:latin typeface="+mj-lt"/>
            </a:endParaRPr>
          </a:p>
          <a:p>
            <a:r>
              <a:rPr lang="en-US" sz="1800" dirty="0" smtClean="0">
                <a:latin typeface="+mj-lt"/>
              </a:rPr>
              <a:t>802.11ah delivered 99.9932% of packets, lost 2 packets</a:t>
            </a:r>
          </a:p>
          <a:p>
            <a:r>
              <a:rPr lang="en-US" sz="1800" dirty="0" smtClean="0">
                <a:latin typeface="+mj-lt"/>
              </a:rPr>
              <a:t>802.15.4g delivered 93.1448% of packets, lost 2058 packets</a:t>
            </a:r>
            <a:endParaRPr lang="en-US" sz="1200" dirty="0" smtClean="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r>
              <a:rPr lang="en-US" sz="1800" dirty="0" smtClean="0">
                <a:latin typeface="+mj-lt"/>
              </a:rPr>
              <a:t>About 65% </a:t>
            </a:r>
            <a:r>
              <a:rPr lang="en-US" sz="1800" dirty="0">
                <a:latin typeface="+mj-lt"/>
              </a:rPr>
              <a:t>of 802.11ah packets had immediate channel access</a:t>
            </a:r>
          </a:p>
          <a:p>
            <a:r>
              <a:rPr lang="en-US" sz="1800" dirty="0">
                <a:latin typeface="+mj-lt"/>
              </a:rPr>
              <a:t>About </a:t>
            </a:r>
            <a:r>
              <a:rPr lang="en-US" sz="1800" dirty="0" smtClean="0">
                <a:latin typeface="+mj-lt"/>
              </a:rPr>
              <a:t>32% </a:t>
            </a:r>
            <a:r>
              <a:rPr lang="en-US" sz="1800" dirty="0">
                <a:latin typeface="+mj-lt"/>
              </a:rPr>
              <a:t>of 802.15.4g packets </a:t>
            </a:r>
            <a:r>
              <a:rPr lang="en-US" sz="1800" dirty="0" smtClean="0">
                <a:latin typeface="+mj-lt"/>
              </a:rPr>
              <a:t>had re-</a:t>
            </a:r>
            <a:r>
              <a:rPr lang="en-US" sz="1800" dirty="0" err="1" smtClean="0">
                <a:latin typeface="+mj-lt"/>
              </a:rPr>
              <a:t>backoff</a:t>
            </a:r>
            <a:endParaRPr lang="en-US" sz="1800" dirty="0" smtClean="0">
              <a:latin typeface="+mj-lt"/>
            </a:endParaRPr>
          </a:p>
          <a:p>
            <a:endParaRPr lang="en-US" sz="1800" dirty="0">
              <a:latin typeface="+mj-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7964" y="4161861"/>
            <a:ext cx="4334457" cy="2122078"/>
          </a:xfrm>
          <a:prstGeom prst="rect">
            <a:avLst/>
          </a:prstGeom>
        </p:spPr>
      </p:pic>
    </p:spTree>
    <p:extLst>
      <p:ext uri="{BB962C8B-B14F-4D97-AF65-F5344CB8AC3E}">
        <p14:creationId xmlns:p14="http://schemas.microsoft.com/office/powerpoint/2010/main" val="14957542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11</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Summary</a:t>
            </a:r>
            <a:endParaRPr lang="en-US" sz="2400" dirty="0">
              <a:latin typeface="+mj-lt"/>
            </a:endParaRPr>
          </a:p>
        </p:txBody>
      </p:sp>
      <p:sp>
        <p:nvSpPr>
          <p:cNvPr id="10242" name="Rectangle 2"/>
          <p:cNvSpPr>
            <a:spLocks noGrp="1" noChangeArrowheads="1"/>
          </p:cNvSpPr>
          <p:nvPr>
            <p:ph type="body" idx="1"/>
          </p:nvPr>
        </p:nvSpPr>
        <p:spPr>
          <a:xfrm>
            <a:off x="731520" y="1295400"/>
            <a:ext cx="8488680" cy="5611708"/>
          </a:xfrm>
          <a:ln/>
        </p:spPr>
        <p:txBody>
          <a:bodyPr/>
          <a:lstStyle/>
          <a:p>
            <a:r>
              <a:rPr lang="en-US" sz="2000" dirty="0" smtClean="0">
                <a:latin typeface="+mj-lt"/>
              </a:rPr>
              <a:t>With 10% of duty cycle and 100 kb/s data rate, the maximum allowed offered load for an 802.15.4g node is</a:t>
            </a:r>
          </a:p>
          <a:p>
            <a:pPr lvl="1"/>
            <a:r>
              <a:rPr lang="en-US" sz="1800" dirty="0" smtClean="0">
                <a:latin typeface="+mj-lt"/>
              </a:rPr>
              <a:t>10 kb/s, i.e.,</a:t>
            </a:r>
          </a:p>
          <a:p>
            <a:pPr lvl="1"/>
            <a:r>
              <a:rPr lang="en-US" sz="1800" dirty="0" smtClean="0">
                <a:latin typeface="+mj-lt"/>
              </a:rPr>
              <a:t>about 12.5 packets/s with packet of 100 bytes</a:t>
            </a:r>
          </a:p>
          <a:p>
            <a:endParaRPr lang="en-US" sz="1200" dirty="0" smtClean="0">
              <a:latin typeface="+mj-lt"/>
            </a:endParaRPr>
          </a:p>
          <a:p>
            <a:r>
              <a:rPr lang="en-US" sz="2000" dirty="0" smtClean="0">
                <a:latin typeface="+mj-lt"/>
              </a:rPr>
              <a:t>With 10% of duty cycle and 300 kb/s data rate, the maximum allowed offered load for an 802.11ah STA is</a:t>
            </a:r>
          </a:p>
          <a:p>
            <a:pPr lvl="1"/>
            <a:r>
              <a:rPr lang="en-US" sz="1800" dirty="0" smtClean="0">
                <a:latin typeface="+mj-lt"/>
              </a:rPr>
              <a:t>30 kb/s, i.e.,</a:t>
            </a:r>
          </a:p>
          <a:p>
            <a:pPr lvl="1"/>
            <a:r>
              <a:rPr lang="en-US" sz="1800" dirty="0" smtClean="0">
                <a:latin typeface="+mj-lt"/>
              </a:rPr>
              <a:t>about 37.5 packets/s with packet of 100 bytes</a:t>
            </a:r>
          </a:p>
          <a:p>
            <a:pPr lvl="1"/>
            <a:endParaRPr lang="en-US" sz="1200" dirty="0" smtClean="0">
              <a:latin typeface="+mj-lt"/>
            </a:endParaRPr>
          </a:p>
          <a:p>
            <a:r>
              <a:rPr lang="en-US" sz="2000" dirty="0" smtClean="0">
                <a:latin typeface="+mj-lt"/>
              </a:rPr>
              <a:t>Therefore, total offered load per network could be much higher than the simulated load</a:t>
            </a:r>
          </a:p>
          <a:p>
            <a:pPr marL="0" indent="0">
              <a:buNone/>
            </a:pPr>
            <a:endParaRPr lang="en-US" sz="1200" dirty="0">
              <a:latin typeface="+mj-lt"/>
            </a:endParaRPr>
          </a:p>
          <a:p>
            <a:r>
              <a:rPr lang="en-US" sz="2000" dirty="0" smtClean="0">
                <a:latin typeface="+mj-lt"/>
              </a:rPr>
              <a:t>For 0.25/0.025 packets/s offered load, 802.15.4g lost about 2% of packets</a:t>
            </a:r>
            <a:endParaRPr lang="en-US" sz="1800" dirty="0" smtClean="0">
              <a:latin typeface="+mj-lt"/>
            </a:endParaRPr>
          </a:p>
          <a:p>
            <a:endParaRPr lang="en-US" sz="1200" dirty="0" smtClean="0">
              <a:latin typeface="+mj-lt"/>
            </a:endParaRPr>
          </a:p>
          <a:p>
            <a:r>
              <a:rPr lang="en-US" sz="2000" dirty="0" smtClean="0">
                <a:latin typeface="+mj-lt"/>
              </a:rPr>
              <a:t>As number of stations or offered load increases, the 802.15.4g will lose more packets</a:t>
            </a:r>
            <a:endParaRPr lang="en-US" sz="2000" dirty="0">
              <a:latin typeface="+mj-lt"/>
            </a:endParaRPr>
          </a:p>
        </p:txBody>
      </p:sp>
    </p:spTree>
    <p:extLst>
      <p:ext uri="{BB962C8B-B14F-4D97-AF65-F5344CB8AC3E}">
        <p14:creationId xmlns:p14="http://schemas.microsoft.com/office/powerpoint/2010/main" val="16648060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12</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Discussion</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r>
              <a:rPr lang="en-US" sz="2000" dirty="0" smtClean="0">
                <a:latin typeface="+mj-lt"/>
              </a:rPr>
              <a:t>It is critical to maintain normal operation of the deployed 802.15.4g devices</a:t>
            </a:r>
            <a:endParaRPr lang="en-US" sz="1600" dirty="0" smtClean="0">
              <a:latin typeface="+mj-lt"/>
            </a:endParaRPr>
          </a:p>
          <a:p>
            <a:endParaRPr lang="en-US" sz="1200" dirty="0" smtClean="0">
              <a:latin typeface="+mj-lt"/>
            </a:endParaRPr>
          </a:p>
          <a:p>
            <a:r>
              <a:rPr lang="en-US" sz="2000" dirty="0" smtClean="0">
                <a:latin typeface="+mj-lt"/>
              </a:rPr>
              <a:t>Lower rate 802.15.4g was </a:t>
            </a:r>
            <a:r>
              <a:rPr lang="en-US" sz="2000" dirty="0">
                <a:latin typeface="+mj-lt"/>
              </a:rPr>
              <a:t>published in </a:t>
            </a:r>
            <a:r>
              <a:rPr lang="en-US" sz="2000" dirty="0" smtClean="0">
                <a:latin typeface="+mj-lt"/>
              </a:rPr>
              <a:t>2012 </a:t>
            </a:r>
            <a:r>
              <a:rPr lang="en-US" sz="2000" dirty="0">
                <a:latin typeface="+mj-lt"/>
              </a:rPr>
              <a:t>and </a:t>
            </a:r>
            <a:r>
              <a:rPr lang="en-US" sz="2000" dirty="0" smtClean="0">
                <a:latin typeface="+mj-lt"/>
              </a:rPr>
              <a:t>higher rate 802.11ah was published in 2016</a:t>
            </a:r>
          </a:p>
          <a:p>
            <a:pPr lvl="1"/>
            <a:r>
              <a:rPr lang="en-US" sz="1800" dirty="0">
                <a:latin typeface="+mn-lt"/>
              </a:rPr>
              <a:t>Did 802.15.4g foresee the upcoming 802.11ah?</a:t>
            </a:r>
          </a:p>
          <a:p>
            <a:pPr lvl="1"/>
            <a:r>
              <a:rPr lang="en-US" sz="1800" dirty="0" smtClean="0">
                <a:latin typeface="+mj-lt"/>
              </a:rPr>
              <a:t>Are </a:t>
            </a:r>
            <a:r>
              <a:rPr lang="en-US" sz="1800" dirty="0" smtClean="0">
                <a:latin typeface="+mj-lt"/>
              </a:rPr>
              <a:t>they targeting </a:t>
            </a:r>
            <a:r>
              <a:rPr lang="en-US" sz="1800" dirty="0">
                <a:latin typeface="+mj-lt"/>
              </a:rPr>
              <a:t>same set of </a:t>
            </a:r>
            <a:r>
              <a:rPr lang="en-US" sz="1800" dirty="0" smtClean="0">
                <a:latin typeface="+mj-lt"/>
              </a:rPr>
              <a:t>applications or different sets of applications</a:t>
            </a:r>
            <a:r>
              <a:rPr lang="en-US" sz="1800" dirty="0" smtClean="0">
                <a:latin typeface="+mj-lt"/>
              </a:rPr>
              <a:t>?</a:t>
            </a:r>
          </a:p>
          <a:p>
            <a:endParaRPr lang="en-US" sz="1400" dirty="0" smtClean="0">
              <a:latin typeface="+mj-lt"/>
            </a:endParaRPr>
          </a:p>
          <a:p>
            <a:r>
              <a:rPr lang="en-US" sz="2000" dirty="0" smtClean="0">
                <a:latin typeface="+mj-lt"/>
              </a:rPr>
              <a:t>What are the worst case scenarios in real applications?</a:t>
            </a:r>
          </a:p>
          <a:p>
            <a:pPr lvl="1"/>
            <a:r>
              <a:rPr lang="en-US" sz="1800" dirty="0" smtClean="0">
                <a:latin typeface="+mj-lt"/>
              </a:rPr>
              <a:t>Offered load</a:t>
            </a:r>
          </a:p>
          <a:p>
            <a:pPr lvl="1"/>
            <a:r>
              <a:rPr lang="en-US" sz="1800" dirty="0" smtClean="0">
                <a:latin typeface="+mj-lt"/>
              </a:rPr>
              <a:t>Node density</a:t>
            </a:r>
          </a:p>
          <a:p>
            <a:pPr lvl="1"/>
            <a:r>
              <a:rPr lang="en-US" sz="1800" dirty="0" smtClean="0">
                <a:latin typeface="+mj-lt"/>
              </a:rPr>
              <a:t>Network density</a:t>
            </a:r>
          </a:p>
          <a:p>
            <a:pPr lvl="1"/>
            <a:r>
              <a:rPr lang="en-US" sz="1800" dirty="0" smtClean="0">
                <a:latin typeface="+mj-lt"/>
              </a:rPr>
              <a:t>Node deployment</a:t>
            </a:r>
            <a:endParaRPr lang="en-US" sz="1800" dirty="0" smtClean="0">
              <a:latin typeface="+mj-lt"/>
            </a:endParaRPr>
          </a:p>
          <a:p>
            <a:pPr marL="0" indent="0">
              <a:buNone/>
            </a:pPr>
            <a:endParaRPr lang="en-US" sz="1200" dirty="0" smtClean="0">
              <a:latin typeface="+mj-lt"/>
            </a:endParaRPr>
          </a:p>
          <a:p>
            <a:r>
              <a:rPr lang="en-US" sz="2000" dirty="0" smtClean="0">
                <a:latin typeface="+mj-lt"/>
              </a:rPr>
              <a:t>IEEE 802 community needs to address the coexistence of the heterogeneous wireless technologies in S1G band, especially IEEE 802 coexistence</a:t>
            </a:r>
            <a:endParaRPr lang="en-US" sz="1600" dirty="0" smtClean="0">
              <a:latin typeface="+mj-lt"/>
            </a:endParaRPr>
          </a:p>
        </p:txBody>
      </p:sp>
    </p:spTree>
    <p:extLst>
      <p:ext uri="{BB962C8B-B14F-4D97-AF65-F5344CB8AC3E}">
        <p14:creationId xmlns:p14="http://schemas.microsoft.com/office/powerpoint/2010/main" val="1951986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13</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a:latin typeface="Times New Roman"/>
              </a:rPr>
              <a:t>ARIB STD-T108 Definition </a:t>
            </a:r>
            <a:r>
              <a:rPr lang="en-US" sz="2400" dirty="0" smtClean="0">
                <a:latin typeface="Times New Roman"/>
              </a:rPr>
              <a:t>of Radio Equipment</a:t>
            </a:r>
            <a:endParaRPr lang="en-US" sz="2400" dirty="0">
              <a:latin typeface="+mj-lt"/>
            </a:endParaRPr>
          </a:p>
        </p:txBody>
      </p:sp>
      <p:sp>
        <p:nvSpPr>
          <p:cNvPr id="10242" name="Rectangle 2"/>
          <p:cNvSpPr>
            <a:spLocks noGrp="1" noChangeArrowheads="1"/>
          </p:cNvSpPr>
          <p:nvPr>
            <p:ph type="body" idx="1"/>
          </p:nvPr>
        </p:nvSpPr>
        <p:spPr>
          <a:xfrm>
            <a:off x="731520" y="1371600"/>
            <a:ext cx="8290560" cy="5562599"/>
          </a:xfrm>
          <a:ln/>
        </p:spPr>
        <p:txBody>
          <a:bodyPr/>
          <a:lstStyle/>
          <a:p>
            <a:pPr marL="228600" lvl="0" indent="-228600" defTabSz="457200" eaLnBrk="0" hangingPunct="0">
              <a:spcBef>
                <a:spcPts val="0"/>
              </a:spcBef>
              <a:buClrTx/>
              <a:buSzTx/>
              <a:buFont typeface="Arial" charset="0"/>
              <a:buChar char="•"/>
            </a:pPr>
            <a:r>
              <a:rPr lang="en-US" sz="1800" kern="1200" dirty="0">
                <a:solidFill>
                  <a:prstClr val="black"/>
                </a:solidFill>
                <a:latin typeface="+mj-lt"/>
                <a:ea typeface="ＭＳ Ｐゴシック" charset="0"/>
                <a:cs typeface="Arial"/>
              </a:rPr>
              <a:t>A telemeter, </a:t>
            </a:r>
            <a:r>
              <a:rPr lang="en-US" sz="1800" kern="1200" dirty="0" err="1">
                <a:solidFill>
                  <a:prstClr val="black"/>
                </a:solidFill>
                <a:latin typeface="+mj-lt"/>
                <a:ea typeface="ＭＳ Ｐゴシック" charset="0"/>
                <a:cs typeface="Arial"/>
              </a:rPr>
              <a:t>telecontrol</a:t>
            </a:r>
            <a:r>
              <a:rPr lang="en-US" sz="1800" kern="1200" dirty="0">
                <a:solidFill>
                  <a:prstClr val="black"/>
                </a:solidFill>
                <a:latin typeface="+mj-lt"/>
                <a:ea typeface="ＭＳ Ｐゴシック" charset="0"/>
                <a:cs typeface="Arial"/>
              </a:rPr>
              <a:t> and data transmission radio equipment consists of radio equipment</a:t>
            </a:r>
            <a:r>
              <a:rPr lang="en-US" sz="1800" kern="1200" dirty="0" smtClean="0">
                <a:solidFill>
                  <a:prstClr val="black"/>
                </a:solidFill>
                <a:latin typeface="+mj-lt"/>
                <a:ea typeface="ＭＳ Ｐゴシック" charset="0"/>
                <a:cs typeface="Arial"/>
              </a:rPr>
              <a:t>, data </a:t>
            </a:r>
            <a:r>
              <a:rPr lang="en-US" sz="1800" kern="1200" dirty="0">
                <a:solidFill>
                  <a:prstClr val="black"/>
                </a:solidFill>
                <a:latin typeface="+mj-lt"/>
                <a:ea typeface="ＭＳ Ｐゴシック" charset="0"/>
                <a:cs typeface="Arial"/>
              </a:rPr>
              <a:t>processing equipment and power supply equipment as shown in Figure 1-1. This </a:t>
            </a:r>
            <a:r>
              <a:rPr lang="en-US" sz="1800" kern="1200" dirty="0" smtClean="0">
                <a:solidFill>
                  <a:prstClr val="black"/>
                </a:solidFill>
                <a:latin typeface="+mj-lt"/>
                <a:ea typeface="ＭＳ Ｐゴシック" charset="0"/>
                <a:cs typeface="Arial"/>
              </a:rPr>
              <a:t>standard specifies </a:t>
            </a:r>
            <a:r>
              <a:rPr lang="en-US" sz="1800" kern="1200" dirty="0">
                <a:solidFill>
                  <a:prstClr val="black"/>
                </a:solidFill>
                <a:latin typeface="+mj-lt"/>
                <a:ea typeface="ＭＳ Ｐゴシック" charset="0"/>
                <a:cs typeface="Arial"/>
              </a:rPr>
              <a:t>the technical requirements of the radio equipment</a:t>
            </a:r>
            <a:r>
              <a:rPr lang="en-US" sz="1800" kern="1200" dirty="0" smtClean="0">
                <a:solidFill>
                  <a:prstClr val="black"/>
                </a:solidFill>
                <a:latin typeface="+mj-lt"/>
                <a:ea typeface="ＭＳ Ｐゴシック" charset="0"/>
                <a:cs typeface="Arial"/>
              </a:rPr>
              <a:t>.</a:t>
            </a:r>
            <a:endParaRPr lang="en-US" sz="1100" dirty="0" smtClean="0">
              <a:latin typeface="+mn-lt"/>
            </a:endParaRPr>
          </a:p>
        </p:txBody>
      </p:sp>
      <p:pic>
        <p:nvPicPr>
          <p:cNvPr id="3" name="Picture 2"/>
          <p:cNvPicPr>
            <a:picLocks noChangeAspect="1"/>
          </p:cNvPicPr>
          <p:nvPr/>
        </p:nvPicPr>
        <p:blipFill>
          <a:blip r:embed="rId3"/>
          <a:stretch>
            <a:fillRect/>
          </a:stretch>
        </p:blipFill>
        <p:spPr>
          <a:xfrm>
            <a:off x="1219200" y="2713665"/>
            <a:ext cx="7390608" cy="4041042"/>
          </a:xfrm>
          <a:prstGeom prst="rect">
            <a:avLst/>
          </a:prstGeom>
        </p:spPr>
      </p:pic>
      <p:sp>
        <p:nvSpPr>
          <p:cNvPr id="8" name="TextBox 7"/>
          <p:cNvSpPr txBox="1"/>
          <p:nvPr/>
        </p:nvSpPr>
        <p:spPr>
          <a:xfrm>
            <a:off x="2901991" y="2564576"/>
            <a:ext cx="2296543" cy="307777"/>
          </a:xfrm>
          <a:prstGeom prst="rect">
            <a:avLst/>
          </a:prstGeom>
          <a:noFill/>
        </p:spPr>
        <p:txBody>
          <a:bodyPr wrap="square" rtlCol="0">
            <a:spAutoFit/>
          </a:bodyPr>
          <a:lstStyle/>
          <a:p>
            <a:pPr algn="ctr"/>
            <a:r>
              <a:rPr lang="en-US" sz="1400" b="1" dirty="0" smtClean="0">
                <a:solidFill>
                  <a:srgbClr val="C00000"/>
                </a:solidFill>
              </a:rPr>
              <a:t>Transmission Time Control</a:t>
            </a:r>
            <a:endParaRPr lang="en-US" sz="1400" b="1" dirty="0">
              <a:solidFill>
                <a:srgbClr val="C00000"/>
              </a:solidFill>
            </a:endParaRPr>
          </a:p>
        </p:txBody>
      </p:sp>
      <p:sp>
        <p:nvSpPr>
          <p:cNvPr id="9" name="Oval 8"/>
          <p:cNvSpPr/>
          <p:nvPr/>
        </p:nvSpPr>
        <p:spPr bwMode="auto">
          <a:xfrm>
            <a:off x="2924515" y="2416672"/>
            <a:ext cx="2274019" cy="602826"/>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7" name="Straight Arrow Connector 6"/>
          <p:cNvCxnSpPr/>
          <p:nvPr/>
        </p:nvCxnSpPr>
        <p:spPr bwMode="auto">
          <a:xfrm>
            <a:off x="4061524" y="3022089"/>
            <a:ext cx="0" cy="1245111"/>
          </a:xfrm>
          <a:prstGeom prst="straightConnector1">
            <a:avLst/>
          </a:prstGeom>
          <a:solidFill>
            <a:srgbClr val="00B8FF"/>
          </a:solidFill>
          <a:ln w="1905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9626156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Times New Roman"/>
              </a:rPr>
              <a:t>Radio </a:t>
            </a:r>
            <a:r>
              <a:rPr lang="en-US" sz="2400" dirty="0">
                <a:latin typeface="Times New Roman"/>
              </a:rPr>
              <a:t>Station Sending Control </a:t>
            </a:r>
            <a:endParaRPr lang="en-US" sz="2400" dirty="0">
              <a:latin typeface="+mj-lt"/>
            </a:endParaRPr>
          </a:p>
        </p:txBody>
      </p:sp>
      <p:sp>
        <p:nvSpPr>
          <p:cNvPr id="10242" name="Rectangle 2"/>
          <p:cNvSpPr>
            <a:spLocks noGrp="1" noChangeArrowheads="1"/>
          </p:cNvSpPr>
          <p:nvPr>
            <p:ph type="body" idx="1"/>
          </p:nvPr>
        </p:nvSpPr>
        <p:spPr>
          <a:xfrm>
            <a:off x="731520" y="1371600"/>
            <a:ext cx="8290560" cy="5562599"/>
          </a:xfrm>
          <a:ln/>
        </p:spPr>
        <p:txBody>
          <a:bodyPr/>
          <a:lstStyle/>
          <a:p>
            <a:pPr marL="228600" lvl="0" indent="-228600" defTabSz="457200" eaLnBrk="0" hangingPunct="0">
              <a:spcBef>
                <a:spcPts val="0"/>
              </a:spcBef>
              <a:buClrTx/>
              <a:buSzTx/>
              <a:buFont typeface="Arial" charset="0"/>
              <a:buChar char="•"/>
            </a:pPr>
            <a:r>
              <a:rPr lang="en-US" sz="2000" kern="1200" dirty="0">
                <a:solidFill>
                  <a:prstClr val="black"/>
                </a:solidFill>
                <a:latin typeface="Times New Roman"/>
                <a:ea typeface="ＭＳ Ｐゴシック" charset="0"/>
                <a:cs typeface="Arial"/>
              </a:rPr>
              <a:t>Consider following parameter ranges</a:t>
            </a:r>
          </a:p>
          <a:p>
            <a:pPr lvl="1" defTabSz="457200" eaLnBrk="0" hangingPunct="0">
              <a:spcBef>
                <a:spcPts val="0"/>
              </a:spcBef>
              <a:buClrTx/>
              <a:buSzTx/>
            </a:pPr>
            <a:r>
              <a:rPr lang="en-US" sz="1800" kern="1200" dirty="0" smtClean="0">
                <a:solidFill>
                  <a:prstClr val="black"/>
                </a:solidFill>
                <a:latin typeface="+mj-lt"/>
                <a:ea typeface="ＭＳ Ｐゴシック" charset="0"/>
                <a:cs typeface="Arial"/>
              </a:rPr>
              <a:t>Carrier </a:t>
            </a:r>
            <a:r>
              <a:rPr lang="en-US" sz="1800" kern="1200" dirty="0">
                <a:solidFill>
                  <a:prstClr val="black"/>
                </a:solidFill>
                <a:latin typeface="+mj-lt"/>
                <a:ea typeface="ＭＳ Ｐゴシック" charset="0"/>
                <a:cs typeface="Arial"/>
              </a:rPr>
              <a:t>sense time</a:t>
            </a:r>
          </a:p>
          <a:p>
            <a:pPr marL="1004582" lvl="2" indent="-285750" defTabSz="457200" eaLnBrk="0" hangingPunct="0">
              <a:spcBef>
                <a:spcPts val="0"/>
              </a:spcBef>
              <a:buClrTx/>
              <a:buSzTx/>
            </a:pPr>
            <a:r>
              <a:rPr lang="en-US" kern="1200" dirty="0">
                <a:solidFill>
                  <a:prstClr val="black"/>
                </a:solidFill>
                <a:latin typeface="+mj-lt"/>
                <a:ea typeface="ＭＳ Ｐゴシック" charset="0"/>
                <a:cs typeface="Arial"/>
              </a:rPr>
              <a:t>128us &lt;= carrier sense &lt; 5ms </a:t>
            </a:r>
            <a:endParaRPr lang="en-US" sz="1200" kern="1200" dirty="0">
              <a:solidFill>
                <a:prstClr val="black"/>
              </a:solidFill>
              <a:latin typeface="+mj-lt"/>
              <a:ea typeface="ＭＳ Ｐゴシック" charset="0"/>
              <a:cs typeface="Arial"/>
            </a:endParaRPr>
          </a:p>
          <a:p>
            <a:pPr lvl="1" defTabSz="457200" eaLnBrk="0" hangingPunct="0">
              <a:spcBef>
                <a:spcPts val="0"/>
              </a:spcBef>
              <a:buClrTx/>
              <a:buSzTx/>
            </a:pPr>
            <a:r>
              <a:rPr lang="en-US" sz="1800" kern="1200" dirty="0">
                <a:solidFill>
                  <a:prstClr val="black"/>
                </a:solidFill>
                <a:latin typeface="+mj-lt"/>
                <a:ea typeface="ＭＳ Ｐゴシック" charset="0"/>
                <a:cs typeface="Arial"/>
              </a:rPr>
              <a:t>Frequency band</a:t>
            </a:r>
          </a:p>
          <a:p>
            <a:pPr marL="1004582" lvl="2" indent="-285750" defTabSz="457200" eaLnBrk="0" hangingPunct="0">
              <a:spcBef>
                <a:spcPts val="0"/>
              </a:spcBef>
              <a:buClrTx/>
              <a:buSzTx/>
            </a:pPr>
            <a:r>
              <a:rPr lang="en-US" kern="1200" dirty="0" smtClean="0">
                <a:solidFill>
                  <a:prstClr val="black"/>
                </a:solidFill>
                <a:latin typeface="+mj-lt"/>
                <a:ea typeface="ＭＳ Ｐゴシック" charset="0"/>
                <a:cs typeface="Arial"/>
              </a:rPr>
              <a:t>923.5-928.1MHz</a:t>
            </a:r>
            <a:endParaRPr lang="en-US" sz="1200" kern="1200" dirty="0">
              <a:solidFill>
                <a:prstClr val="black"/>
              </a:solidFill>
              <a:latin typeface="+mj-lt"/>
              <a:ea typeface="ＭＳ Ｐゴシック" charset="0"/>
              <a:cs typeface="Arial"/>
            </a:endParaRPr>
          </a:p>
          <a:p>
            <a:pPr lvl="1" defTabSz="457200" eaLnBrk="0" hangingPunct="0">
              <a:spcBef>
                <a:spcPts val="0"/>
              </a:spcBef>
              <a:buClrTx/>
              <a:buSzTx/>
            </a:pPr>
            <a:r>
              <a:rPr lang="en-US" sz="1800" kern="1200" dirty="0">
                <a:solidFill>
                  <a:prstClr val="black"/>
                </a:solidFill>
                <a:latin typeface="+mj-lt"/>
                <a:ea typeface="ＭＳ Ｐゴシック" charset="0"/>
                <a:cs typeface="Arial"/>
              </a:rPr>
              <a:t>Transmission power</a:t>
            </a:r>
            <a:endParaRPr lang="en-US" sz="1600" kern="1200" dirty="0">
              <a:solidFill>
                <a:prstClr val="black"/>
              </a:solidFill>
              <a:latin typeface="+mj-lt"/>
              <a:ea typeface="ＭＳ Ｐゴシック" charset="0"/>
              <a:cs typeface="Arial"/>
            </a:endParaRPr>
          </a:p>
          <a:p>
            <a:pPr marL="1004582" lvl="2" indent="-285750" defTabSz="457200" eaLnBrk="0" hangingPunct="0">
              <a:spcBef>
                <a:spcPts val="0"/>
              </a:spcBef>
              <a:buClrTx/>
              <a:buSzTx/>
            </a:pPr>
            <a:r>
              <a:rPr lang="en-US" sz="1600" kern="1200" dirty="0">
                <a:solidFill>
                  <a:prstClr val="black"/>
                </a:solidFill>
                <a:latin typeface="+mj-lt"/>
                <a:ea typeface="ＭＳ Ｐゴシック" charset="0"/>
                <a:cs typeface="Arial"/>
              </a:rPr>
              <a:t>1 </a:t>
            </a:r>
            <a:r>
              <a:rPr lang="en-US" sz="1600" kern="1200" dirty="0" err="1">
                <a:solidFill>
                  <a:prstClr val="black"/>
                </a:solidFill>
                <a:latin typeface="+mj-lt"/>
                <a:ea typeface="ＭＳ Ｐゴシック" charset="0"/>
                <a:cs typeface="Arial"/>
              </a:rPr>
              <a:t>mW</a:t>
            </a:r>
            <a:r>
              <a:rPr lang="en-US" sz="1600" kern="1200" dirty="0">
                <a:solidFill>
                  <a:prstClr val="black"/>
                </a:solidFill>
                <a:latin typeface="+mj-lt"/>
                <a:ea typeface="ＭＳ Ｐゴシック" charset="0"/>
                <a:cs typeface="Arial"/>
              </a:rPr>
              <a:t> &lt; TX Power &lt;= 20 </a:t>
            </a:r>
            <a:r>
              <a:rPr lang="en-US" sz="1600" kern="1200" dirty="0" err="1">
                <a:solidFill>
                  <a:prstClr val="black"/>
                </a:solidFill>
                <a:latin typeface="+mj-lt"/>
                <a:ea typeface="ＭＳ Ｐゴシック" charset="0"/>
                <a:cs typeface="Arial"/>
              </a:rPr>
              <a:t>mW</a:t>
            </a:r>
            <a:endParaRPr lang="en-US" sz="16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2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r>
              <a:rPr lang="en-US" sz="2200" kern="1200" dirty="0" smtClean="0">
                <a:solidFill>
                  <a:prstClr val="black"/>
                </a:solidFill>
                <a:latin typeface="+mj-lt"/>
                <a:ea typeface="ＭＳ Ｐゴシック" charset="0"/>
                <a:cs typeface="Arial"/>
              </a:rPr>
              <a:t>Using </a:t>
            </a:r>
            <a:r>
              <a:rPr lang="en-US" sz="2200" kern="1200" dirty="0">
                <a:solidFill>
                  <a:prstClr val="black"/>
                </a:solidFill>
                <a:latin typeface="+mj-lt"/>
                <a:ea typeface="ＭＳ Ｐゴシック" charset="0"/>
                <a:cs typeface="Arial"/>
              </a:rPr>
              <a:t>one unit radio </a:t>
            </a:r>
            <a:r>
              <a:rPr lang="en-US" sz="2200" kern="1200" dirty="0" smtClean="0">
                <a:solidFill>
                  <a:prstClr val="black"/>
                </a:solidFill>
                <a:latin typeface="+mj-lt"/>
                <a:ea typeface="ＭＳ Ｐゴシック" charset="0"/>
                <a:cs typeface="Arial"/>
              </a:rPr>
              <a:t>channel, i.e., 200 kHz channel</a:t>
            </a:r>
            <a:endParaRPr lang="en-US" sz="2200" kern="1200" dirty="0">
              <a:solidFill>
                <a:prstClr val="black"/>
              </a:solidFill>
              <a:latin typeface="+mj-lt"/>
              <a:ea typeface="ＭＳ Ｐゴシック" charset="0"/>
              <a:cs typeface="Arial"/>
            </a:endParaRPr>
          </a:p>
          <a:p>
            <a:pPr marL="432106" lvl="1" indent="-173038" defTabSz="457200" eaLnBrk="0" hangingPunct="0">
              <a:spcBef>
                <a:spcPts val="0"/>
              </a:spcBef>
              <a:buClrTx/>
              <a:buSzTx/>
              <a:buFont typeface="Arial" charset="0"/>
              <a:buChar char="•"/>
            </a:pPr>
            <a:r>
              <a:rPr lang="en-US" sz="1800" b="1" kern="1200" dirty="0" smtClean="0">
                <a:solidFill>
                  <a:srgbClr val="FF0000"/>
                </a:solidFill>
                <a:latin typeface="+mj-lt"/>
                <a:ea typeface="ＭＳ Ｐゴシック" charset="0"/>
                <a:cs typeface="Arial"/>
              </a:rPr>
              <a:t>Radio </a:t>
            </a:r>
            <a:r>
              <a:rPr lang="en-US" sz="1800" b="1" kern="1200" dirty="0">
                <a:solidFill>
                  <a:srgbClr val="FF0000"/>
                </a:solidFill>
                <a:latin typeface="+mj-lt"/>
                <a:ea typeface="ＭＳ Ｐゴシック" charset="0"/>
                <a:cs typeface="Arial"/>
              </a:rPr>
              <a:t>equipment </a:t>
            </a:r>
            <a:r>
              <a:rPr lang="en-US" sz="1800" kern="1200" dirty="0">
                <a:solidFill>
                  <a:prstClr val="black"/>
                </a:solidFill>
                <a:latin typeface="+mj-lt"/>
                <a:ea typeface="ＭＳ Ｐゴシック" charset="0"/>
                <a:cs typeface="Arial"/>
              </a:rPr>
              <a:t>shall stop its emission of radio wave less than </a:t>
            </a:r>
            <a:r>
              <a:rPr lang="en-US" sz="1800" b="1" kern="1200" dirty="0">
                <a:solidFill>
                  <a:srgbClr val="C00000"/>
                </a:solidFill>
                <a:latin typeface="+mj-lt"/>
                <a:ea typeface="ＭＳ Ｐゴシック" charset="0"/>
                <a:cs typeface="Arial"/>
              </a:rPr>
              <a:t>400ms</a:t>
            </a:r>
            <a:r>
              <a:rPr lang="en-US" sz="1800" kern="1200" dirty="0">
                <a:solidFill>
                  <a:prstClr val="black"/>
                </a:solidFill>
                <a:latin typeface="+mj-lt"/>
                <a:ea typeface="ＭＳ Ｐゴシック" charset="0"/>
                <a:cs typeface="Arial"/>
              </a:rPr>
              <a:t> after it starts to emit radio wave. </a:t>
            </a:r>
            <a:endParaRPr lang="en-US" sz="1800" kern="1200" dirty="0" smtClean="0">
              <a:solidFill>
                <a:prstClr val="black"/>
              </a:solidFill>
              <a:latin typeface="+mj-lt"/>
              <a:ea typeface="ＭＳ Ｐゴシック" charset="0"/>
              <a:cs typeface="Arial"/>
            </a:endParaRPr>
          </a:p>
          <a:p>
            <a:pPr marL="432106" lvl="1" indent="-173038" defTabSz="457200" eaLnBrk="0" hangingPunct="0">
              <a:spcBef>
                <a:spcPts val="0"/>
              </a:spcBef>
              <a:buClrTx/>
              <a:buSzTx/>
              <a:buFont typeface="Arial" charset="0"/>
              <a:buChar char="•"/>
            </a:pPr>
            <a:r>
              <a:rPr lang="en-US" sz="1800" b="1" kern="1200" dirty="0" smtClean="0">
                <a:solidFill>
                  <a:srgbClr val="C00000"/>
                </a:solidFill>
                <a:latin typeface="+mj-lt"/>
                <a:ea typeface="ＭＳ Ｐゴシック" charset="0"/>
                <a:cs typeface="Arial"/>
              </a:rPr>
              <a:t>The </a:t>
            </a:r>
            <a:r>
              <a:rPr lang="en-US" sz="1800" b="1" kern="1200" dirty="0">
                <a:solidFill>
                  <a:srgbClr val="C00000"/>
                </a:solidFill>
                <a:latin typeface="+mj-lt"/>
                <a:ea typeface="ＭＳ Ｐゴシック" charset="0"/>
                <a:cs typeface="Arial"/>
              </a:rPr>
              <a:t>sum of emission time per arbitrary one hour shall be 360s or less</a:t>
            </a:r>
            <a:r>
              <a:rPr lang="en-US" sz="1800" kern="1200" dirty="0">
                <a:solidFill>
                  <a:prstClr val="black"/>
                </a:solidFill>
                <a:latin typeface="+mj-lt"/>
                <a:ea typeface="ＭＳ Ｐゴシック" charset="0"/>
                <a:cs typeface="Arial"/>
              </a:rPr>
              <a:t>.</a:t>
            </a:r>
          </a:p>
          <a:p>
            <a:pPr marL="432106" lvl="1" indent="-173038" defTabSz="457200" eaLnBrk="0" hangingPunct="0">
              <a:spcBef>
                <a:spcPts val="0"/>
              </a:spcBef>
              <a:buClrTx/>
              <a:buSzTx/>
              <a:buFont typeface="Arial" charset="0"/>
              <a:buChar char="•"/>
            </a:pPr>
            <a:r>
              <a:rPr lang="en-US" sz="1800" kern="1200" dirty="0">
                <a:solidFill>
                  <a:prstClr val="black"/>
                </a:solidFill>
                <a:latin typeface="+mj-lt"/>
                <a:ea typeface="ＭＳ Ｐゴシック" charset="0"/>
                <a:cs typeface="Arial"/>
              </a:rPr>
              <a:t>Meanwhile, if the emission time is more than 200ms, it shall wait for ten times or more of the former emission time. If the emission time is more than 6ms and is 200ms or less, it shall wait for 2ms for the consecutive emission</a:t>
            </a:r>
            <a:r>
              <a:rPr lang="en-US" sz="1800" kern="1200" dirty="0" smtClean="0">
                <a:solidFill>
                  <a:prstClr val="black"/>
                </a:solidFill>
                <a:latin typeface="+mj-lt"/>
                <a:ea typeface="ＭＳ Ｐゴシック" charset="0"/>
                <a:cs typeface="Arial"/>
              </a:rPr>
              <a:t>.</a:t>
            </a:r>
          </a:p>
          <a:p>
            <a:pPr marL="432106" lvl="1" indent="-173038" defTabSz="457200" eaLnBrk="0" hangingPunct="0">
              <a:spcBef>
                <a:spcPts val="0"/>
              </a:spcBef>
              <a:buClrTx/>
              <a:buSzTx/>
              <a:buFont typeface="Arial" charset="0"/>
              <a:buChar char="•"/>
            </a:pPr>
            <a:endParaRPr lang="en-US" sz="1800" kern="1200" dirty="0">
              <a:solidFill>
                <a:prstClr val="black"/>
              </a:solidFill>
              <a:latin typeface="+mj-lt"/>
              <a:ea typeface="ＭＳ Ｐゴシック" charset="0"/>
              <a:cs typeface="Arial"/>
            </a:endParaRPr>
          </a:p>
        </p:txBody>
      </p:sp>
    </p:spTree>
    <p:extLst>
      <p:ext uri="{BB962C8B-B14F-4D97-AF65-F5344CB8AC3E}">
        <p14:creationId xmlns:p14="http://schemas.microsoft.com/office/powerpoint/2010/main" val="7659123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Times New Roman"/>
              </a:rPr>
              <a:t>Radio Station Sending Control</a:t>
            </a:r>
            <a:endParaRPr lang="en-US" sz="2400" dirty="0">
              <a:latin typeface="+mj-lt"/>
            </a:endParaRPr>
          </a:p>
        </p:txBody>
      </p:sp>
      <p:sp>
        <p:nvSpPr>
          <p:cNvPr id="10242" name="Rectangle 2"/>
          <p:cNvSpPr>
            <a:spLocks noGrp="1" noChangeArrowheads="1"/>
          </p:cNvSpPr>
          <p:nvPr>
            <p:ph type="body" idx="1"/>
          </p:nvPr>
        </p:nvSpPr>
        <p:spPr>
          <a:xfrm>
            <a:off x="731520" y="1371600"/>
            <a:ext cx="8290560" cy="5562599"/>
          </a:xfrm>
          <a:ln/>
        </p:spPr>
        <p:txBody>
          <a:bodyPr/>
          <a:lstStyle/>
          <a:p>
            <a:pPr marL="90157" lvl="0" indent="-285750" defTabSz="457200" eaLnBrk="0" hangingPunct="0">
              <a:spcBef>
                <a:spcPts val="0"/>
              </a:spcBef>
              <a:buClrTx/>
              <a:buSzTx/>
            </a:pPr>
            <a:r>
              <a:rPr lang="en-US" sz="2200" kern="1200" dirty="0">
                <a:solidFill>
                  <a:prstClr val="black"/>
                </a:solidFill>
                <a:latin typeface="Times New Roman"/>
                <a:ea typeface="ＭＳ Ｐゴシック" charset="0"/>
                <a:cs typeface="Arial"/>
              </a:rPr>
              <a:t>Using two unit radio channels, i.e., 400 kHz channel</a:t>
            </a:r>
          </a:p>
          <a:p>
            <a:pPr marL="432106" lvl="1" indent="-173038" defTabSz="457200" eaLnBrk="0" hangingPunct="0">
              <a:spcBef>
                <a:spcPts val="0"/>
              </a:spcBef>
              <a:buClrTx/>
              <a:buSzTx/>
              <a:buFont typeface="Arial" charset="0"/>
              <a:buChar char="•"/>
            </a:pPr>
            <a:r>
              <a:rPr lang="en-US" sz="1800" b="1" kern="1200" dirty="0" smtClean="0">
                <a:solidFill>
                  <a:srgbClr val="C00000"/>
                </a:solidFill>
                <a:latin typeface="Times New Roman"/>
                <a:ea typeface="ＭＳ Ｐゴシック" charset="0"/>
                <a:cs typeface="Arial"/>
              </a:rPr>
              <a:t>Radio </a:t>
            </a:r>
            <a:r>
              <a:rPr lang="en-US" sz="1800" b="1" kern="1200" dirty="0">
                <a:solidFill>
                  <a:srgbClr val="C00000"/>
                </a:solidFill>
                <a:latin typeface="Times New Roman"/>
                <a:ea typeface="ＭＳ Ｐゴシック" charset="0"/>
                <a:cs typeface="Arial"/>
              </a:rPr>
              <a:t>equipment </a:t>
            </a:r>
            <a:r>
              <a:rPr lang="en-US" sz="1800" kern="1200" dirty="0">
                <a:solidFill>
                  <a:prstClr val="black"/>
                </a:solidFill>
                <a:latin typeface="Times New Roman"/>
                <a:ea typeface="ＭＳ Ｐゴシック" charset="0"/>
                <a:cs typeface="Arial"/>
              </a:rPr>
              <a:t>shall stop its emission of radio wave less than </a:t>
            </a:r>
            <a:r>
              <a:rPr lang="en-US" sz="1800" b="1" kern="1200" dirty="0">
                <a:solidFill>
                  <a:srgbClr val="C00000"/>
                </a:solidFill>
                <a:latin typeface="Times New Roman"/>
                <a:ea typeface="ＭＳ Ｐゴシック" charset="0"/>
                <a:cs typeface="Arial"/>
              </a:rPr>
              <a:t>200ms</a:t>
            </a:r>
            <a:r>
              <a:rPr lang="en-US" sz="1800" kern="1200" dirty="0">
                <a:solidFill>
                  <a:prstClr val="black"/>
                </a:solidFill>
                <a:latin typeface="Times New Roman"/>
                <a:ea typeface="ＭＳ Ｐゴシック" charset="0"/>
                <a:cs typeface="Arial"/>
              </a:rPr>
              <a:t> after it starts to emit radio wave. </a:t>
            </a:r>
          </a:p>
          <a:p>
            <a:pPr marL="432106" lvl="1" indent="-173038" defTabSz="457200" eaLnBrk="0" hangingPunct="0">
              <a:spcBef>
                <a:spcPts val="0"/>
              </a:spcBef>
              <a:buClrTx/>
              <a:buSzTx/>
              <a:buFont typeface="Arial" charset="0"/>
              <a:buChar char="•"/>
            </a:pPr>
            <a:r>
              <a:rPr lang="en-US" sz="1800" b="1" kern="1200" dirty="0">
                <a:solidFill>
                  <a:srgbClr val="C00000"/>
                </a:solidFill>
                <a:latin typeface="Times New Roman"/>
                <a:ea typeface="ＭＳ Ｐゴシック" charset="0"/>
                <a:cs typeface="Arial"/>
              </a:rPr>
              <a:t>The sum of emission time per arbitrary one hour shall be 360s or less</a:t>
            </a:r>
            <a:r>
              <a:rPr lang="en-US" sz="1800" kern="1200" dirty="0">
                <a:solidFill>
                  <a:prstClr val="black"/>
                </a:solidFill>
                <a:latin typeface="Times New Roman"/>
                <a:ea typeface="ＭＳ Ｐゴシック" charset="0"/>
                <a:cs typeface="Arial"/>
              </a:rPr>
              <a:t>. </a:t>
            </a:r>
          </a:p>
          <a:p>
            <a:pPr marL="432106" lvl="1" indent="-173038" defTabSz="457200" eaLnBrk="0" hangingPunct="0">
              <a:spcBef>
                <a:spcPts val="0"/>
              </a:spcBef>
              <a:buClrTx/>
              <a:buSzTx/>
              <a:buFont typeface="Arial" charset="0"/>
              <a:buChar char="•"/>
            </a:pPr>
            <a:r>
              <a:rPr lang="en-US" sz="1800" kern="1200" dirty="0">
                <a:solidFill>
                  <a:prstClr val="black"/>
                </a:solidFill>
                <a:latin typeface="Times New Roman"/>
                <a:ea typeface="ＭＳ Ｐゴシック" charset="0"/>
                <a:cs typeface="Arial"/>
              </a:rPr>
              <a:t>Meanwhile if the emission time is more than 3ms, it shall wait for 2ms for the consecutive emission.</a:t>
            </a:r>
          </a:p>
          <a:p>
            <a:pPr marL="90157" indent="-285750" defTabSz="457200" eaLnBrk="0" hangingPunct="0">
              <a:spcBef>
                <a:spcPts val="0"/>
              </a:spcBef>
              <a:buClrTx/>
              <a:buSzTx/>
            </a:pPr>
            <a:endParaRPr lang="en-US" sz="22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r>
              <a:rPr lang="en-US" sz="2200" kern="1200" dirty="0" smtClean="0">
                <a:solidFill>
                  <a:prstClr val="black"/>
                </a:solidFill>
                <a:latin typeface="+mj-lt"/>
                <a:ea typeface="ＭＳ Ｐゴシック" charset="0"/>
                <a:cs typeface="Arial"/>
              </a:rPr>
              <a:t>Using 3, 4, or 5 unit radio channels, i.e., 600, 800 or 1000 kHz channel</a:t>
            </a:r>
          </a:p>
          <a:p>
            <a:pPr marL="432106" lvl="1" indent="-173038" defTabSz="457200" eaLnBrk="0" hangingPunct="0">
              <a:spcBef>
                <a:spcPts val="0"/>
              </a:spcBef>
              <a:buClrTx/>
              <a:buSzTx/>
              <a:buFont typeface="Arial" charset="0"/>
              <a:buChar char="•"/>
            </a:pPr>
            <a:r>
              <a:rPr lang="en-US" sz="1800" b="1" kern="1200" dirty="0" smtClean="0">
                <a:solidFill>
                  <a:srgbClr val="C00000"/>
                </a:solidFill>
                <a:latin typeface="+mj-lt"/>
                <a:ea typeface="ＭＳ Ｐゴシック" charset="0"/>
                <a:cs typeface="Arial"/>
              </a:rPr>
              <a:t>Radio </a:t>
            </a:r>
            <a:r>
              <a:rPr lang="en-US" sz="1800" b="1" kern="1200" dirty="0">
                <a:solidFill>
                  <a:srgbClr val="C00000"/>
                </a:solidFill>
                <a:latin typeface="+mj-lt"/>
                <a:ea typeface="ＭＳ Ｐゴシック" charset="0"/>
                <a:cs typeface="Arial"/>
              </a:rPr>
              <a:t>equipment </a:t>
            </a:r>
            <a:r>
              <a:rPr lang="en-US" sz="1800" kern="1200" dirty="0">
                <a:solidFill>
                  <a:prstClr val="black"/>
                </a:solidFill>
                <a:latin typeface="+mj-lt"/>
                <a:ea typeface="ＭＳ Ｐゴシック" charset="0"/>
                <a:cs typeface="Arial"/>
              </a:rPr>
              <a:t>shall stop its emission of radio wave less than </a:t>
            </a:r>
            <a:r>
              <a:rPr lang="en-US" sz="1800" b="1" kern="1200" dirty="0">
                <a:solidFill>
                  <a:srgbClr val="C00000"/>
                </a:solidFill>
                <a:latin typeface="+mj-lt"/>
                <a:ea typeface="ＭＳ Ｐゴシック" charset="0"/>
                <a:cs typeface="Arial"/>
              </a:rPr>
              <a:t>100ms</a:t>
            </a:r>
            <a:r>
              <a:rPr lang="en-US" sz="1800" kern="1200" dirty="0">
                <a:solidFill>
                  <a:prstClr val="black"/>
                </a:solidFill>
                <a:latin typeface="+mj-lt"/>
                <a:ea typeface="ＭＳ Ｐゴシック" charset="0"/>
                <a:cs typeface="Arial"/>
              </a:rPr>
              <a:t> after it starts to emit radio wave. </a:t>
            </a:r>
            <a:endParaRPr lang="en-US" sz="1800" kern="1200" dirty="0" smtClean="0">
              <a:solidFill>
                <a:prstClr val="black"/>
              </a:solidFill>
              <a:latin typeface="+mj-lt"/>
              <a:ea typeface="ＭＳ Ｐゴシック" charset="0"/>
              <a:cs typeface="Arial"/>
            </a:endParaRPr>
          </a:p>
          <a:p>
            <a:pPr marL="432106" lvl="1" indent="-173038" defTabSz="457200" eaLnBrk="0" hangingPunct="0">
              <a:spcBef>
                <a:spcPts val="0"/>
              </a:spcBef>
              <a:buClrTx/>
              <a:buSzTx/>
              <a:buFont typeface="Arial" charset="0"/>
              <a:buChar char="•"/>
            </a:pPr>
            <a:r>
              <a:rPr lang="en-US" sz="1800" b="1" kern="1200" dirty="0" smtClean="0">
                <a:solidFill>
                  <a:srgbClr val="C00000"/>
                </a:solidFill>
                <a:latin typeface="+mj-lt"/>
                <a:ea typeface="ＭＳ Ｐゴシック" charset="0"/>
                <a:cs typeface="Arial"/>
              </a:rPr>
              <a:t>The </a:t>
            </a:r>
            <a:r>
              <a:rPr lang="en-US" sz="1800" b="1" kern="1200" dirty="0">
                <a:solidFill>
                  <a:srgbClr val="C00000"/>
                </a:solidFill>
                <a:latin typeface="+mj-lt"/>
                <a:ea typeface="ＭＳ Ｐゴシック" charset="0"/>
                <a:cs typeface="Arial"/>
              </a:rPr>
              <a:t>sum of emission time per arbitrary one hour shall be 360s or less</a:t>
            </a:r>
            <a:r>
              <a:rPr lang="en-US" sz="1800" kern="1200" dirty="0">
                <a:solidFill>
                  <a:prstClr val="black"/>
                </a:solidFill>
                <a:latin typeface="+mj-lt"/>
                <a:ea typeface="ＭＳ Ｐゴシック" charset="0"/>
                <a:cs typeface="Arial"/>
              </a:rPr>
              <a:t>. </a:t>
            </a:r>
            <a:endParaRPr lang="en-US" sz="1800" kern="1200" dirty="0" smtClean="0">
              <a:solidFill>
                <a:prstClr val="black"/>
              </a:solidFill>
              <a:latin typeface="+mj-lt"/>
              <a:ea typeface="ＭＳ Ｐゴシック" charset="0"/>
              <a:cs typeface="Arial"/>
            </a:endParaRPr>
          </a:p>
          <a:p>
            <a:pPr marL="432106" lvl="1" indent="-173038" defTabSz="457200" eaLnBrk="0" hangingPunct="0">
              <a:spcBef>
                <a:spcPts val="0"/>
              </a:spcBef>
              <a:buClrTx/>
              <a:buSzTx/>
              <a:buFont typeface="Arial" charset="0"/>
              <a:buChar char="•"/>
            </a:pPr>
            <a:r>
              <a:rPr lang="en-US" sz="1800" kern="1200" dirty="0" smtClean="0">
                <a:solidFill>
                  <a:prstClr val="black"/>
                </a:solidFill>
                <a:latin typeface="+mj-lt"/>
                <a:ea typeface="ＭＳ Ｐゴシック" charset="0"/>
                <a:cs typeface="Arial"/>
              </a:rPr>
              <a:t>Meanwhile </a:t>
            </a:r>
            <a:r>
              <a:rPr lang="en-US" sz="1800" kern="1200" dirty="0">
                <a:solidFill>
                  <a:prstClr val="black"/>
                </a:solidFill>
                <a:latin typeface="+mj-lt"/>
                <a:ea typeface="ＭＳ Ｐゴシック" charset="0"/>
                <a:cs typeface="Arial"/>
              </a:rPr>
              <a:t>if the emission time is more than 2ms, it shall wait 2ms for the consecutive emission.</a:t>
            </a:r>
          </a:p>
          <a:p>
            <a:pPr lvl="0">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Times New Roman"/>
            </a:endParaRPr>
          </a:p>
          <a:p>
            <a:pPr lvl="0">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Times New Roman"/>
              </a:rPr>
              <a:t>Transmission time control indication</a:t>
            </a:r>
            <a:endParaRPr lang="en-GB" sz="2000" dirty="0">
              <a:latin typeface="Times New Roman"/>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Times New Roman"/>
              </a:rPr>
              <a:t>360s transmission constraint is for a radio equipment</a:t>
            </a:r>
            <a:endParaRPr lang="en-US" sz="1800" dirty="0" smtClean="0">
              <a:latin typeface="+mj-lt"/>
            </a:endParaRPr>
          </a:p>
        </p:txBody>
      </p:sp>
    </p:spTree>
    <p:extLst>
      <p:ext uri="{BB962C8B-B14F-4D97-AF65-F5344CB8AC3E}">
        <p14:creationId xmlns:p14="http://schemas.microsoft.com/office/powerpoint/2010/main" val="1022231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a:latin typeface="Times New Roman"/>
              </a:rPr>
              <a:t>Skipping Carrier Sense </a:t>
            </a:r>
            <a:r>
              <a:rPr lang="en-US" sz="2400" dirty="0" smtClean="0">
                <a:latin typeface="Times New Roman"/>
              </a:rPr>
              <a:t>in </a:t>
            </a:r>
            <a:r>
              <a:rPr lang="en-US" sz="2400" dirty="0">
                <a:latin typeface="Times New Roman"/>
              </a:rPr>
              <a:t>A </a:t>
            </a:r>
            <a:r>
              <a:rPr lang="en-US" sz="2400" dirty="0" smtClean="0">
                <a:latin typeface="Times New Roman"/>
              </a:rPr>
              <a:t>Response</a:t>
            </a:r>
            <a:endParaRPr lang="en-US" sz="2400" dirty="0">
              <a:latin typeface="+mj-lt"/>
            </a:endParaRPr>
          </a:p>
        </p:txBody>
      </p:sp>
      <p:sp>
        <p:nvSpPr>
          <p:cNvPr id="10242" name="Rectangle 2"/>
          <p:cNvSpPr>
            <a:spLocks noGrp="1" noChangeArrowheads="1"/>
          </p:cNvSpPr>
          <p:nvPr>
            <p:ph type="body" idx="1"/>
          </p:nvPr>
        </p:nvSpPr>
        <p:spPr>
          <a:xfrm>
            <a:off x="731520" y="1371600"/>
            <a:ext cx="8290560" cy="5562599"/>
          </a:xfrm>
          <a:ln/>
        </p:spPr>
        <p:txBody>
          <a:bodyPr/>
          <a:lstStyle/>
          <a:p>
            <a:pPr marL="228600" lvl="0" indent="-228600" defTabSz="457200" eaLnBrk="0" hangingPunct="0">
              <a:spcBef>
                <a:spcPts val="0"/>
              </a:spcBef>
              <a:buClrTx/>
              <a:buSzTx/>
              <a:buFont typeface="Arial" charset="0"/>
              <a:buChar char="•"/>
            </a:pPr>
            <a:r>
              <a:rPr lang="en-US" sz="1800" kern="1200" dirty="0">
                <a:solidFill>
                  <a:prstClr val="black"/>
                </a:solidFill>
                <a:latin typeface="+mj-lt"/>
                <a:ea typeface="ＭＳ Ｐゴシック" charset="0"/>
                <a:cs typeface="Arial"/>
              </a:rPr>
              <a:t>If the emission is a response to request by other radio equipment, and following conditions are satisfied, carrier sense is not necessary, and </a:t>
            </a:r>
            <a:r>
              <a:rPr lang="en-US" sz="1800" kern="1200" dirty="0">
                <a:solidFill>
                  <a:srgbClr val="C00000"/>
                </a:solidFill>
                <a:latin typeface="+mj-lt"/>
                <a:ea typeface="ＭＳ Ｐゴシック" charset="0"/>
                <a:cs typeface="Arial"/>
              </a:rPr>
              <a:t>the response time is not included in the sum of emission time per arbitrary one hour</a:t>
            </a:r>
            <a:r>
              <a:rPr lang="en-US" sz="1800" b="0" kern="1200" dirty="0">
                <a:solidFill>
                  <a:prstClr val="black"/>
                </a:solidFill>
                <a:latin typeface="+mj-lt"/>
                <a:ea typeface="ＭＳ Ｐゴシック" charset="0"/>
                <a:cs typeface="Arial"/>
              </a:rPr>
              <a:t>.</a:t>
            </a:r>
          </a:p>
          <a:p>
            <a:pPr marL="577850" lvl="1" indent="-285750" defTabSz="457200" eaLnBrk="0" hangingPunct="0">
              <a:spcBef>
                <a:spcPts val="0"/>
              </a:spcBef>
              <a:buClrTx/>
              <a:buSzTx/>
            </a:pPr>
            <a:r>
              <a:rPr lang="en-US" sz="1600" kern="1200" dirty="0" smtClean="0">
                <a:solidFill>
                  <a:prstClr val="black"/>
                </a:solidFill>
                <a:latin typeface="+mj-lt"/>
                <a:ea typeface="ＭＳ Ｐゴシック" charset="0"/>
                <a:cs typeface="Arial"/>
              </a:rPr>
              <a:t>Using </a:t>
            </a:r>
            <a:r>
              <a:rPr lang="en-US" sz="1600" kern="1200" dirty="0">
                <a:solidFill>
                  <a:prstClr val="black"/>
                </a:solidFill>
                <a:latin typeface="+mj-lt"/>
                <a:ea typeface="ＭＳ Ｐゴシック" charset="0"/>
                <a:cs typeface="Arial"/>
              </a:rPr>
              <a:t>one unit radio </a:t>
            </a:r>
            <a:r>
              <a:rPr lang="en-US" sz="1600" kern="1200" dirty="0" smtClean="0">
                <a:solidFill>
                  <a:prstClr val="black"/>
                </a:solidFill>
                <a:latin typeface="+mj-lt"/>
                <a:ea typeface="ＭＳ Ｐゴシック" charset="0"/>
                <a:cs typeface="Arial"/>
              </a:rPr>
              <a:t>channel</a:t>
            </a:r>
          </a:p>
          <a:p>
            <a:pPr marL="1004582" lvl="2" indent="-285750" defTabSz="457200" eaLnBrk="0" hangingPunct="0">
              <a:spcBef>
                <a:spcPts val="0"/>
              </a:spcBef>
              <a:buClrTx/>
              <a:buSzTx/>
            </a:pPr>
            <a:r>
              <a:rPr lang="en-US" sz="1600" kern="1200" dirty="0" smtClean="0">
                <a:solidFill>
                  <a:prstClr val="black"/>
                </a:solidFill>
                <a:latin typeface="+mj-lt"/>
                <a:ea typeface="ＭＳ Ｐゴシック" charset="0"/>
                <a:cs typeface="Arial"/>
              </a:rPr>
              <a:t>The </a:t>
            </a:r>
            <a:r>
              <a:rPr lang="en-US" sz="1600" kern="1200" dirty="0">
                <a:solidFill>
                  <a:prstClr val="black"/>
                </a:solidFill>
                <a:latin typeface="+mj-lt"/>
                <a:ea typeface="ＭＳ Ｐゴシック" charset="0"/>
                <a:cs typeface="Arial"/>
              </a:rPr>
              <a:t>emission starts within 2ms after the reception of the request is completed, and the emission ends within 50ms.</a:t>
            </a:r>
          </a:p>
          <a:p>
            <a:pPr marL="577850" lvl="1" indent="-285750" defTabSz="457200" eaLnBrk="0" hangingPunct="0">
              <a:spcBef>
                <a:spcPts val="0"/>
              </a:spcBef>
              <a:buClrTx/>
              <a:buSzTx/>
            </a:pPr>
            <a:r>
              <a:rPr lang="en-US" sz="1600" kern="1200" dirty="0" smtClean="0">
                <a:solidFill>
                  <a:prstClr val="black"/>
                </a:solidFill>
                <a:latin typeface="+mj-lt"/>
                <a:ea typeface="ＭＳ Ｐゴシック" charset="0"/>
                <a:cs typeface="Arial"/>
              </a:rPr>
              <a:t>Using </a:t>
            </a:r>
            <a:r>
              <a:rPr lang="en-US" sz="1600" kern="1200" dirty="0">
                <a:solidFill>
                  <a:prstClr val="black"/>
                </a:solidFill>
                <a:latin typeface="+mj-lt"/>
                <a:ea typeface="ＭＳ Ｐゴシック" charset="0"/>
                <a:cs typeface="Arial"/>
              </a:rPr>
              <a:t>2, 3, 4, or 5 unit radio </a:t>
            </a:r>
            <a:r>
              <a:rPr lang="en-US" sz="1600" kern="1200" dirty="0" smtClean="0">
                <a:solidFill>
                  <a:prstClr val="black"/>
                </a:solidFill>
                <a:latin typeface="+mj-lt"/>
                <a:ea typeface="ＭＳ Ｐゴシック" charset="0"/>
                <a:cs typeface="Arial"/>
              </a:rPr>
              <a:t>channels</a:t>
            </a:r>
          </a:p>
          <a:p>
            <a:pPr marL="1004582" lvl="2" indent="-285750" defTabSz="457200" eaLnBrk="0" hangingPunct="0">
              <a:spcBef>
                <a:spcPts val="0"/>
              </a:spcBef>
              <a:buClrTx/>
              <a:buSzTx/>
            </a:pPr>
            <a:r>
              <a:rPr lang="en-US" sz="1600" kern="1200" dirty="0" smtClean="0">
                <a:solidFill>
                  <a:prstClr val="black"/>
                </a:solidFill>
                <a:latin typeface="+mj-lt"/>
                <a:ea typeface="ＭＳ Ｐゴシック" charset="0"/>
                <a:cs typeface="Arial"/>
              </a:rPr>
              <a:t>The </a:t>
            </a:r>
            <a:r>
              <a:rPr lang="en-US" sz="1600" kern="1200" dirty="0">
                <a:solidFill>
                  <a:prstClr val="black"/>
                </a:solidFill>
                <a:latin typeface="+mj-lt"/>
                <a:ea typeface="ＭＳ Ｐゴシック" charset="0"/>
                <a:cs typeface="Arial"/>
              </a:rPr>
              <a:t>emission starts within 2ms after the reception of the request is completed, and the emission ends within 5ms</a:t>
            </a:r>
            <a:r>
              <a:rPr lang="en-US" sz="1600" kern="1200" dirty="0" smtClean="0">
                <a:solidFill>
                  <a:prstClr val="black"/>
                </a:solidFill>
                <a:latin typeface="+mj-lt"/>
                <a:ea typeface="ＭＳ Ｐゴシック" charset="0"/>
                <a:cs typeface="Arial"/>
              </a:rPr>
              <a:t>.</a:t>
            </a:r>
          </a:p>
          <a:p>
            <a:pPr marL="1004582" lvl="2" indent="-285750" defTabSz="457200" eaLnBrk="0" hangingPunct="0">
              <a:spcBef>
                <a:spcPts val="0"/>
              </a:spcBef>
              <a:buClrTx/>
              <a:buSzTx/>
            </a:pPr>
            <a:endParaRPr lang="en-US" sz="14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12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r>
              <a:rPr lang="en-US" sz="1800" kern="1200" dirty="0" smtClean="0">
                <a:solidFill>
                  <a:srgbClr val="C00000"/>
                </a:solidFill>
                <a:latin typeface="+mj-lt"/>
                <a:ea typeface="ＭＳ Ｐゴシック" charset="0"/>
                <a:cs typeface="Arial"/>
              </a:rPr>
              <a:t>ACK is a response</a:t>
            </a:r>
            <a:endParaRPr lang="en-US" sz="1600" kern="1200" dirty="0">
              <a:solidFill>
                <a:srgbClr val="C00000"/>
              </a:solidFill>
              <a:latin typeface="+mj-lt"/>
              <a:ea typeface="ＭＳ Ｐゴシック" charset="0"/>
              <a:cs typeface="Arial"/>
            </a:endParaRPr>
          </a:p>
          <a:p>
            <a:pPr marL="0" indent="0">
              <a:buNone/>
            </a:pPr>
            <a:endParaRPr lang="en-US" sz="1800" dirty="0" smtClean="0">
              <a:latin typeface="+mj-lt"/>
            </a:endParaRPr>
          </a:p>
          <a:p>
            <a:pPr marL="0" indent="0">
              <a:buNone/>
            </a:pPr>
            <a:endParaRPr lang="en-US" sz="1100" dirty="0" smtClean="0">
              <a:latin typeface="+mn-lt"/>
            </a:endParaRPr>
          </a:p>
        </p:txBody>
      </p:sp>
      <p:pic>
        <p:nvPicPr>
          <p:cNvPr id="2" name="Picture 1"/>
          <p:cNvPicPr>
            <a:picLocks noChangeAspect="1"/>
          </p:cNvPicPr>
          <p:nvPr/>
        </p:nvPicPr>
        <p:blipFill>
          <a:blip r:embed="rId3"/>
          <a:stretch>
            <a:fillRect/>
          </a:stretch>
        </p:blipFill>
        <p:spPr>
          <a:xfrm>
            <a:off x="2337575" y="3810000"/>
            <a:ext cx="5255850" cy="2679780"/>
          </a:xfrm>
          <a:prstGeom prst="rect">
            <a:avLst/>
          </a:prstGeom>
        </p:spPr>
      </p:pic>
    </p:spTree>
    <p:extLst>
      <p:ext uri="{BB962C8B-B14F-4D97-AF65-F5344CB8AC3E}">
        <p14:creationId xmlns:p14="http://schemas.microsoft.com/office/powerpoint/2010/main" val="975717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17</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References</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pPr marL="514350" lvl="0" indent="-514350">
              <a:buFont typeface="+mj-lt"/>
              <a:buAutoNum type="arabicPeriod"/>
            </a:pPr>
            <a:r>
              <a:rPr lang="en-US" sz="2000" dirty="0" smtClean="0">
                <a:latin typeface="Times New Roman" panose="02020603050405020304" pitchFamily="18" charset="0"/>
                <a:cs typeface="Times New Roman" panose="02020603050405020304" pitchFamily="18" charset="0"/>
              </a:rPr>
              <a:t>Steve </a:t>
            </a:r>
            <a:r>
              <a:rPr lang="en-US" sz="2000" dirty="0" err="1" smtClean="0">
                <a:latin typeface="Times New Roman" panose="02020603050405020304" pitchFamily="18" charset="0"/>
                <a:cs typeface="Times New Roman" panose="02020603050405020304" pitchFamily="18" charset="0"/>
              </a:rPr>
              <a:t>Shellhamer</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et. al., </a:t>
            </a:r>
            <a:r>
              <a:rPr lang="en-US" sz="2000" dirty="0" smtClean="0">
                <a:latin typeface="Times New Roman" panose="02020603050405020304" pitchFamily="18" charset="0"/>
                <a:cs typeface="Times New Roman" panose="02020603050405020304" pitchFamily="18" charset="0"/>
              </a:rPr>
              <a:t>“Sub-1GHz Coexistence Simulation Parameters” </a:t>
            </a:r>
            <a:r>
              <a:rPr lang="en-US" sz="2000" dirty="0">
                <a:latin typeface="Times New Roman" panose="02020603050405020304" pitchFamily="18" charset="0"/>
                <a:cs typeface="Times New Roman" panose="02020603050405020304" pitchFamily="18" charset="0"/>
              </a:rPr>
              <a:t>IEEE </a:t>
            </a:r>
            <a:r>
              <a:rPr lang="en-US" sz="2000" dirty="0" smtClean="0">
                <a:latin typeface="Times New Roman" panose="02020603050405020304" pitchFamily="18" charset="0"/>
                <a:cs typeface="Times New Roman" panose="02020603050405020304" pitchFamily="18" charset="0"/>
              </a:rPr>
              <a:t>802.19-18/39r2, September </a:t>
            </a:r>
            <a:r>
              <a:rPr lang="en-US" sz="2000" dirty="0" smtClean="0">
                <a:latin typeface="Times New Roman" panose="02020603050405020304" pitchFamily="18" charset="0"/>
                <a:cs typeface="Times New Roman" panose="02020603050405020304" pitchFamily="18" charset="0"/>
              </a:rPr>
              <a:t>2018</a:t>
            </a:r>
            <a:endParaRPr lang="en-US" sz="2000"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2000" dirty="0" smtClean="0">
                <a:latin typeface="Times New Roman" panose="02020603050405020304" pitchFamily="18" charset="0"/>
                <a:cs typeface="Times New Roman" panose="02020603050405020304" pitchFamily="18" charset="0"/>
              </a:rPr>
              <a:t>ARIB STD-T108 Version 1.0, “920MHz-Band Telemeter, </a:t>
            </a:r>
            <a:r>
              <a:rPr lang="en-US" sz="2000" dirty="0" err="1" smtClean="0">
                <a:latin typeface="Times New Roman" panose="02020603050405020304" pitchFamily="18" charset="0"/>
                <a:cs typeface="Times New Roman" panose="02020603050405020304" pitchFamily="18" charset="0"/>
              </a:rPr>
              <a:t>Telecontrol</a:t>
            </a:r>
            <a:r>
              <a:rPr lang="en-US" sz="2000" dirty="0" smtClean="0">
                <a:latin typeface="Times New Roman" panose="02020603050405020304" pitchFamily="18" charset="0"/>
                <a:cs typeface="Times New Roman" panose="02020603050405020304" pitchFamily="18" charset="0"/>
              </a:rPr>
              <a:t> and Data Transmission Radio Equipment”, February 2012</a:t>
            </a:r>
            <a:endParaRPr lang="en-US" sz="2000" dirty="0">
              <a:latin typeface="Times New Roman" panose="02020603050405020304" pitchFamily="18" charset="0"/>
              <a:cs typeface="Times New Roman" panose="02020603050405020304" pitchFamily="18" charset="0"/>
            </a:endParaRPr>
          </a:p>
          <a:p>
            <a:endParaRPr lang="en-US" sz="1800" dirty="0">
              <a:latin typeface="+mj-lt"/>
            </a:endParaRPr>
          </a:p>
        </p:txBody>
      </p:sp>
    </p:spTree>
    <p:extLst>
      <p:ext uri="{BB962C8B-B14F-4D97-AF65-F5344CB8AC3E}">
        <p14:creationId xmlns:p14="http://schemas.microsoft.com/office/powerpoint/2010/main" val="3656266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5867407" y="6907108"/>
            <a:ext cx="3244420" cy="193040"/>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351F4386-A5E2-41A1-B4D0-BE653C929E06}" type="slidenum">
              <a:rPr lang="en-GB">
                <a:latin typeface="+mn-lt"/>
              </a:rPr>
              <a:pPr/>
              <a:t>2</a:t>
            </a:fld>
            <a:endParaRPr lang="en-GB">
              <a:latin typeface="+mn-lt"/>
            </a:endParaRPr>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dirty="0">
                <a:latin typeface="+mn-lt"/>
              </a:rPr>
              <a:t>Abstract</a:t>
            </a:r>
          </a:p>
        </p:txBody>
      </p:sp>
      <p:sp>
        <p:nvSpPr>
          <p:cNvPr id="4098" name="Rectangle 2"/>
          <p:cNvSpPr>
            <a:spLocks noGrp="1" noChangeArrowheads="1"/>
          </p:cNvSpPr>
          <p:nvPr>
            <p:ph type="body" idx="1"/>
          </p:nvPr>
        </p:nvSpPr>
        <p:spPr>
          <a:xfrm>
            <a:off x="731520" y="2113280"/>
            <a:ext cx="8290560" cy="4389120"/>
          </a:xfrm>
          <a:ln/>
        </p:spPr>
        <p:txBody>
          <a:bodyPr/>
          <a:lstStyle/>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latin typeface="+mn-lt"/>
              </a:rPr>
              <a:t>Presentation to Sub-1 GHz (S1G) </a:t>
            </a:r>
            <a:r>
              <a:rPr lang="en-US" dirty="0" smtClean="0">
                <a:latin typeface="+mn-lt"/>
              </a:rPr>
              <a:t>Band Coexistence Study Group of the IEEE </a:t>
            </a:r>
            <a:r>
              <a:rPr lang="en-US" dirty="0">
                <a:latin typeface="+mn-lt"/>
              </a:rPr>
              <a:t>802.19 Working Group </a:t>
            </a:r>
            <a:r>
              <a:rPr lang="en-US" dirty="0" smtClean="0">
                <a:latin typeface="+mn-lt"/>
              </a:rPr>
              <a:t>on Simulation Update of </a:t>
            </a:r>
            <a:r>
              <a:rPr lang="en-US" dirty="0">
                <a:latin typeface="+mn-lt"/>
              </a:rPr>
              <a:t>the Coexisting IEEE 802.15.4g and IEEE </a:t>
            </a:r>
            <a:r>
              <a:rPr lang="en-US" dirty="0" smtClean="0">
                <a:latin typeface="+mn-lt"/>
              </a:rPr>
              <a:t>802.11ah Using New Simulation Parameters, and </a:t>
            </a:r>
            <a:r>
              <a:rPr lang="en-US" dirty="0">
                <a:latin typeface="Times New Roman"/>
              </a:rPr>
              <a:t>Japan Regulatory on Transmission Time Control for Low Power Radio Stations (ARIB STD-T108</a:t>
            </a:r>
            <a:r>
              <a:rPr lang="en-US" dirty="0" smtClean="0">
                <a:latin typeface="Times New Roman"/>
              </a:rPr>
              <a:t>)</a:t>
            </a:r>
            <a:r>
              <a:rPr lang="en-US" dirty="0" smtClean="0">
                <a:latin typeface="+mn-lt"/>
              </a:rPr>
              <a:t>.</a:t>
            </a: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smtClean="0">
              <a:latin typeface="+mn-lt"/>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Parameters</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r>
              <a:rPr lang="en-US" sz="2000" dirty="0" smtClean="0">
                <a:latin typeface="+mj-lt"/>
              </a:rPr>
              <a:t>Simulation parameters are described in document [1]</a:t>
            </a:r>
          </a:p>
          <a:p>
            <a:endParaRPr lang="en-US" sz="1200" dirty="0" smtClean="0">
              <a:latin typeface="+mj-lt"/>
            </a:endParaRPr>
          </a:p>
          <a:p>
            <a:r>
              <a:rPr lang="en-US" sz="2000" dirty="0" smtClean="0">
                <a:latin typeface="+mj-lt"/>
              </a:rPr>
              <a:t>802.15.4g nodes and 802.11ah STAs</a:t>
            </a:r>
          </a:p>
          <a:p>
            <a:pPr lvl="1"/>
            <a:r>
              <a:rPr lang="en-US" sz="1800" dirty="0" smtClean="0">
                <a:latin typeface="+mj-lt"/>
              </a:rPr>
              <a:t>[50, 100]</a:t>
            </a:r>
          </a:p>
          <a:p>
            <a:r>
              <a:rPr lang="en-US" sz="2000" dirty="0" smtClean="0">
                <a:latin typeface="+mj-lt"/>
              </a:rPr>
              <a:t>Total offered load for 802.15.4g network and 802.11ah network</a:t>
            </a:r>
          </a:p>
          <a:p>
            <a:pPr lvl="1"/>
            <a:r>
              <a:rPr lang="en-US" sz="1800" dirty="0" smtClean="0">
                <a:latin typeface="+mn-lt"/>
              </a:rPr>
              <a:t>[1, 10] kb/s</a:t>
            </a:r>
          </a:p>
          <a:p>
            <a:r>
              <a:rPr lang="en-US" sz="2000" dirty="0" smtClean="0">
                <a:latin typeface="+mn-lt"/>
              </a:rPr>
              <a:t>Packet </a:t>
            </a:r>
            <a:r>
              <a:rPr lang="en-US" sz="2000" dirty="0">
                <a:latin typeface="+mn-lt"/>
              </a:rPr>
              <a:t>size</a:t>
            </a:r>
          </a:p>
          <a:p>
            <a:pPr lvl="1"/>
            <a:r>
              <a:rPr lang="en-US" sz="1800" dirty="0">
                <a:latin typeface="+mn-lt"/>
              </a:rPr>
              <a:t>100 bytes</a:t>
            </a:r>
          </a:p>
          <a:p>
            <a:r>
              <a:rPr lang="en-US" sz="2000" dirty="0" smtClean="0">
                <a:latin typeface="+mn-lt"/>
              </a:rPr>
              <a:t>Packet rate for 802.15.4g network and 802.11ah </a:t>
            </a:r>
            <a:r>
              <a:rPr lang="en-US" sz="2000" dirty="0">
                <a:latin typeface="+mn-lt"/>
              </a:rPr>
              <a:t>network</a:t>
            </a:r>
          </a:p>
          <a:p>
            <a:pPr lvl="1"/>
            <a:r>
              <a:rPr lang="en-US" sz="1800" dirty="0" smtClean="0">
                <a:latin typeface="+mn-lt"/>
              </a:rPr>
              <a:t>[1.25, 12.5] packets/s</a:t>
            </a:r>
          </a:p>
          <a:p>
            <a:r>
              <a:rPr lang="en-US" sz="2000" dirty="0" smtClean="0">
                <a:latin typeface="+mn-lt"/>
              </a:rPr>
              <a:t>Packet rate per 802.15.4g node and 802.11ah STA</a:t>
            </a:r>
            <a:endParaRPr lang="en-US" sz="2000" dirty="0">
              <a:latin typeface="+mn-lt"/>
            </a:endParaRPr>
          </a:p>
          <a:p>
            <a:pPr lvl="1"/>
            <a:r>
              <a:rPr lang="en-US" sz="1800" dirty="0" smtClean="0">
                <a:latin typeface="+mn-lt"/>
              </a:rPr>
              <a:t>[0.0125, </a:t>
            </a:r>
            <a:r>
              <a:rPr lang="en-US" sz="1800" dirty="0" smtClean="0"/>
              <a:t>0.025, 0.125, 0.25]</a:t>
            </a:r>
            <a:r>
              <a:rPr lang="en-US" sz="1800" dirty="0" smtClean="0">
                <a:latin typeface="+mn-lt"/>
              </a:rPr>
              <a:t> packet/s, i.e., </a:t>
            </a:r>
          </a:p>
          <a:p>
            <a:pPr lvl="1"/>
            <a:r>
              <a:rPr lang="en-US" sz="1800" dirty="0" smtClean="0">
                <a:latin typeface="+mn-lt"/>
              </a:rPr>
              <a:t>1 packet per [80s, 40s, 8s, 4s]</a:t>
            </a:r>
          </a:p>
          <a:p>
            <a:r>
              <a:rPr lang="en-US" sz="2000" dirty="0" smtClean="0">
                <a:latin typeface="+mn-lt"/>
              </a:rPr>
              <a:t>PHY data rate</a:t>
            </a:r>
          </a:p>
          <a:p>
            <a:pPr lvl="1"/>
            <a:r>
              <a:rPr lang="en-US" sz="1800" dirty="0" smtClean="0">
                <a:latin typeface="+mn-lt"/>
              </a:rPr>
              <a:t>100 kb/s for 802.15.4g</a:t>
            </a:r>
          </a:p>
          <a:p>
            <a:pPr lvl="1"/>
            <a:r>
              <a:rPr lang="en-US" sz="1800" dirty="0" smtClean="0">
                <a:latin typeface="+mn-lt"/>
              </a:rPr>
              <a:t>300 kb/s for 802.11ah</a:t>
            </a:r>
            <a:endParaRPr lang="en-US" sz="1800" dirty="0">
              <a:latin typeface="+mn-lt"/>
            </a:endParaRPr>
          </a:p>
        </p:txBody>
      </p:sp>
    </p:spTree>
    <p:extLst>
      <p:ext uri="{BB962C8B-B14F-4D97-AF65-F5344CB8AC3E}">
        <p14:creationId xmlns:p14="http://schemas.microsoft.com/office/powerpoint/2010/main" val="18253949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0"/>
            <a:ext cx="9753600" cy="4775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753600" cy="4775200"/>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Node Deployment</a:t>
            </a:r>
            <a:endParaRPr lang="en-US" sz="2400" dirty="0">
              <a:latin typeface="+mj-lt"/>
            </a:endParaRPr>
          </a:p>
        </p:txBody>
      </p:sp>
      <p:sp>
        <p:nvSpPr>
          <p:cNvPr id="10242" name="Rectangle 2"/>
          <p:cNvSpPr>
            <a:spLocks noGrp="1" noChangeArrowheads="1"/>
          </p:cNvSpPr>
          <p:nvPr>
            <p:ph type="body" idx="1"/>
          </p:nvPr>
        </p:nvSpPr>
        <p:spPr>
          <a:xfrm>
            <a:off x="731520" y="1295400"/>
            <a:ext cx="8290560" cy="2819400"/>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p:txBody>
      </p:sp>
      <p:sp>
        <p:nvSpPr>
          <p:cNvPr id="8" name="TextBox 7"/>
          <p:cNvSpPr txBox="1"/>
          <p:nvPr/>
        </p:nvSpPr>
        <p:spPr>
          <a:xfrm>
            <a:off x="2133600" y="6168080"/>
            <a:ext cx="1524000" cy="338554"/>
          </a:xfrm>
          <a:prstGeom prst="rect">
            <a:avLst/>
          </a:prstGeom>
          <a:noFill/>
        </p:spPr>
        <p:txBody>
          <a:bodyPr wrap="square" rtlCol="0">
            <a:spAutoFit/>
          </a:bodyPr>
          <a:lstStyle/>
          <a:p>
            <a:r>
              <a:rPr lang="en-US" sz="1600" b="1" dirty="0" smtClean="0">
                <a:solidFill>
                  <a:schemeClr val="tx1"/>
                </a:solidFill>
              </a:rPr>
              <a:t>802.15.4g Node</a:t>
            </a:r>
            <a:endParaRPr lang="en-US" sz="1600" b="1" dirty="0">
              <a:solidFill>
                <a:schemeClr val="tx1"/>
              </a:solidFill>
            </a:endParaRPr>
          </a:p>
        </p:txBody>
      </p:sp>
      <p:cxnSp>
        <p:nvCxnSpPr>
          <p:cNvPr id="10" name="Straight Arrow Connector 9"/>
          <p:cNvCxnSpPr>
            <a:stCxn id="8" idx="0"/>
          </p:cNvCxnSpPr>
          <p:nvPr/>
        </p:nvCxnSpPr>
        <p:spPr bwMode="auto">
          <a:xfrm flipV="1">
            <a:off x="2895600" y="5257800"/>
            <a:ext cx="1143000" cy="91028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14" name="TextBox 13"/>
          <p:cNvSpPr txBox="1"/>
          <p:nvPr/>
        </p:nvSpPr>
        <p:spPr>
          <a:xfrm>
            <a:off x="4572000" y="6172200"/>
            <a:ext cx="1524000" cy="338554"/>
          </a:xfrm>
          <a:prstGeom prst="rect">
            <a:avLst/>
          </a:prstGeom>
          <a:noFill/>
        </p:spPr>
        <p:txBody>
          <a:bodyPr wrap="square" rtlCol="0">
            <a:spAutoFit/>
          </a:bodyPr>
          <a:lstStyle/>
          <a:p>
            <a:r>
              <a:rPr lang="en-US" sz="1600" b="1" dirty="0" smtClean="0">
                <a:solidFill>
                  <a:schemeClr val="tx1"/>
                </a:solidFill>
              </a:rPr>
              <a:t>802.11ah Node</a:t>
            </a:r>
            <a:endParaRPr lang="en-US" sz="1600" b="1" dirty="0">
              <a:solidFill>
                <a:schemeClr val="tx1"/>
              </a:solidFill>
            </a:endParaRPr>
          </a:p>
        </p:txBody>
      </p:sp>
      <p:cxnSp>
        <p:nvCxnSpPr>
          <p:cNvPr id="16" name="Straight Arrow Connector 15"/>
          <p:cNvCxnSpPr>
            <a:stCxn id="14" idx="0"/>
          </p:cNvCxnSpPr>
          <p:nvPr/>
        </p:nvCxnSpPr>
        <p:spPr bwMode="auto">
          <a:xfrm flipH="1" flipV="1">
            <a:off x="4724400" y="5029200"/>
            <a:ext cx="609600" cy="114300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 name="Straight Arrow Connector 14"/>
          <p:cNvCxnSpPr>
            <a:stCxn id="14" idx="0"/>
          </p:cNvCxnSpPr>
          <p:nvPr/>
        </p:nvCxnSpPr>
        <p:spPr bwMode="auto">
          <a:xfrm flipH="1" flipV="1">
            <a:off x="5105400" y="5181600"/>
            <a:ext cx="228600" cy="99060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flipV="1">
            <a:off x="5342890" y="4216400"/>
            <a:ext cx="753110" cy="195168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7795768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Stations and 1 Kb/s Offered Load Per Network</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r>
              <a:rPr lang="en-US" sz="1800" dirty="0" smtClean="0">
                <a:latin typeface="+mj-lt"/>
              </a:rPr>
              <a:t>802.11ah delivered 100% of packets</a:t>
            </a:r>
          </a:p>
          <a:p>
            <a:r>
              <a:rPr lang="en-US" sz="1800" dirty="0" smtClean="0">
                <a:latin typeface="+mj-lt"/>
              </a:rPr>
              <a:t>802.15.4g delivered 99.9334% of packet, lost 1 packet</a:t>
            </a:r>
            <a:endParaRPr lang="en-US" sz="1200" dirty="0" smtClean="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r>
              <a:rPr lang="en-US" sz="1800" dirty="0" smtClean="0">
                <a:latin typeface="+mj-lt"/>
              </a:rPr>
              <a:t>About 86% of 802.11ah packets had immediate channel access</a:t>
            </a:r>
          </a:p>
          <a:p>
            <a:r>
              <a:rPr lang="en-US" sz="1800" dirty="0" smtClean="0">
                <a:latin typeface="+mj-lt"/>
              </a:rPr>
              <a:t>About </a:t>
            </a:r>
            <a:r>
              <a:rPr lang="en-US" sz="1800" dirty="0" smtClean="0">
                <a:latin typeface="+mj-lt"/>
              </a:rPr>
              <a:t>4% </a:t>
            </a:r>
            <a:r>
              <a:rPr lang="en-US" sz="1800" dirty="0" smtClean="0">
                <a:latin typeface="+mj-lt"/>
              </a:rPr>
              <a:t>of 802.15.4g packets </a:t>
            </a:r>
            <a:r>
              <a:rPr lang="en-US" sz="1800" dirty="0" smtClean="0">
                <a:latin typeface="+mj-lt"/>
              </a:rPr>
              <a:t>had re-</a:t>
            </a:r>
            <a:r>
              <a:rPr lang="en-US" sz="1800" dirty="0" err="1" smtClean="0">
                <a:latin typeface="+mj-lt"/>
              </a:rPr>
              <a:t>backoff</a:t>
            </a:r>
            <a:endParaRPr lang="en-US" sz="1800"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7555" y="1292086"/>
            <a:ext cx="4419600" cy="216376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7555" y="4060575"/>
            <a:ext cx="4541338" cy="2223364"/>
          </a:xfrm>
          <a:prstGeom prst="rect">
            <a:avLst/>
          </a:prstGeom>
        </p:spPr>
      </p:pic>
    </p:spTree>
    <p:extLst>
      <p:ext uri="{BB962C8B-B14F-4D97-AF65-F5344CB8AC3E}">
        <p14:creationId xmlns:p14="http://schemas.microsoft.com/office/powerpoint/2010/main" val="2983446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Stations and 10 Kb/s Offered Load Per Network</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r>
              <a:rPr lang="en-US" sz="1800" dirty="0" smtClean="0">
                <a:latin typeface="+mj-lt"/>
              </a:rPr>
              <a:t>802.11ah delivered 99.9803% of packets, lost 3 packets</a:t>
            </a:r>
          </a:p>
          <a:p>
            <a:r>
              <a:rPr lang="en-US" sz="1800" dirty="0" smtClean="0">
                <a:latin typeface="+mj-lt"/>
              </a:rPr>
              <a:t>802.15.4g delivered 98.6013% of packets, lost 210 packets</a:t>
            </a:r>
            <a:endParaRPr lang="en-US" sz="1200" dirty="0" smtClean="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r>
              <a:rPr lang="en-US" sz="1800" dirty="0" smtClean="0">
                <a:latin typeface="+mj-lt"/>
              </a:rPr>
              <a:t>About 72% of 802.11ah packets </a:t>
            </a:r>
            <a:r>
              <a:rPr lang="en-US" sz="1800" dirty="0">
                <a:latin typeface="+mj-lt"/>
              </a:rPr>
              <a:t>had immediate channel access</a:t>
            </a:r>
            <a:endParaRPr lang="en-US" sz="1800" dirty="0" smtClean="0">
              <a:latin typeface="+mj-lt"/>
            </a:endParaRPr>
          </a:p>
          <a:p>
            <a:r>
              <a:rPr lang="en-US" sz="1800" dirty="0" smtClean="0">
                <a:latin typeface="+mj-lt"/>
              </a:rPr>
              <a:t>About </a:t>
            </a:r>
            <a:r>
              <a:rPr lang="en-US" sz="1800" dirty="0" smtClean="0">
                <a:latin typeface="+mj-lt"/>
              </a:rPr>
              <a:t>18% </a:t>
            </a:r>
            <a:r>
              <a:rPr lang="en-US" sz="1800" dirty="0" smtClean="0">
                <a:latin typeface="+mj-lt"/>
              </a:rPr>
              <a:t>of 802.15.4g packets </a:t>
            </a:r>
            <a:r>
              <a:rPr lang="en-US" sz="1800" dirty="0" smtClean="0">
                <a:latin typeface="+mj-lt"/>
              </a:rPr>
              <a:t>had re-</a:t>
            </a:r>
            <a:r>
              <a:rPr lang="en-US" sz="1800" dirty="0" err="1" smtClean="0">
                <a:latin typeface="+mj-lt"/>
              </a:rPr>
              <a:t>backoff</a:t>
            </a:r>
            <a:endParaRPr lang="en-US" sz="1800" dirty="0" smtClean="0">
              <a:latin typeface="+mj-lt"/>
            </a:endParaRPr>
          </a:p>
          <a:p>
            <a:endParaRPr lang="en-US" sz="1800" dirty="0">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767" y="1369562"/>
            <a:ext cx="4343400" cy="21264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2767" y="4099678"/>
            <a:ext cx="4475002" cy="2190887"/>
          </a:xfrm>
          <a:prstGeom prst="rect">
            <a:avLst/>
          </a:prstGeom>
        </p:spPr>
      </p:pic>
    </p:spTree>
    <p:extLst>
      <p:ext uri="{BB962C8B-B14F-4D97-AF65-F5344CB8AC3E}">
        <p14:creationId xmlns:p14="http://schemas.microsoft.com/office/powerpoint/2010/main" val="20531289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7</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Stations and 20 Kbps Offered Load Per Network</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600" dirty="0" smtClean="0">
              <a:latin typeface="+mj-lt"/>
            </a:endParaRPr>
          </a:p>
          <a:p>
            <a:r>
              <a:rPr lang="en-US" sz="1800" dirty="0" smtClean="0">
                <a:latin typeface="+mj-lt"/>
              </a:rPr>
              <a:t>802.11ah delivered 100% of packets </a:t>
            </a:r>
          </a:p>
          <a:p>
            <a:r>
              <a:rPr lang="en-US" sz="1800" dirty="0" smtClean="0">
                <a:latin typeface="+mj-lt"/>
              </a:rPr>
              <a:t>802.15.4g delivered 91.9142% of packets, lost 2428 packets</a:t>
            </a:r>
            <a:endParaRPr lang="en-US" sz="1200" dirty="0" smtClean="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r>
              <a:rPr lang="en-US" sz="1800" dirty="0" smtClean="0">
                <a:latin typeface="+mj-lt"/>
              </a:rPr>
              <a:t>About 67% of 802.11ah packets </a:t>
            </a:r>
            <a:r>
              <a:rPr lang="en-US" sz="1800" dirty="0">
                <a:latin typeface="+mj-lt"/>
              </a:rPr>
              <a:t>had immediate channel access</a:t>
            </a:r>
            <a:endParaRPr lang="en-US" sz="1800" dirty="0" smtClean="0">
              <a:latin typeface="+mj-lt"/>
            </a:endParaRPr>
          </a:p>
          <a:p>
            <a:r>
              <a:rPr lang="en-US" sz="1800" dirty="0" smtClean="0">
                <a:latin typeface="+mj-lt"/>
              </a:rPr>
              <a:t>About </a:t>
            </a:r>
            <a:r>
              <a:rPr lang="en-US" sz="1800" dirty="0" smtClean="0">
                <a:latin typeface="+mj-lt"/>
              </a:rPr>
              <a:t>34% </a:t>
            </a:r>
            <a:r>
              <a:rPr lang="en-US" sz="1800" dirty="0" smtClean="0">
                <a:latin typeface="+mj-lt"/>
              </a:rPr>
              <a:t>of 802.15.4g packets </a:t>
            </a:r>
            <a:r>
              <a:rPr lang="en-US" sz="1800" dirty="0" smtClean="0">
                <a:latin typeface="+mj-lt"/>
              </a:rPr>
              <a:t>had re-</a:t>
            </a:r>
            <a:r>
              <a:rPr lang="en-US" sz="1800" dirty="0" err="1" smtClean="0">
                <a:latin typeface="+mj-lt"/>
              </a:rPr>
              <a:t>backoff</a:t>
            </a:r>
            <a:endParaRPr lang="en-US" sz="1800" dirty="0" smtClean="0">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409659"/>
            <a:ext cx="4224867" cy="20684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4053855"/>
            <a:ext cx="4555066" cy="2230084"/>
          </a:xfrm>
          <a:prstGeom prst="rect">
            <a:avLst/>
          </a:prstGeom>
        </p:spPr>
      </p:pic>
    </p:spTree>
    <p:extLst>
      <p:ext uri="{BB962C8B-B14F-4D97-AF65-F5344CB8AC3E}">
        <p14:creationId xmlns:p14="http://schemas.microsoft.com/office/powerpoint/2010/main" val="37034400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8</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Stations and 1 Kbps Offered Load Per Network</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r>
              <a:rPr lang="en-US" sz="1800" dirty="0" smtClean="0">
                <a:latin typeface="+mj-lt"/>
              </a:rPr>
              <a:t>802.11ah delivered 100% of packets</a:t>
            </a:r>
          </a:p>
          <a:p>
            <a:r>
              <a:rPr lang="en-US" sz="1800" dirty="0" smtClean="0">
                <a:latin typeface="+mj-lt"/>
              </a:rPr>
              <a:t>802.15.4g delivered 100% of packets</a:t>
            </a:r>
            <a:endParaRPr lang="en-US" sz="1200" dirty="0" smtClean="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r>
              <a:rPr lang="en-US" sz="1800" dirty="0" smtClean="0">
                <a:latin typeface="+mj-lt"/>
              </a:rPr>
              <a:t>About 74% of 802.11ah packets </a:t>
            </a:r>
            <a:r>
              <a:rPr lang="en-US" sz="1800" dirty="0">
                <a:latin typeface="+mj-lt"/>
              </a:rPr>
              <a:t>had immediate channel access</a:t>
            </a:r>
            <a:endParaRPr lang="en-US" sz="1800" dirty="0" smtClean="0">
              <a:latin typeface="+mj-lt"/>
            </a:endParaRPr>
          </a:p>
          <a:p>
            <a:r>
              <a:rPr lang="en-US" sz="1800" dirty="0" smtClean="0">
                <a:latin typeface="+mj-lt"/>
              </a:rPr>
              <a:t>About </a:t>
            </a:r>
            <a:r>
              <a:rPr lang="en-US" sz="1800" dirty="0" smtClean="0">
                <a:latin typeface="+mj-lt"/>
              </a:rPr>
              <a:t>4% </a:t>
            </a:r>
            <a:r>
              <a:rPr lang="en-US" sz="1800" dirty="0" smtClean="0">
                <a:latin typeface="+mj-lt"/>
              </a:rPr>
              <a:t>of 802.15.4g packets </a:t>
            </a:r>
            <a:r>
              <a:rPr lang="en-US" sz="1800" dirty="0" smtClean="0">
                <a:latin typeface="+mj-lt"/>
              </a:rPr>
              <a:t>had re-</a:t>
            </a:r>
            <a:r>
              <a:rPr lang="en-US" sz="1800" dirty="0" err="1" smtClean="0">
                <a:latin typeface="+mj-lt"/>
              </a:rPr>
              <a:t>backoff</a:t>
            </a:r>
            <a:endParaRPr lang="en-US" sz="1800" dirty="0" smtClean="0">
              <a:latin typeface="+mj-lt"/>
            </a:endParaRPr>
          </a:p>
          <a:p>
            <a:endParaRPr lang="en-US" sz="18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1855" y="1352997"/>
            <a:ext cx="4343400" cy="21264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1855" y="4157483"/>
            <a:ext cx="4343400" cy="2126456"/>
          </a:xfrm>
          <a:prstGeom prst="rect">
            <a:avLst/>
          </a:prstGeom>
        </p:spPr>
      </p:pic>
    </p:spTree>
    <p:extLst>
      <p:ext uri="{BB962C8B-B14F-4D97-AF65-F5344CB8AC3E}">
        <p14:creationId xmlns:p14="http://schemas.microsoft.com/office/powerpoint/2010/main" val="1090384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9</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Stations and 10 Kb/s Offered Load Per Network</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r>
              <a:rPr lang="en-US" sz="1800" dirty="0" smtClean="0">
                <a:latin typeface="+mj-lt"/>
              </a:rPr>
              <a:t>802.11ah delivered 100% of packets</a:t>
            </a:r>
          </a:p>
          <a:p>
            <a:r>
              <a:rPr lang="en-US" sz="1800" dirty="0" smtClean="0">
                <a:latin typeface="+mj-lt"/>
              </a:rPr>
              <a:t>802.15.4g delivered 99.2872% of packets, lost 107 packets</a:t>
            </a:r>
            <a:endParaRPr lang="en-US" sz="1200" dirty="0" smtClean="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r>
              <a:rPr lang="en-US" sz="1800" dirty="0" smtClean="0">
                <a:latin typeface="+mj-lt"/>
              </a:rPr>
              <a:t>About 67% </a:t>
            </a:r>
            <a:r>
              <a:rPr lang="en-US" sz="1800" dirty="0">
                <a:latin typeface="+mj-lt"/>
              </a:rPr>
              <a:t>of 802.11ah packets had immediate channel access</a:t>
            </a:r>
          </a:p>
          <a:p>
            <a:r>
              <a:rPr lang="en-US" sz="1800" dirty="0">
                <a:latin typeface="+mj-lt"/>
              </a:rPr>
              <a:t>About </a:t>
            </a:r>
            <a:r>
              <a:rPr lang="en-US" sz="1800" dirty="0" smtClean="0">
                <a:latin typeface="+mj-lt"/>
              </a:rPr>
              <a:t>18% </a:t>
            </a:r>
            <a:r>
              <a:rPr lang="en-US" sz="1800" dirty="0">
                <a:latin typeface="+mj-lt"/>
              </a:rPr>
              <a:t>of 802.15.4g packets </a:t>
            </a:r>
            <a:r>
              <a:rPr lang="en-US" sz="1800" dirty="0" smtClean="0">
                <a:latin typeface="+mj-lt"/>
              </a:rPr>
              <a:t>had re-</a:t>
            </a:r>
            <a:r>
              <a:rPr lang="en-US" sz="1800" dirty="0" err="1" smtClean="0">
                <a:latin typeface="+mj-lt"/>
              </a:rPr>
              <a:t>backoff</a:t>
            </a:r>
            <a:endParaRPr lang="en-US" sz="1800" dirty="0">
              <a:latin typeface="+mj-lt"/>
            </a:endParaRPr>
          </a:p>
          <a:p>
            <a:endParaRPr lang="en-US" sz="1800"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201" y="1165097"/>
            <a:ext cx="4724400" cy="23129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705" y="4120176"/>
            <a:ext cx="4419600" cy="2163763"/>
          </a:xfrm>
          <a:prstGeom prst="rect">
            <a:avLst/>
          </a:prstGeom>
        </p:spPr>
      </p:pic>
    </p:spTree>
    <p:extLst>
      <p:ext uri="{BB962C8B-B14F-4D97-AF65-F5344CB8AC3E}">
        <p14:creationId xmlns:p14="http://schemas.microsoft.com/office/powerpoint/2010/main" val="1558254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69000</TotalTime>
  <Words>1545</Words>
  <Application>Microsoft Office PowerPoint</Application>
  <PresentationFormat>Custom</PresentationFormat>
  <Paragraphs>318</Paragraphs>
  <Slides>17</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MS Gothic</vt:lpstr>
      <vt:lpstr>ＭＳ Ｐゴシック</vt:lpstr>
      <vt:lpstr>Arial</vt:lpstr>
      <vt:lpstr>Arial Unicode MS</vt:lpstr>
      <vt:lpstr>Calibri</vt:lpstr>
      <vt:lpstr>Courier New</vt:lpstr>
      <vt:lpstr>Times New Roman</vt:lpstr>
      <vt:lpstr>Office Theme</vt:lpstr>
      <vt:lpstr>Document</vt:lpstr>
      <vt:lpstr>S1G Coexistence Simulation Update</vt:lpstr>
      <vt:lpstr>Abstract</vt:lpstr>
      <vt:lpstr>Simulation Parameters</vt:lpstr>
      <vt:lpstr>Node Deployment</vt:lpstr>
      <vt:lpstr>50 Stations and 1 Kb/s Offered Load Per Network</vt:lpstr>
      <vt:lpstr>50 Stations and 10 Kb/s Offered Load Per Network</vt:lpstr>
      <vt:lpstr>50 Stations and 20 Kbps Offered Load Per Network</vt:lpstr>
      <vt:lpstr>100 Stations and 1 Kbps Offered Load Per Network</vt:lpstr>
      <vt:lpstr>100 Stations and 10 Kb/s Offered Load Per Network</vt:lpstr>
      <vt:lpstr>100 Stations and 20 Kb/s Offered Load Per Network</vt:lpstr>
      <vt:lpstr>Simulation Result Summary</vt:lpstr>
      <vt:lpstr>Discussion</vt:lpstr>
      <vt:lpstr>ARIB STD-T108 Definition of Radio Equipment</vt:lpstr>
      <vt:lpstr>Radio Station Sending Control </vt:lpstr>
      <vt:lpstr>Radio Station Sending Control</vt:lpstr>
      <vt:lpstr>Skipping Carrier Sense in A Response</vt:lpstr>
      <vt:lpstr>References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652</cp:revision>
  <cp:lastPrinted>2014-11-08T20:15:38Z</cp:lastPrinted>
  <dcterms:created xsi:type="dcterms:W3CDTF">2014-10-30T17:06:39Z</dcterms:created>
  <dcterms:modified xsi:type="dcterms:W3CDTF">2018-09-10T15:02:17Z</dcterms:modified>
</cp:coreProperties>
</file>