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70" r:id="rId4"/>
    <p:sldId id="266" r:id="rId5"/>
    <p:sldId id="265" r:id="rId6"/>
    <p:sldId id="268" r:id="rId7"/>
    <p:sldId id="264" r:id="rId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2" d="100"/>
          <a:sy n="82" d="100"/>
        </p:scale>
        <p:origin x="1206" y="5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Yuki Nagai,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Yuki Nagai,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802.19-18/0053r0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soumu.go.jp/main_content/000544861.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www.soumu.go.jp/main_content/000550848.pdf" TargetMode="External"/><Relationship Id="rId4" Type="http://schemas.openxmlformats.org/officeDocument/2006/relationships/hyperlink" Target="http://www.soumu.go.jp/main_content/00055114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920 MHz Status in Japan</a:t>
            </a:r>
            <a:endParaRPr lang="en-GB"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t>Date:</a:t>
            </a:r>
            <a:r>
              <a:rPr lang="en-GB" sz="2133" b="0" dirty="0" smtClean="0"/>
              <a:t> </a:t>
            </a:r>
            <a:r>
              <a:rPr lang="en-GB" sz="2133" b="0" dirty="0" smtClean="0"/>
              <a:t>2018-07-10</a:t>
            </a:r>
            <a:endParaRPr lang="en-GB" sz="2133" b="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Yuki Nagai,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smtClean="0"/>
              <a:t>July 2018</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31928418"/>
              </p:ext>
            </p:extLst>
          </p:nvPr>
        </p:nvGraphicFramePr>
        <p:xfrm>
          <a:off x="544513" y="2425700"/>
          <a:ext cx="8504237" cy="3717925"/>
        </p:xfrm>
        <a:graphic>
          <a:graphicData uri="http://schemas.openxmlformats.org/presentationml/2006/ole">
            <mc:AlternateContent xmlns:mc="http://schemas.openxmlformats.org/markup-compatibility/2006">
              <mc:Choice xmlns:v="urn:schemas-microsoft-com:vml" Requires="v">
                <p:oleObj spid="_x0000_s3170" name="Document" r:id="rId4" imgW="8286150" imgH="3615310" progId="Word.Document.8">
                  <p:embed/>
                </p:oleObj>
              </mc:Choice>
              <mc:Fallback>
                <p:oleObj name="Document" r:id="rId4" imgW="8286150" imgH="3615310" progId="Word.Document.8">
                  <p:embed/>
                  <p:pic>
                    <p:nvPicPr>
                      <p:cNvPr id="0" name="Picture 3"/>
                      <p:cNvPicPr>
                        <a:picLocks noChangeAspect="1" noChangeArrowheads="1"/>
                      </p:cNvPicPr>
                      <p:nvPr/>
                    </p:nvPicPr>
                    <p:blipFill>
                      <a:blip r:embed="rId5"/>
                      <a:srcRect/>
                      <a:stretch>
                        <a:fillRect/>
                      </a:stretch>
                    </p:blipFill>
                    <p:spPr bwMode="auto">
                      <a:xfrm>
                        <a:off x="544513" y="2425700"/>
                        <a:ext cx="8504237" cy="371792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Share the 920MHz regulation status in Japan toward simulation and use case scenario discussion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867407" y="6907108"/>
            <a:ext cx="3244420" cy="193040"/>
          </a:xfrm>
        </p:spPr>
        <p:txBody>
          <a:bodyPr/>
          <a:lstStyle/>
          <a:p>
            <a:r>
              <a:rPr lang="en-GB" smtClean="0"/>
              <a:t>Yuki Nagai, MERL</a:t>
            </a:r>
            <a:endParaRPr lang="en-GB" dirty="0"/>
          </a:p>
        </p:txBody>
      </p:sp>
      <p:sp>
        <p:nvSpPr>
          <p:cNvPr id="4" name="Date Placeholder 3"/>
          <p:cNvSpPr>
            <a:spLocks noGrp="1"/>
          </p:cNvSpPr>
          <p:nvPr>
            <p:ph type="dt" idx="15"/>
          </p:nvPr>
        </p:nvSpPr>
        <p:spPr>
          <a:xfrm>
            <a:off x="743374" y="355601"/>
            <a:ext cx="2761816" cy="291254"/>
          </a:xfrm>
        </p:spPr>
        <p:txBody>
          <a:bodyPr/>
          <a:lstStyle/>
          <a:p>
            <a:r>
              <a:rPr lang="en-US" dirty="0" smtClean="0"/>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Channelization in Japan</a:t>
            </a:r>
          </a:p>
        </p:txBody>
      </p:sp>
      <p:sp>
        <p:nvSpPr>
          <p:cNvPr id="3" name="Content Placeholder 2"/>
          <p:cNvSpPr>
            <a:spLocks noGrp="1"/>
          </p:cNvSpPr>
          <p:nvPr>
            <p:ph idx="1"/>
          </p:nvPr>
        </p:nvSpPr>
        <p:spPr>
          <a:xfrm>
            <a:off x="556320" y="1497361"/>
            <a:ext cx="8640960" cy="2641989"/>
          </a:xfrm>
        </p:spPr>
        <p:txBody>
          <a:bodyPr/>
          <a:lstStyle/>
          <a:p>
            <a:r>
              <a:rPr lang="en-US" dirty="0" smtClean="0"/>
              <a:t>Several wireless systems operate on same frequency band which were standardized as ARIB STD-T106, T107 and T108</a:t>
            </a:r>
          </a:p>
          <a:p>
            <a:r>
              <a:rPr lang="en-US" dirty="0" smtClean="0"/>
              <a:t>ARIB </a:t>
            </a:r>
            <a:r>
              <a:rPr lang="en-US" dirty="0"/>
              <a:t>STD-T108 (20mW) on 920.5 ~ 928.1MHz </a:t>
            </a:r>
            <a:r>
              <a:rPr lang="en-US" dirty="0" smtClean="0"/>
              <a:t>(7.6MHz) includes </a:t>
            </a:r>
            <a:r>
              <a:rPr lang="en-US" dirty="0"/>
              <a:t>802.15.4g </a:t>
            </a:r>
            <a:r>
              <a:rPr lang="en-US" dirty="0" smtClean="0"/>
              <a:t>system, but coexistence operation with Passive System (250mW) and STD-T108 (250mW) is required for 920.5 ~ 923.5MHz</a:t>
            </a:r>
            <a:r>
              <a:rPr lang="en-US" dirty="0"/>
              <a:t> </a:t>
            </a:r>
            <a:r>
              <a:rPr lang="en-US" dirty="0" smtClean="0"/>
              <a:t>(3.0MHz). So, 923.5 ~ 928.1MHz (4.6MHz) is only dedicated channels for 802.15.4g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Rectangle 6"/>
          <p:cNvSpPr/>
          <p:nvPr/>
        </p:nvSpPr>
        <p:spPr bwMode="auto">
          <a:xfrm>
            <a:off x="344023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351223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358424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Rectangle 9"/>
          <p:cNvSpPr/>
          <p:nvPr/>
        </p:nvSpPr>
        <p:spPr bwMode="auto">
          <a:xfrm>
            <a:off x="365625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Rectangle 10"/>
          <p:cNvSpPr/>
          <p:nvPr/>
        </p:nvSpPr>
        <p:spPr bwMode="auto">
          <a:xfrm>
            <a:off x="372826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ectangle 11"/>
          <p:cNvSpPr/>
          <p:nvPr/>
        </p:nvSpPr>
        <p:spPr bwMode="auto">
          <a:xfrm>
            <a:off x="387227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Rectangle 12"/>
          <p:cNvSpPr/>
          <p:nvPr/>
        </p:nvSpPr>
        <p:spPr bwMode="auto">
          <a:xfrm>
            <a:off x="394428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Rectangle 13"/>
          <p:cNvSpPr/>
          <p:nvPr/>
        </p:nvSpPr>
        <p:spPr bwMode="auto">
          <a:xfrm>
            <a:off x="401629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Rectangle 14"/>
          <p:cNvSpPr/>
          <p:nvPr/>
        </p:nvSpPr>
        <p:spPr bwMode="auto">
          <a:xfrm>
            <a:off x="408830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Rectangle 15"/>
          <p:cNvSpPr/>
          <p:nvPr/>
        </p:nvSpPr>
        <p:spPr bwMode="auto">
          <a:xfrm>
            <a:off x="416031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Rectangle 16"/>
          <p:cNvSpPr/>
          <p:nvPr/>
        </p:nvSpPr>
        <p:spPr bwMode="auto">
          <a:xfrm>
            <a:off x="430432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437633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44834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52035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Rectangle 20"/>
          <p:cNvSpPr/>
          <p:nvPr/>
        </p:nvSpPr>
        <p:spPr bwMode="auto">
          <a:xfrm>
            <a:off x="459235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473637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480838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a:off x="488039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Rectangle 24"/>
          <p:cNvSpPr/>
          <p:nvPr/>
        </p:nvSpPr>
        <p:spPr bwMode="auto">
          <a:xfrm>
            <a:off x="495239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Rectangle 25"/>
          <p:cNvSpPr/>
          <p:nvPr/>
        </p:nvSpPr>
        <p:spPr bwMode="auto">
          <a:xfrm>
            <a:off x="502440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Rectangle 26"/>
          <p:cNvSpPr/>
          <p:nvPr/>
        </p:nvSpPr>
        <p:spPr bwMode="auto">
          <a:xfrm>
            <a:off x="344035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Rectangle 27"/>
          <p:cNvSpPr/>
          <p:nvPr/>
        </p:nvSpPr>
        <p:spPr bwMode="auto">
          <a:xfrm>
            <a:off x="351235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Rectangle 28"/>
          <p:cNvSpPr/>
          <p:nvPr/>
        </p:nvSpPr>
        <p:spPr bwMode="auto">
          <a:xfrm>
            <a:off x="358436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Rectangle 29"/>
          <p:cNvSpPr/>
          <p:nvPr/>
        </p:nvSpPr>
        <p:spPr bwMode="auto">
          <a:xfrm>
            <a:off x="365637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Rectangle 30"/>
          <p:cNvSpPr/>
          <p:nvPr/>
        </p:nvSpPr>
        <p:spPr bwMode="auto">
          <a:xfrm>
            <a:off x="372838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87239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Rectangle 32"/>
          <p:cNvSpPr/>
          <p:nvPr/>
        </p:nvSpPr>
        <p:spPr bwMode="auto">
          <a:xfrm>
            <a:off x="394440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ectangle 33"/>
          <p:cNvSpPr/>
          <p:nvPr/>
        </p:nvSpPr>
        <p:spPr bwMode="auto">
          <a:xfrm>
            <a:off x="401641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Rectangle 34"/>
          <p:cNvSpPr/>
          <p:nvPr/>
        </p:nvSpPr>
        <p:spPr bwMode="auto">
          <a:xfrm>
            <a:off x="408842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tangle 35"/>
          <p:cNvSpPr/>
          <p:nvPr/>
        </p:nvSpPr>
        <p:spPr bwMode="auto">
          <a:xfrm>
            <a:off x="416043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ectangle 36"/>
          <p:cNvSpPr/>
          <p:nvPr/>
        </p:nvSpPr>
        <p:spPr bwMode="auto">
          <a:xfrm>
            <a:off x="430444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bwMode="auto">
          <a:xfrm>
            <a:off x="437645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Rectangle 38"/>
          <p:cNvSpPr/>
          <p:nvPr/>
        </p:nvSpPr>
        <p:spPr bwMode="auto">
          <a:xfrm>
            <a:off x="444846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Rectangle 39"/>
          <p:cNvSpPr/>
          <p:nvPr/>
        </p:nvSpPr>
        <p:spPr bwMode="auto">
          <a:xfrm>
            <a:off x="452047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Rectangle 40"/>
          <p:cNvSpPr/>
          <p:nvPr/>
        </p:nvSpPr>
        <p:spPr bwMode="auto">
          <a:xfrm>
            <a:off x="459247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Rectangle 41"/>
          <p:cNvSpPr/>
          <p:nvPr/>
        </p:nvSpPr>
        <p:spPr bwMode="auto">
          <a:xfrm>
            <a:off x="473649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Rectangle 42"/>
          <p:cNvSpPr/>
          <p:nvPr/>
        </p:nvSpPr>
        <p:spPr bwMode="auto">
          <a:xfrm>
            <a:off x="480850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488051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Rectangle 44"/>
          <p:cNvSpPr/>
          <p:nvPr/>
        </p:nvSpPr>
        <p:spPr bwMode="auto">
          <a:xfrm>
            <a:off x="495251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Rectangle 45"/>
          <p:cNvSpPr/>
          <p:nvPr/>
        </p:nvSpPr>
        <p:spPr bwMode="auto">
          <a:xfrm>
            <a:off x="502452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7" name="Rectangle 46"/>
          <p:cNvSpPr/>
          <p:nvPr/>
        </p:nvSpPr>
        <p:spPr bwMode="auto">
          <a:xfrm>
            <a:off x="5167761" y="539039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Rectangle 47"/>
          <p:cNvSpPr/>
          <p:nvPr/>
        </p:nvSpPr>
        <p:spPr bwMode="auto">
          <a:xfrm>
            <a:off x="5239769"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9" name="Rectangle 48"/>
          <p:cNvSpPr/>
          <p:nvPr/>
        </p:nvSpPr>
        <p:spPr bwMode="auto">
          <a:xfrm>
            <a:off x="5311777"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0" name="Rectangle 49"/>
          <p:cNvSpPr/>
          <p:nvPr/>
        </p:nvSpPr>
        <p:spPr bwMode="auto">
          <a:xfrm>
            <a:off x="5383785"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Rectangle 50"/>
          <p:cNvSpPr/>
          <p:nvPr/>
        </p:nvSpPr>
        <p:spPr bwMode="auto">
          <a:xfrm>
            <a:off x="545579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2" name="Rectangle 51"/>
          <p:cNvSpPr/>
          <p:nvPr/>
        </p:nvSpPr>
        <p:spPr bwMode="auto">
          <a:xfrm>
            <a:off x="552780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3" name="Rectangle 52"/>
          <p:cNvSpPr/>
          <p:nvPr/>
        </p:nvSpPr>
        <p:spPr bwMode="auto">
          <a:xfrm>
            <a:off x="5599809"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Rectangle 53"/>
          <p:cNvSpPr/>
          <p:nvPr/>
        </p:nvSpPr>
        <p:spPr bwMode="auto">
          <a:xfrm>
            <a:off x="5671817"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5" name="Rectangle 54"/>
          <p:cNvSpPr/>
          <p:nvPr/>
        </p:nvSpPr>
        <p:spPr bwMode="auto">
          <a:xfrm>
            <a:off x="5743825"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Rectangle 55"/>
          <p:cNvSpPr/>
          <p:nvPr/>
        </p:nvSpPr>
        <p:spPr bwMode="auto">
          <a:xfrm>
            <a:off x="581583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tangle 56"/>
          <p:cNvSpPr/>
          <p:nvPr/>
        </p:nvSpPr>
        <p:spPr bwMode="auto">
          <a:xfrm>
            <a:off x="58878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Rectangle 57"/>
          <p:cNvSpPr/>
          <p:nvPr/>
        </p:nvSpPr>
        <p:spPr bwMode="auto">
          <a:xfrm>
            <a:off x="59598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Rectangle 58"/>
          <p:cNvSpPr/>
          <p:nvPr/>
        </p:nvSpPr>
        <p:spPr bwMode="auto">
          <a:xfrm>
            <a:off x="60318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ectangle 59"/>
          <p:cNvSpPr/>
          <p:nvPr/>
        </p:nvSpPr>
        <p:spPr bwMode="auto">
          <a:xfrm>
            <a:off x="610386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Rectangle 60"/>
          <p:cNvSpPr/>
          <p:nvPr/>
        </p:nvSpPr>
        <p:spPr bwMode="auto">
          <a:xfrm>
            <a:off x="617587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tangle 61"/>
          <p:cNvSpPr/>
          <p:nvPr/>
        </p:nvSpPr>
        <p:spPr bwMode="auto">
          <a:xfrm>
            <a:off x="624788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tangle 62"/>
          <p:cNvSpPr/>
          <p:nvPr/>
        </p:nvSpPr>
        <p:spPr bwMode="auto">
          <a:xfrm>
            <a:off x="631988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tangle 63"/>
          <p:cNvSpPr/>
          <p:nvPr/>
        </p:nvSpPr>
        <p:spPr bwMode="auto">
          <a:xfrm>
            <a:off x="639189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tangle 64"/>
          <p:cNvSpPr/>
          <p:nvPr/>
        </p:nvSpPr>
        <p:spPr bwMode="auto">
          <a:xfrm>
            <a:off x="646390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tangle 65"/>
          <p:cNvSpPr/>
          <p:nvPr/>
        </p:nvSpPr>
        <p:spPr bwMode="auto">
          <a:xfrm>
            <a:off x="653591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tangle 66"/>
          <p:cNvSpPr/>
          <p:nvPr/>
        </p:nvSpPr>
        <p:spPr bwMode="auto">
          <a:xfrm>
            <a:off x="660792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tangle 67"/>
          <p:cNvSpPr/>
          <p:nvPr/>
        </p:nvSpPr>
        <p:spPr bwMode="auto">
          <a:xfrm>
            <a:off x="667992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tangle 68"/>
          <p:cNvSpPr/>
          <p:nvPr/>
        </p:nvSpPr>
        <p:spPr bwMode="auto">
          <a:xfrm>
            <a:off x="675193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69"/>
          <p:cNvSpPr/>
          <p:nvPr/>
        </p:nvSpPr>
        <p:spPr bwMode="auto">
          <a:xfrm>
            <a:off x="682394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tangle 70"/>
          <p:cNvSpPr/>
          <p:nvPr/>
        </p:nvSpPr>
        <p:spPr bwMode="auto">
          <a:xfrm>
            <a:off x="689595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tangle 71"/>
          <p:cNvSpPr/>
          <p:nvPr/>
        </p:nvSpPr>
        <p:spPr bwMode="auto">
          <a:xfrm>
            <a:off x="696796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tangle 72"/>
          <p:cNvSpPr/>
          <p:nvPr/>
        </p:nvSpPr>
        <p:spPr bwMode="auto">
          <a:xfrm>
            <a:off x="703996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tangle 73"/>
          <p:cNvSpPr/>
          <p:nvPr/>
        </p:nvSpPr>
        <p:spPr bwMode="auto">
          <a:xfrm>
            <a:off x="711197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Rectangle 74"/>
          <p:cNvSpPr/>
          <p:nvPr/>
        </p:nvSpPr>
        <p:spPr bwMode="auto">
          <a:xfrm>
            <a:off x="718398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tangle 75"/>
          <p:cNvSpPr/>
          <p:nvPr/>
        </p:nvSpPr>
        <p:spPr bwMode="auto">
          <a:xfrm>
            <a:off x="725599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tangle 76"/>
          <p:cNvSpPr/>
          <p:nvPr/>
        </p:nvSpPr>
        <p:spPr bwMode="auto">
          <a:xfrm>
            <a:off x="732800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tangle 77"/>
          <p:cNvSpPr/>
          <p:nvPr/>
        </p:nvSpPr>
        <p:spPr bwMode="auto">
          <a:xfrm>
            <a:off x="740000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tangle 78"/>
          <p:cNvSpPr/>
          <p:nvPr/>
        </p:nvSpPr>
        <p:spPr bwMode="auto">
          <a:xfrm>
            <a:off x="747201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tangle 79"/>
          <p:cNvSpPr/>
          <p:nvPr/>
        </p:nvSpPr>
        <p:spPr bwMode="auto">
          <a:xfrm>
            <a:off x="754402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tangle 80"/>
          <p:cNvSpPr/>
          <p:nvPr/>
        </p:nvSpPr>
        <p:spPr bwMode="auto">
          <a:xfrm>
            <a:off x="761603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tangle 81"/>
          <p:cNvSpPr/>
          <p:nvPr/>
        </p:nvSpPr>
        <p:spPr bwMode="auto">
          <a:xfrm>
            <a:off x="76880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tangle 82"/>
          <p:cNvSpPr/>
          <p:nvPr/>
        </p:nvSpPr>
        <p:spPr bwMode="auto">
          <a:xfrm>
            <a:off x="77600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tangle 83"/>
          <p:cNvSpPr/>
          <p:nvPr/>
        </p:nvSpPr>
        <p:spPr bwMode="auto">
          <a:xfrm>
            <a:off x="78320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7629178" y="514417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928.0</a:t>
            </a:r>
            <a:endParaRPr lang="en-US" sz="1000" b="1" dirty="0">
              <a:solidFill>
                <a:schemeClr val="tx1"/>
              </a:solidFill>
              <a:latin typeface="Calibri" panose="020F0502020204030204" pitchFamily="34" charset="0"/>
              <a:cs typeface="Calibri" panose="020F0502020204030204" pitchFamily="34" charset="0"/>
            </a:endParaRPr>
          </a:p>
        </p:txBody>
      </p:sp>
      <p:sp>
        <p:nvSpPr>
          <p:cNvPr id="86" name="Rectangle 85"/>
          <p:cNvSpPr/>
          <p:nvPr/>
        </p:nvSpPr>
        <p:spPr bwMode="auto">
          <a:xfrm>
            <a:off x="5167761" y="564242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Rectangle 86"/>
          <p:cNvSpPr/>
          <p:nvPr/>
        </p:nvSpPr>
        <p:spPr bwMode="auto">
          <a:xfrm>
            <a:off x="523976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Rectangle 87"/>
          <p:cNvSpPr/>
          <p:nvPr/>
        </p:nvSpPr>
        <p:spPr bwMode="auto">
          <a:xfrm>
            <a:off x="531177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ectangle 88"/>
          <p:cNvSpPr/>
          <p:nvPr/>
        </p:nvSpPr>
        <p:spPr bwMode="auto">
          <a:xfrm>
            <a:off x="538378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545579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Rectangle 90"/>
          <p:cNvSpPr/>
          <p:nvPr/>
        </p:nvSpPr>
        <p:spPr bwMode="auto">
          <a:xfrm>
            <a:off x="552780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Rectangle 91"/>
          <p:cNvSpPr/>
          <p:nvPr/>
        </p:nvSpPr>
        <p:spPr bwMode="auto">
          <a:xfrm>
            <a:off x="559980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Rectangle 92"/>
          <p:cNvSpPr/>
          <p:nvPr/>
        </p:nvSpPr>
        <p:spPr bwMode="auto">
          <a:xfrm>
            <a:off x="567181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Rectangle 93"/>
          <p:cNvSpPr/>
          <p:nvPr/>
        </p:nvSpPr>
        <p:spPr bwMode="auto">
          <a:xfrm>
            <a:off x="574382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Rectangle 94"/>
          <p:cNvSpPr/>
          <p:nvPr/>
        </p:nvSpPr>
        <p:spPr bwMode="auto">
          <a:xfrm>
            <a:off x="581583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Rectangle 95"/>
          <p:cNvSpPr/>
          <p:nvPr/>
        </p:nvSpPr>
        <p:spPr bwMode="auto">
          <a:xfrm>
            <a:off x="58878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ectangle 96"/>
          <p:cNvSpPr/>
          <p:nvPr/>
        </p:nvSpPr>
        <p:spPr bwMode="auto">
          <a:xfrm>
            <a:off x="59598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Rectangle 97"/>
          <p:cNvSpPr/>
          <p:nvPr/>
        </p:nvSpPr>
        <p:spPr bwMode="auto">
          <a:xfrm>
            <a:off x="60318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Rectangle 98"/>
          <p:cNvSpPr/>
          <p:nvPr/>
        </p:nvSpPr>
        <p:spPr bwMode="auto">
          <a:xfrm>
            <a:off x="610386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Rectangle 99"/>
          <p:cNvSpPr/>
          <p:nvPr/>
        </p:nvSpPr>
        <p:spPr bwMode="auto">
          <a:xfrm>
            <a:off x="617587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Rectangle 100"/>
          <p:cNvSpPr/>
          <p:nvPr/>
        </p:nvSpPr>
        <p:spPr bwMode="auto">
          <a:xfrm>
            <a:off x="624788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631988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Rectangle 102"/>
          <p:cNvSpPr/>
          <p:nvPr/>
        </p:nvSpPr>
        <p:spPr bwMode="auto">
          <a:xfrm>
            <a:off x="639189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4" name="Rectangle 103"/>
          <p:cNvSpPr/>
          <p:nvPr/>
        </p:nvSpPr>
        <p:spPr bwMode="auto">
          <a:xfrm>
            <a:off x="646390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Rectangle 104"/>
          <p:cNvSpPr/>
          <p:nvPr/>
        </p:nvSpPr>
        <p:spPr bwMode="auto">
          <a:xfrm>
            <a:off x="653591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Rectangle 105"/>
          <p:cNvSpPr/>
          <p:nvPr/>
        </p:nvSpPr>
        <p:spPr bwMode="auto">
          <a:xfrm>
            <a:off x="660792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Rectangle 106"/>
          <p:cNvSpPr/>
          <p:nvPr/>
        </p:nvSpPr>
        <p:spPr bwMode="auto">
          <a:xfrm>
            <a:off x="667992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8" name="Rectangle 107"/>
          <p:cNvSpPr/>
          <p:nvPr/>
        </p:nvSpPr>
        <p:spPr bwMode="auto">
          <a:xfrm>
            <a:off x="675193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9" name="Rectangle 108"/>
          <p:cNvSpPr/>
          <p:nvPr/>
        </p:nvSpPr>
        <p:spPr bwMode="auto">
          <a:xfrm>
            <a:off x="682394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Rectangle 109"/>
          <p:cNvSpPr/>
          <p:nvPr/>
        </p:nvSpPr>
        <p:spPr bwMode="auto">
          <a:xfrm>
            <a:off x="689595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Rectangle 110"/>
          <p:cNvSpPr/>
          <p:nvPr/>
        </p:nvSpPr>
        <p:spPr bwMode="auto">
          <a:xfrm>
            <a:off x="696796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Rectangle 111"/>
          <p:cNvSpPr/>
          <p:nvPr/>
        </p:nvSpPr>
        <p:spPr bwMode="auto">
          <a:xfrm>
            <a:off x="703996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3" name="Rectangle 112"/>
          <p:cNvSpPr/>
          <p:nvPr/>
        </p:nvSpPr>
        <p:spPr bwMode="auto">
          <a:xfrm>
            <a:off x="711197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4" name="Rectangle 113"/>
          <p:cNvSpPr/>
          <p:nvPr/>
        </p:nvSpPr>
        <p:spPr bwMode="auto">
          <a:xfrm>
            <a:off x="718398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5" name="Rectangle 114"/>
          <p:cNvSpPr/>
          <p:nvPr/>
        </p:nvSpPr>
        <p:spPr bwMode="auto">
          <a:xfrm>
            <a:off x="725599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6" name="Rectangle 115"/>
          <p:cNvSpPr/>
          <p:nvPr/>
        </p:nvSpPr>
        <p:spPr bwMode="auto">
          <a:xfrm>
            <a:off x="732800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Rectangle 116"/>
          <p:cNvSpPr/>
          <p:nvPr/>
        </p:nvSpPr>
        <p:spPr bwMode="auto">
          <a:xfrm>
            <a:off x="740000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Rectangle 117"/>
          <p:cNvSpPr/>
          <p:nvPr/>
        </p:nvSpPr>
        <p:spPr bwMode="auto">
          <a:xfrm>
            <a:off x="747201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Rectangle 118"/>
          <p:cNvSpPr/>
          <p:nvPr/>
        </p:nvSpPr>
        <p:spPr bwMode="auto">
          <a:xfrm>
            <a:off x="754402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Rectangle 119"/>
          <p:cNvSpPr/>
          <p:nvPr/>
        </p:nvSpPr>
        <p:spPr bwMode="auto">
          <a:xfrm>
            <a:off x="761603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Rectangle 120"/>
          <p:cNvSpPr/>
          <p:nvPr/>
        </p:nvSpPr>
        <p:spPr bwMode="auto">
          <a:xfrm>
            <a:off x="76880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Rectangle 121"/>
          <p:cNvSpPr/>
          <p:nvPr/>
        </p:nvSpPr>
        <p:spPr bwMode="auto">
          <a:xfrm>
            <a:off x="77600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Rectangle 122"/>
          <p:cNvSpPr/>
          <p:nvPr/>
        </p:nvSpPr>
        <p:spPr bwMode="auto">
          <a:xfrm>
            <a:off x="78320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Rectangle 123"/>
          <p:cNvSpPr/>
          <p:nvPr/>
        </p:nvSpPr>
        <p:spPr bwMode="auto">
          <a:xfrm>
            <a:off x="5167761" y="589445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Rectangle 124"/>
          <p:cNvSpPr/>
          <p:nvPr/>
        </p:nvSpPr>
        <p:spPr bwMode="auto">
          <a:xfrm>
            <a:off x="523976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Rectangle 125"/>
          <p:cNvSpPr/>
          <p:nvPr/>
        </p:nvSpPr>
        <p:spPr bwMode="auto">
          <a:xfrm>
            <a:off x="531177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Rectangle 126"/>
          <p:cNvSpPr/>
          <p:nvPr/>
        </p:nvSpPr>
        <p:spPr bwMode="auto">
          <a:xfrm>
            <a:off x="538378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8" name="Rectangle 127"/>
          <p:cNvSpPr/>
          <p:nvPr/>
        </p:nvSpPr>
        <p:spPr bwMode="auto">
          <a:xfrm>
            <a:off x="545579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9" name="Rectangle 128"/>
          <p:cNvSpPr/>
          <p:nvPr/>
        </p:nvSpPr>
        <p:spPr bwMode="auto">
          <a:xfrm>
            <a:off x="552780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0" name="Rectangle 129"/>
          <p:cNvSpPr/>
          <p:nvPr/>
        </p:nvSpPr>
        <p:spPr bwMode="auto">
          <a:xfrm>
            <a:off x="559980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1" name="Rectangle 130"/>
          <p:cNvSpPr/>
          <p:nvPr/>
        </p:nvSpPr>
        <p:spPr bwMode="auto">
          <a:xfrm>
            <a:off x="567181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Rectangle 131"/>
          <p:cNvSpPr/>
          <p:nvPr/>
        </p:nvSpPr>
        <p:spPr bwMode="auto">
          <a:xfrm>
            <a:off x="574382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Rectangle 132"/>
          <p:cNvSpPr/>
          <p:nvPr/>
        </p:nvSpPr>
        <p:spPr bwMode="auto">
          <a:xfrm>
            <a:off x="581583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4" name="Rectangle 133"/>
          <p:cNvSpPr/>
          <p:nvPr/>
        </p:nvSpPr>
        <p:spPr bwMode="auto">
          <a:xfrm>
            <a:off x="588784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Rectangle 134"/>
          <p:cNvSpPr/>
          <p:nvPr/>
        </p:nvSpPr>
        <p:spPr bwMode="auto">
          <a:xfrm>
            <a:off x="5959849"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6" name="Rectangle 135"/>
          <p:cNvSpPr/>
          <p:nvPr/>
        </p:nvSpPr>
        <p:spPr bwMode="auto">
          <a:xfrm>
            <a:off x="6031857"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Rectangle 136"/>
          <p:cNvSpPr/>
          <p:nvPr/>
        </p:nvSpPr>
        <p:spPr bwMode="auto">
          <a:xfrm>
            <a:off x="6103865"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Rectangle 137"/>
          <p:cNvSpPr/>
          <p:nvPr/>
        </p:nvSpPr>
        <p:spPr bwMode="auto">
          <a:xfrm>
            <a:off x="6175873"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Rectangle 138"/>
          <p:cNvSpPr/>
          <p:nvPr/>
        </p:nvSpPr>
        <p:spPr bwMode="auto">
          <a:xfrm>
            <a:off x="351290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0" name="Rectangle 139"/>
          <p:cNvSpPr/>
          <p:nvPr/>
        </p:nvSpPr>
        <p:spPr bwMode="auto">
          <a:xfrm>
            <a:off x="358490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1" name="Rectangle 140"/>
          <p:cNvSpPr/>
          <p:nvPr/>
        </p:nvSpPr>
        <p:spPr bwMode="auto">
          <a:xfrm>
            <a:off x="365691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2" name="Rectangle 141"/>
          <p:cNvSpPr/>
          <p:nvPr/>
        </p:nvSpPr>
        <p:spPr bwMode="auto">
          <a:xfrm>
            <a:off x="372892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3" name="Rectangle 142"/>
          <p:cNvSpPr/>
          <p:nvPr/>
        </p:nvSpPr>
        <p:spPr bwMode="auto">
          <a:xfrm>
            <a:off x="380093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4" name="Rectangle 143"/>
          <p:cNvSpPr/>
          <p:nvPr/>
        </p:nvSpPr>
        <p:spPr bwMode="auto">
          <a:xfrm>
            <a:off x="3872940"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5" name="Rectangle 144"/>
          <p:cNvSpPr/>
          <p:nvPr/>
        </p:nvSpPr>
        <p:spPr bwMode="auto">
          <a:xfrm>
            <a:off x="394494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6" name="Rectangle 145"/>
          <p:cNvSpPr/>
          <p:nvPr/>
        </p:nvSpPr>
        <p:spPr bwMode="auto">
          <a:xfrm>
            <a:off x="401695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7" name="Rectangle 146"/>
          <p:cNvSpPr/>
          <p:nvPr/>
        </p:nvSpPr>
        <p:spPr bwMode="auto">
          <a:xfrm>
            <a:off x="408896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8" name="Rectangle 147"/>
          <p:cNvSpPr/>
          <p:nvPr/>
        </p:nvSpPr>
        <p:spPr bwMode="auto">
          <a:xfrm>
            <a:off x="416097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9" name="Rectangle 148"/>
          <p:cNvSpPr/>
          <p:nvPr/>
        </p:nvSpPr>
        <p:spPr bwMode="auto">
          <a:xfrm>
            <a:off x="423298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0" name="Rectangle 149"/>
          <p:cNvSpPr/>
          <p:nvPr/>
        </p:nvSpPr>
        <p:spPr bwMode="auto">
          <a:xfrm>
            <a:off x="430498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1" name="Rectangle 150"/>
          <p:cNvSpPr/>
          <p:nvPr/>
        </p:nvSpPr>
        <p:spPr bwMode="auto">
          <a:xfrm>
            <a:off x="437699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2" name="Rectangle 151"/>
          <p:cNvSpPr/>
          <p:nvPr/>
        </p:nvSpPr>
        <p:spPr bwMode="auto">
          <a:xfrm>
            <a:off x="444900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3" name="Rectangle 152"/>
          <p:cNvSpPr/>
          <p:nvPr/>
        </p:nvSpPr>
        <p:spPr bwMode="auto">
          <a:xfrm>
            <a:off x="452101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4" name="Rectangle 153"/>
          <p:cNvSpPr/>
          <p:nvPr/>
        </p:nvSpPr>
        <p:spPr bwMode="auto">
          <a:xfrm>
            <a:off x="459302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5" name="Rectangle 154"/>
          <p:cNvSpPr/>
          <p:nvPr/>
        </p:nvSpPr>
        <p:spPr bwMode="auto">
          <a:xfrm>
            <a:off x="466502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6" name="Rectangle 155"/>
          <p:cNvSpPr/>
          <p:nvPr/>
        </p:nvSpPr>
        <p:spPr bwMode="auto">
          <a:xfrm>
            <a:off x="473703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7" name="Rectangle 156"/>
          <p:cNvSpPr/>
          <p:nvPr/>
        </p:nvSpPr>
        <p:spPr bwMode="auto">
          <a:xfrm>
            <a:off x="480904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8" name="Rectangle 157"/>
          <p:cNvSpPr/>
          <p:nvPr/>
        </p:nvSpPr>
        <p:spPr bwMode="auto">
          <a:xfrm>
            <a:off x="488105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9" name="Rectangle 158"/>
          <p:cNvSpPr/>
          <p:nvPr/>
        </p:nvSpPr>
        <p:spPr bwMode="auto">
          <a:xfrm>
            <a:off x="4953060"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0" name="Rectangle 159"/>
          <p:cNvSpPr/>
          <p:nvPr/>
        </p:nvSpPr>
        <p:spPr bwMode="auto">
          <a:xfrm>
            <a:off x="502506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1" name="Rectangle 160"/>
          <p:cNvSpPr/>
          <p:nvPr/>
        </p:nvSpPr>
        <p:spPr bwMode="auto">
          <a:xfrm>
            <a:off x="509707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2" name="Rectangle 161"/>
          <p:cNvSpPr/>
          <p:nvPr/>
        </p:nvSpPr>
        <p:spPr bwMode="auto">
          <a:xfrm>
            <a:off x="3800271"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3" name="Rectangle 162"/>
          <p:cNvSpPr/>
          <p:nvPr/>
        </p:nvSpPr>
        <p:spPr bwMode="auto">
          <a:xfrm>
            <a:off x="4232319"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Rectangle 163"/>
          <p:cNvSpPr/>
          <p:nvPr/>
        </p:nvSpPr>
        <p:spPr bwMode="auto">
          <a:xfrm>
            <a:off x="4664367"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5" name="Rectangle 164"/>
          <p:cNvSpPr/>
          <p:nvPr/>
        </p:nvSpPr>
        <p:spPr bwMode="auto">
          <a:xfrm>
            <a:off x="5096415"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6" name="Rectangle 165"/>
          <p:cNvSpPr/>
          <p:nvPr/>
        </p:nvSpPr>
        <p:spPr bwMode="auto">
          <a:xfrm>
            <a:off x="3800391"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7" name="Rectangle 166"/>
          <p:cNvSpPr/>
          <p:nvPr/>
        </p:nvSpPr>
        <p:spPr bwMode="auto">
          <a:xfrm>
            <a:off x="4232439"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8" name="Rectangle 167"/>
          <p:cNvSpPr/>
          <p:nvPr/>
        </p:nvSpPr>
        <p:spPr bwMode="auto">
          <a:xfrm>
            <a:off x="4664487"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9" name="Rectangle 168"/>
          <p:cNvSpPr/>
          <p:nvPr/>
        </p:nvSpPr>
        <p:spPr bwMode="auto">
          <a:xfrm>
            <a:off x="5096535"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0" name="Rectangle 169"/>
          <p:cNvSpPr/>
          <p:nvPr/>
        </p:nvSpPr>
        <p:spPr bwMode="auto">
          <a:xfrm>
            <a:off x="5167761" y="513836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1" name="Rectangle 170"/>
          <p:cNvSpPr/>
          <p:nvPr/>
        </p:nvSpPr>
        <p:spPr bwMode="auto">
          <a:xfrm>
            <a:off x="523976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Rectangle 171"/>
          <p:cNvSpPr/>
          <p:nvPr/>
        </p:nvSpPr>
        <p:spPr bwMode="auto">
          <a:xfrm>
            <a:off x="531177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3" name="Rectangle 172"/>
          <p:cNvSpPr/>
          <p:nvPr/>
        </p:nvSpPr>
        <p:spPr bwMode="auto">
          <a:xfrm>
            <a:off x="538378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4" name="Rectangle 173"/>
          <p:cNvSpPr/>
          <p:nvPr/>
        </p:nvSpPr>
        <p:spPr bwMode="auto">
          <a:xfrm>
            <a:off x="545579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5" name="Rectangle 174"/>
          <p:cNvSpPr/>
          <p:nvPr/>
        </p:nvSpPr>
        <p:spPr bwMode="auto">
          <a:xfrm>
            <a:off x="552780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6" name="Rectangle 175"/>
          <p:cNvSpPr/>
          <p:nvPr/>
        </p:nvSpPr>
        <p:spPr bwMode="auto">
          <a:xfrm>
            <a:off x="559980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7" name="Rectangle 176"/>
          <p:cNvSpPr/>
          <p:nvPr/>
        </p:nvSpPr>
        <p:spPr bwMode="auto">
          <a:xfrm>
            <a:off x="567181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8" name="Rectangle 177"/>
          <p:cNvSpPr/>
          <p:nvPr/>
        </p:nvSpPr>
        <p:spPr bwMode="auto">
          <a:xfrm>
            <a:off x="574382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9" name="Rectangle 178"/>
          <p:cNvSpPr/>
          <p:nvPr/>
        </p:nvSpPr>
        <p:spPr bwMode="auto">
          <a:xfrm>
            <a:off x="581583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0" name="Rectangle 179"/>
          <p:cNvSpPr/>
          <p:nvPr/>
        </p:nvSpPr>
        <p:spPr bwMode="auto">
          <a:xfrm>
            <a:off x="588784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1" name="Rectangle 180"/>
          <p:cNvSpPr/>
          <p:nvPr/>
        </p:nvSpPr>
        <p:spPr bwMode="auto">
          <a:xfrm>
            <a:off x="5959849"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2" name="Rectangle 181"/>
          <p:cNvSpPr/>
          <p:nvPr/>
        </p:nvSpPr>
        <p:spPr bwMode="auto">
          <a:xfrm>
            <a:off x="6031857"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3" name="Rectangle 182"/>
          <p:cNvSpPr/>
          <p:nvPr/>
        </p:nvSpPr>
        <p:spPr bwMode="auto">
          <a:xfrm>
            <a:off x="6103865"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4" name="Rectangle 183"/>
          <p:cNvSpPr/>
          <p:nvPr/>
        </p:nvSpPr>
        <p:spPr bwMode="auto">
          <a:xfrm>
            <a:off x="6175873"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5" name="Rectangle 184"/>
          <p:cNvSpPr/>
          <p:nvPr/>
        </p:nvSpPr>
        <p:spPr bwMode="auto">
          <a:xfrm>
            <a:off x="5165489" y="488633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6" name="Rectangle 185"/>
          <p:cNvSpPr/>
          <p:nvPr/>
        </p:nvSpPr>
        <p:spPr bwMode="auto">
          <a:xfrm>
            <a:off x="5237497" y="4886338"/>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7" name="TextBox 186"/>
          <p:cNvSpPr txBox="1"/>
          <p:nvPr/>
        </p:nvSpPr>
        <p:spPr>
          <a:xfrm>
            <a:off x="4963956" y="513836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920.6</a:t>
            </a:r>
            <a:endParaRPr lang="en-US" sz="1000" b="1" dirty="0">
              <a:solidFill>
                <a:schemeClr val="tx1"/>
              </a:solidFill>
              <a:latin typeface="Calibri" panose="020F0502020204030204" pitchFamily="34" charset="0"/>
              <a:cs typeface="Calibri" panose="020F0502020204030204" pitchFamily="34" charset="0"/>
            </a:endParaRPr>
          </a:p>
        </p:txBody>
      </p:sp>
      <p:sp>
        <p:nvSpPr>
          <p:cNvPr id="188" name="TextBox 187"/>
          <p:cNvSpPr txBox="1"/>
          <p:nvPr/>
        </p:nvSpPr>
        <p:spPr>
          <a:xfrm>
            <a:off x="5972068" y="513675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923.4</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89" name="Straight Connector 188"/>
          <p:cNvCxnSpPr/>
          <p:nvPr/>
        </p:nvCxnSpPr>
        <p:spPr bwMode="auto">
          <a:xfrm>
            <a:off x="5203765" y="533638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621452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786806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2" name="TextBox 191"/>
          <p:cNvSpPr txBox="1"/>
          <p:nvPr/>
        </p:nvSpPr>
        <p:spPr>
          <a:xfrm>
            <a:off x="556320" y="4814331"/>
            <a:ext cx="2745623"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1W		ARIB STD-T106	Licensed/Registered</a:t>
            </a:r>
            <a:endParaRPr lang="en-US" sz="1050" dirty="0">
              <a:solidFill>
                <a:schemeClr val="tx1"/>
              </a:solidFill>
              <a:latin typeface="Calibri" panose="020F0502020204030204" pitchFamily="34" charset="0"/>
              <a:cs typeface="Calibri" panose="020F0502020204030204" pitchFamily="34" charset="0"/>
            </a:endParaRPr>
          </a:p>
        </p:txBody>
      </p:sp>
      <p:sp>
        <p:nvSpPr>
          <p:cNvPr id="193" name="TextBox 192"/>
          <p:cNvSpPr txBox="1"/>
          <p:nvPr/>
        </p:nvSpPr>
        <p:spPr>
          <a:xfrm>
            <a:off x="556320" y="510047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STD-T107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194" name="TextBox 193"/>
          <p:cNvSpPr txBox="1"/>
          <p:nvPr/>
        </p:nvSpPr>
        <p:spPr>
          <a:xfrm>
            <a:off x="3308095" y="514417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916.0</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5" name="Straight Connector 194"/>
          <p:cNvCxnSpPr/>
          <p:nvPr/>
        </p:nvCxnSpPr>
        <p:spPr bwMode="auto">
          <a:xfrm>
            <a:off x="3547904" y="53421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4457935" y="5141267"/>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919.2</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7" name="Straight Connector 196"/>
          <p:cNvCxnSpPr/>
          <p:nvPr/>
        </p:nvCxnSpPr>
        <p:spPr bwMode="auto">
          <a:xfrm>
            <a:off x="4699709" y="533638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7"/>
          <p:cNvSpPr txBox="1"/>
          <p:nvPr/>
        </p:nvSpPr>
        <p:spPr>
          <a:xfrm>
            <a:off x="628328" y="4449688"/>
            <a:ext cx="2143728"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smtClean="0">
                <a:solidFill>
                  <a:schemeClr val="tx1"/>
                </a:solidFill>
                <a:latin typeface="Calibri" panose="020F0502020204030204" pitchFamily="34" charset="0"/>
                <a:cs typeface="Calibri" panose="020F0502020204030204" pitchFamily="34" charset="0"/>
              </a:rPr>
              <a:t>(RFID, </a:t>
            </a:r>
            <a:r>
              <a:rPr lang="en-US" altLang="ja-JP" sz="1400" b="1" dirty="0" err="1" smtClean="0">
                <a:solidFill>
                  <a:schemeClr val="tx1"/>
                </a:solidFill>
                <a:latin typeface="Calibri" panose="020F0502020204030204" pitchFamily="34" charset="0"/>
                <a:cs typeface="Calibri" panose="020F0502020204030204" pitchFamily="34" charset="0"/>
              </a:rPr>
              <a:t>etc</a:t>
            </a:r>
            <a:r>
              <a:rPr lang="en-US" altLang="ja-JP" sz="1400" b="1" dirty="0" smtClean="0">
                <a:solidFill>
                  <a:schemeClr val="tx1"/>
                </a:solidFill>
                <a:latin typeface="Calibri" panose="020F0502020204030204" pitchFamily="34" charset="0"/>
                <a:cs typeface="Calibri" panose="020F0502020204030204" pitchFamily="34" charset="0"/>
              </a:rPr>
              <a:t>)</a:t>
            </a:r>
            <a:r>
              <a:rPr lang="en-US" sz="1400" b="1" dirty="0" smtClean="0">
                <a:solidFill>
                  <a:schemeClr val="tx1"/>
                </a:solidFill>
                <a:latin typeface="Calibri" panose="020F0502020204030204" pitchFamily="34" charset="0"/>
                <a:cs typeface="Calibri" panose="020F0502020204030204" pitchFamily="34" charset="0"/>
              </a:rPr>
              <a:t> </a:t>
            </a:r>
            <a:endParaRPr lang="en-US" sz="1400" b="1" dirty="0">
              <a:solidFill>
                <a:schemeClr val="tx1"/>
              </a:solidFill>
              <a:latin typeface="Calibri" panose="020F0502020204030204" pitchFamily="34" charset="0"/>
              <a:cs typeface="Calibri" panose="020F0502020204030204" pitchFamily="34" charset="0"/>
            </a:endParaRPr>
          </a:p>
        </p:txBody>
      </p:sp>
      <p:sp>
        <p:nvSpPr>
          <p:cNvPr id="199" name="TextBox 198"/>
          <p:cNvSpPr txBox="1"/>
          <p:nvPr/>
        </p:nvSpPr>
        <p:spPr>
          <a:xfrm>
            <a:off x="556320" y="539039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1mW		ARIB STD-T108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200" name="TextBox 199"/>
          <p:cNvSpPr txBox="1"/>
          <p:nvPr/>
        </p:nvSpPr>
        <p:spPr>
          <a:xfrm>
            <a:off x="556320" y="5678678"/>
            <a:ext cx="2251899"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20mW	ARIB STD-T108	Unlicensed</a:t>
            </a:r>
            <a:endParaRPr lang="en-US" sz="1050" b="1" dirty="0">
              <a:solidFill>
                <a:srgbClr val="FF0000"/>
              </a:solidFill>
              <a:latin typeface="Calibri" panose="020F0502020204030204" pitchFamily="34" charset="0"/>
              <a:cs typeface="Calibri" panose="020F0502020204030204" pitchFamily="34" charset="0"/>
            </a:endParaRPr>
          </a:p>
        </p:txBody>
      </p:sp>
      <p:sp>
        <p:nvSpPr>
          <p:cNvPr id="201" name="TextBox 200"/>
          <p:cNvSpPr txBox="1"/>
          <p:nvPr/>
        </p:nvSpPr>
        <p:spPr>
          <a:xfrm>
            <a:off x="556320" y="5964571"/>
            <a:ext cx="3088025"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STD-T108	Licensed/</a:t>
            </a:r>
            <a:r>
              <a:rPr lang="en-US" altLang="ja-JP" sz="1050" dirty="0" smtClean="0">
                <a:solidFill>
                  <a:schemeClr val="tx1"/>
                </a:solidFill>
                <a:latin typeface="Calibri" panose="020F0502020204030204" pitchFamily="34" charset="0"/>
                <a:cs typeface="Calibri" panose="020F0502020204030204" pitchFamily="34" charset="0"/>
              </a:rPr>
              <a:t>Registered</a:t>
            </a:r>
            <a:r>
              <a:rPr lang="en-US" sz="1050" dirty="0" smtClean="0">
                <a:solidFill>
                  <a:schemeClr val="tx1"/>
                </a:solidFill>
                <a:latin typeface="Calibri" panose="020F0502020204030204" pitchFamily="34" charset="0"/>
                <a:cs typeface="Calibri" panose="020F0502020204030204" pitchFamily="34" charset="0"/>
              </a:rPr>
              <a:t>		</a:t>
            </a:r>
            <a:endParaRPr lang="en-US" sz="1050" dirty="0">
              <a:solidFill>
                <a:schemeClr val="tx1"/>
              </a:solidFill>
              <a:latin typeface="Calibri" panose="020F0502020204030204" pitchFamily="34" charset="0"/>
              <a:cs typeface="Calibri" panose="020F0502020204030204" pitchFamily="34" charset="0"/>
            </a:endParaRPr>
          </a:p>
        </p:txBody>
      </p:sp>
      <p:grpSp>
        <p:nvGrpSpPr>
          <p:cNvPr id="202" name="Group 201"/>
          <p:cNvGrpSpPr/>
          <p:nvPr/>
        </p:nvGrpSpPr>
        <p:grpSpPr>
          <a:xfrm>
            <a:off x="7904065" y="5390395"/>
            <a:ext cx="284431" cy="252029"/>
            <a:chOff x="6997434" y="5214918"/>
            <a:chExt cx="576064" cy="252029"/>
          </a:xfrm>
          <a:solidFill>
            <a:srgbClr val="FFCCCC"/>
          </a:solidFill>
        </p:grpSpPr>
        <p:sp>
          <p:nvSpPr>
            <p:cNvPr id="203" name="Rectangle 202"/>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4" name="Rectangle 203"/>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5" name="Rectangle 204"/>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6" name="Rectangle 205"/>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7" name="Rectangle 206"/>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8" name="Rectangle 207"/>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9" name="Rectangle 208"/>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0" name="Rectangle 209"/>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12" name="Rectangle 211"/>
          <p:cNvSpPr/>
          <p:nvPr/>
        </p:nvSpPr>
        <p:spPr bwMode="auto">
          <a:xfrm>
            <a:off x="8190296"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3" name="Rectangle 212"/>
          <p:cNvSpPr/>
          <p:nvPr/>
        </p:nvSpPr>
        <p:spPr bwMode="auto">
          <a:xfrm>
            <a:off x="8225850"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4" name="Rectangle 213"/>
          <p:cNvSpPr/>
          <p:nvPr/>
        </p:nvSpPr>
        <p:spPr bwMode="auto">
          <a:xfrm>
            <a:off x="8261404"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5" name="Rectangle 214"/>
          <p:cNvSpPr/>
          <p:nvPr/>
        </p:nvSpPr>
        <p:spPr bwMode="auto">
          <a:xfrm>
            <a:off x="8296958"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6" name="Rectangle 215"/>
          <p:cNvSpPr/>
          <p:nvPr/>
        </p:nvSpPr>
        <p:spPr bwMode="auto">
          <a:xfrm>
            <a:off x="8332512"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7" name="Rectangle 216"/>
          <p:cNvSpPr/>
          <p:nvPr/>
        </p:nvSpPr>
        <p:spPr bwMode="auto">
          <a:xfrm>
            <a:off x="8368065" y="5390394"/>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8" name="Rectangle 217"/>
          <p:cNvSpPr/>
          <p:nvPr/>
        </p:nvSpPr>
        <p:spPr bwMode="auto">
          <a:xfrm>
            <a:off x="8403619"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9" name="Rectangle 218"/>
          <p:cNvSpPr/>
          <p:nvPr/>
        </p:nvSpPr>
        <p:spPr bwMode="auto">
          <a:xfrm>
            <a:off x="8439173"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0" name="TextBox 219"/>
          <p:cNvSpPr txBox="1"/>
          <p:nvPr/>
        </p:nvSpPr>
        <p:spPr>
          <a:xfrm>
            <a:off x="628328" y="6250464"/>
            <a:ext cx="2941126"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Active System (LPWA, 802.15.4g, </a:t>
            </a:r>
            <a:r>
              <a:rPr lang="en-US" sz="1400" b="1" dirty="0" err="1" smtClean="0">
                <a:solidFill>
                  <a:schemeClr val="tx1"/>
                </a:solidFill>
                <a:latin typeface="Calibri" panose="020F0502020204030204" pitchFamily="34" charset="0"/>
                <a:cs typeface="Calibri" panose="020F0502020204030204" pitchFamily="34" charset="0"/>
              </a:rPr>
              <a:t>etc</a:t>
            </a:r>
            <a:r>
              <a:rPr lang="en-US" sz="1400" b="1" dirty="0" smtClean="0">
                <a:solidFill>
                  <a:schemeClr val="tx1"/>
                </a:solidFill>
                <a:latin typeface="Calibri" panose="020F0502020204030204" pitchFamily="34" charset="0"/>
                <a:cs typeface="Calibri" panose="020F0502020204030204" pitchFamily="34" charset="0"/>
              </a:rPr>
              <a:t>)</a:t>
            </a:r>
            <a:endParaRPr lang="en-US" sz="1400" b="1" dirty="0">
              <a:solidFill>
                <a:schemeClr val="tx1"/>
              </a:solidFill>
              <a:latin typeface="Calibri" panose="020F0502020204030204" pitchFamily="34" charset="0"/>
              <a:cs typeface="Calibri" panose="020F0502020204030204" pitchFamily="34" charset="0"/>
            </a:endParaRPr>
          </a:p>
        </p:txBody>
      </p:sp>
      <p:sp>
        <p:nvSpPr>
          <p:cNvPr id="221" name="Rounded Rectangle 220"/>
          <p:cNvSpPr/>
          <p:nvPr/>
        </p:nvSpPr>
        <p:spPr bwMode="auto">
          <a:xfrm>
            <a:off x="5071042" y="5585944"/>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2" name="Straight Connector 221"/>
          <p:cNvCxnSpPr/>
          <p:nvPr/>
        </p:nvCxnSpPr>
        <p:spPr bwMode="auto">
          <a:xfrm>
            <a:off x="376300" y="5390395"/>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V="1">
            <a:off x="560562" y="4763985"/>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4" name="TextBox 223"/>
          <p:cNvSpPr txBox="1"/>
          <p:nvPr/>
        </p:nvSpPr>
        <p:spPr>
          <a:xfrm>
            <a:off x="6878796" y="5939695"/>
            <a:ext cx="1526828" cy="307777"/>
          </a:xfrm>
          <a:prstGeom prst="rect">
            <a:avLst/>
          </a:prstGeom>
          <a:noFill/>
        </p:spPr>
        <p:txBody>
          <a:bodyPr wrap="none" rtlCol="0">
            <a:spAutoFit/>
          </a:bodyPr>
          <a:lstStyle/>
          <a:p>
            <a:r>
              <a:rPr lang="en-US" sz="1400" dirty="0" smtClean="0">
                <a:solidFill>
                  <a:srgbClr val="FF0000"/>
                </a:solidFill>
                <a:latin typeface="Calibri" panose="020F0502020204030204" pitchFamily="34" charset="0"/>
                <a:cs typeface="Calibri" panose="020F0502020204030204" pitchFamily="34" charset="0"/>
              </a:rPr>
              <a:t>IEEE802.15.4g, </a:t>
            </a:r>
            <a:r>
              <a:rPr lang="en-US" sz="1400" dirty="0" err="1" smtClean="0">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25" name="Straight Connector 224"/>
          <p:cNvCxnSpPr/>
          <p:nvPr/>
        </p:nvCxnSpPr>
        <p:spPr bwMode="auto">
          <a:xfrm>
            <a:off x="8455679" y="532896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6" name="TextBox 225"/>
          <p:cNvSpPr txBox="1"/>
          <p:nvPr/>
        </p:nvSpPr>
        <p:spPr>
          <a:xfrm>
            <a:off x="8184954" y="5144174"/>
            <a:ext cx="54694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929.65</a:t>
            </a:r>
            <a:endParaRPr lang="en-US" sz="1000" b="1" dirty="0">
              <a:solidFill>
                <a:schemeClr val="tx1"/>
              </a:solidFill>
              <a:latin typeface="Calibri" panose="020F0502020204030204" pitchFamily="34" charset="0"/>
              <a:cs typeface="Calibri" panose="020F0502020204030204" pitchFamily="34" charset="0"/>
            </a:endParaRPr>
          </a:p>
        </p:txBody>
      </p:sp>
      <p:sp>
        <p:nvSpPr>
          <p:cNvPr id="228" name="Left Brace 227"/>
          <p:cNvSpPr/>
          <p:nvPr/>
        </p:nvSpPr>
        <p:spPr bwMode="auto">
          <a:xfrm rot="5400000">
            <a:off x="5596946" y="4142115"/>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9" name="Left Brace 228"/>
          <p:cNvSpPr/>
          <p:nvPr/>
        </p:nvSpPr>
        <p:spPr bwMode="auto">
          <a:xfrm rot="16200000">
            <a:off x="7001734" y="5550336"/>
            <a:ext cx="155448" cy="1649214"/>
          </a:xfrm>
          <a:prstGeom prst="leftBrace">
            <a:avLst/>
          </a:prstGeom>
          <a:solidFill>
            <a:schemeClr val="bg1"/>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0" name="TextBox 229"/>
          <p:cNvSpPr txBox="1"/>
          <p:nvPr/>
        </p:nvSpPr>
        <p:spPr>
          <a:xfrm>
            <a:off x="4960372" y="4256224"/>
            <a:ext cx="1428596" cy="253916"/>
          </a:xfrm>
          <a:prstGeom prst="rect">
            <a:avLst/>
          </a:prstGeom>
          <a:noFill/>
        </p:spPr>
        <p:txBody>
          <a:bodyPr wrap="none" rtlCol="0">
            <a:spAutoFit/>
          </a:bodyPr>
          <a:lstStyle/>
          <a:p>
            <a:r>
              <a:rPr lang="en-US" sz="1050" dirty="0" smtClean="0">
                <a:solidFill>
                  <a:schemeClr val="tx1"/>
                </a:solidFill>
                <a:latin typeface="Calibri" panose="020F0502020204030204" pitchFamily="34" charset="0"/>
                <a:cs typeface="Calibri" panose="020F0502020204030204" pitchFamily="34" charset="0"/>
              </a:rPr>
              <a:t>Coexistence Operation</a:t>
            </a:r>
            <a:endParaRPr lang="en-US" sz="1050" dirty="0">
              <a:solidFill>
                <a:schemeClr val="tx1"/>
              </a:solidFill>
              <a:latin typeface="Calibri" panose="020F0502020204030204" pitchFamily="34" charset="0"/>
              <a:cs typeface="Calibri" panose="020F0502020204030204" pitchFamily="34" charset="0"/>
            </a:endParaRPr>
          </a:p>
        </p:txBody>
      </p:sp>
      <p:sp>
        <p:nvSpPr>
          <p:cNvPr id="231" name="TextBox 230"/>
          <p:cNvSpPr txBox="1"/>
          <p:nvPr/>
        </p:nvSpPr>
        <p:spPr>
          <a:xfrm>
            <a:off x="5923845" y="6500028"/>
            <a:ext cx="2305439" cy="253916"/>
          </a:xfrm>
          <a:prstGeom prst="rect">
            <a:avLst/>
          </a:prstGeom>
          <a:noFill/>
        </p:spPr>
        <p:txBody>
          <a:bodyPr wrap="none" rtlCol="0">
            <a:spAutoFit/>
          </a:bodyPr>
          <a:lstStyle/>
          <a:p>
            <a:r>
              <a:rPr lang="en-US" sz="1050" dirty="0" smtClean="0">
                <a:solidFill>
                  <a:srgbClr val="FF0000"/>
                </a:solidFill>
                <a:latin typeface="Calibri" panose="020F0502020204030204" pitchFamily="34" charset="0"/>
                <a:cs typeface="Calibri" panose="020F0502020204030204" pitchFamily="34" charset="0"/>
              </a:rPr>
              <a:t>Dedicate channels for sensor networks</a:t>
            </a:r>
            <a:endParaRPr lang="en-US" sz="1050" dirty="0">
              <a:solidFill>
                <a:srgbClr val="FF0000"/>
              </a:solidFill>
              <a:latin typeface="Calibri" panose="020F0502020204030204" pitchFamily="34" charset="0"/>
              <a:cs typeface="Calibri" panose="020F0502020204030204" pitchFamily="34" charset="0"/>
            </a:endParaRPr>
          </a:p>
        </p:txBody>
      </p:sp>
      <p:sp>
        <p:nvSpPr>
          <p:cNvPr id="227" name="TextBox 226"/>
          <p:cNvSpPr txBox="1"/>
          <p:nvPr/>
        </p:nvSpPr>
        <p:spPr>
          <a:xfrm>
            <a:off x="160276" y="4822854"/>
            <a:ext cx="325730" cy="261610"/>
          </a:xfrm>
          <a:prstGeom prst="rect">
            <a:avLst/>
          </a:prstGeom>
          <a:noFill/>
        </p:spPr>
        <p:txBody>
          <a:bodyPr wrap="none" rtlCol="0">
            <a:spAutoFit/>
          </a:bodyPr>
          <a:lstStyle/>
          <a:p>
            <a:r>
              <a:rPr lang="ja-JP" altLang="en-US" sz="1100" dirty="0">
                <a:solidFill>
                  <a:schemeClr val="tx1"/>
                </a:solidFill>
                <a:latin typeface="Calibri" panose="020F0502020204030204" pitchFamily="34" charset="0"/>
                <a:cs typeface="Calibri" panose="020F0502020204030204" pitchFamily="34" charset="0"/>
              </a:rPr>
              <a:t>①</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232" name="TextBox 231"/>
          <p:cNvSpPr txBox="1"/>
          <p:nvPr/>
        </p:nvSpPr>
        <p:spPr>
          <a:xfrm>
            <a:off x="160276" y="5104981"/>
            <a:ext cx="325730" cy="261610"/>
          </a:xfrm>
          <a:prstGeom prst="rect">
            <a:avLst/>
          </a:prstGeom>
          <a:noFill/>
        </p:spPr>
        <p:txBody>
          <a:bodyPr wrap="none" rtlCol="0">
            <a:spAutoFit/>
          </a:bodyPr>
          <a:lstStyle/>
          <a:p>
            <a:r>
              <a:rPr lang="ja-JP" altLang="en-US" sz="1100" dirty="0" smtClean="0">
                <a:solidFill>
                  <a:schemeClr val="tx1"/>
                </a:solidFill>
                <a:latin typeface="Calibri" panose="020F0502020204030204" pitchFamily="34" charset="0"/>
                <a:cs typeface="Calibri" panose="020F0502020204030204" pitchFamily="34" charset="0"/>
              </a:rPr>
              <a:t>②</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233" name="TextBox 232"/>
          <p:cNvSpPr txBox="1"/>
          <p:nvPr/>
        </p:nvSpPr>
        <p:spPr>
          <a:xfrm>
            <a:off x="158582" y="5412955"/>
            <a:ext cx="325730" cy="261610"/>
          </a:xfrm>
          <a:prstGeom prst="rect">
            <a:avLst/>
          </a:prstGeom>
          <a:noFill/>
        </p:spPr>
        <p:txBody>
          <a:bodyPr wrap="none" rtlCol="0">
            <a:spAutoFit/>
          </a:bodyPr>
          <a:lstStyle/>
          <a:p>
            <a:r>
              <a:rPr lang="ja-JP" altLang="en-US" sz="1100" dirty="0" smtClean="0">
                <a:solidFill>
                  <a:schemeClr val="tx1"/>
                </a:solidFill>
                <a:latin typeface="Calibri" panose="020F0502020204030204" pitchFamily="34" charset="0"/>
                <a:cs typeface="Calibri" panose="020F0502020204030204" pitchFamily="34" charset="0"/>
              </a:rPr>
              <a:t>③</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234" name="TextBox 233"/>
          <p:cNvSpPr txBox="1"/>
          <p:nvPr/>
        </p:nvSpPr>
        <p:spPr>
          <a:xfrm>
            <a:off x="158582" y="5684982"/>
            <a:ext cx="325730" cy="261610"/>
          </a:xfrm>
          <a:prstGeom prst="rect">
            <a:avLst/>
          </a:prstGeom>
          <a:noFill/>
        </p:spPr>
        <p:txBody>
          <a:bodyPr wrap="none" rtlCol="0">
            <a:spAutoFit/>
          </a:bodyPr>
          <a:lstStyle/>
          <a:p>
            <a:r>
              <a:rPr lang="ja-JP" altLang="en-US" sz="1100" dirty="0" smtClean="0">
                <a:solidFill>
                  <a:schemeClr val="tx1"/>
                </a:solidFill>
                <a:latin typeface="Calibri" panose="020F0502020204030204" pitchFamily="34" charset="0"/>
                <a:cs typeface="Calibri" panose="020F0502020204030204" pitchFamily="34" charset="0"/>
              </a:rPr>
              <a:t>④</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235" name="TextBox 234"/>
          <p:cNvSpPr txBox="1"/>
          <p:nvPr/>
        </p:nvSpPr>
        <p:spPr>
          <a:xfrm>
            <a:off x="158582" y="5985862"/>
            <a:ext cx="325730" cy="261610"/>
          </a:xfrm>
          <a:prstGeom prst="rect">
            <a:avLst/>
          </a:prstGeom>
          <a:noFill/>
        </p:spPr>
        <p:txBody>
          <a:bodyPr wrap="none" rtlCol="0">
            <a:spAutoFit/>
          </a:bodyPr>
          <a:lstStyle/>
          <a:p>
            <a:r>
              <a:rPr lang="ja-JP" altLang="en-US" sz="1100" dirty="0" smtClean="0">
                <a:solidFill>
                  <a:schemeClr val="tx1"/>
                </a:solidFill>
                <a:latin typeface="Calibri" panose="020F0502020204030204" pitchFamily="34" charset="0"/>
                <a:cs typeface="Calibri" panose="020F0502020204030204" pitchFamily="34" charset="0"/>
              </a:rPr>
              <a:t>⑤</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238" name="Rectangle 237"/>
          <p:cNvSpPr/>
          <p:nvPr/>
        </p:nvSpPr>
        <p:spPr bwMode="auto">
          <a:xfrm>
            <a:off x="8621216" y="6270938"/>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9" name="Rectangle 238"/>
          <p:cNvSpPr/>
          <p:nvPr/>
        </p:nvSpPr>
        <p:spPr bwMode="auto">
          <a:xfrm>
            <a:off x="8657641" y="6573924"/>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0" name="TextBox 239"/>
          <p:cNvSpPr txBox="1"/>
          <p:nvPr/>
        </p:nvSpPr>
        <p:spPr>
          <a:xfrm>
            <a:off x="8693195" y="6323205"/>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200KHz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1" name="TextBox 240"/>
          <p:cNvSpPr txBox="1"/>
          <p:nvPr/>
        </p:nvSpPr>
        <p:spPr>
          <a:xfrm>
            <a:off x="8693194" y="6610508"/>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100KHz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2" name="TextBox 241"/>
          <p:cNvSpPr txBox="1"/>
          <p:nvPr/>
        </p:nvSpPr>
        <p:spPr>
          <a:xfrm>
            <a:off x="8735696" y="5166734"/>
            <a:ext cx="42832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MHz</a:t>
            </a:r>
            <a:endParaRPr lang="en-US" sz="10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4454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Current Use Cases</a:t>
            </a:r>
            <a:endParaRPr lang="en-US" dirty="0"/>
          </a:p>
        </p:txBody>
      </p:sp>
      <p:sp>
        <p:nvSpPr>
          <p:cNvPr id="3" name="Content Placeholder 2"/>
          <p:cNvSpPr>
            <a:spLocks noGrp="1"/>
          </p:cNvSpPr>
          <p:nvPr>
            <p:ph idx="1"/>
          </p:nvPr>
        </p:nvSpPr>
        <p:spPr>
          <a:xfrm>
            <a:off x="556320" y="1497362"/>
            <a:ext cx="8640960" cy="1332146"/>
          </a:xfrm>
        </p:spPr>
        <p:txBody>
          <a:bodyPr/>
          <a:lstStyle/>
          <a:p>
            <a:r>
              <a:rPr lang="en-US" dirty="0" smtClean="0"/>
              <a:t>Current use cases in the market for each wireless system</a:t>
            </a:r>
            <a:r>
              <a:rPr lang="en-US" baseline="30000" dirty="0" smtClean="0"/>
              <a:t>*1</a:t>
            </a:r>
            <a:r>
              <a:rPr lang="en-US" dirty="0" smtClean="0"/>
              <a:t>. </a:t>
            </a:r>
          </a:p>
          <a:p>
            <a:r>
              <a:rPr lang="en-US" dirty="0" smtClean="0"/>
              <a:t>Only Specified Low-Power Radio Station (20mW, Unlicensed) for 802.15.4g and 802.11ah</a:t>
            </a:r>
            <a:r>
              <a:rPr lang="en-US" baseline="30000" dirty="0" smtClean="0"/>
              <a:t>*2</a:t>
            </a:r>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extBox 6"/>
          <p:cNvSpPr txBox="1"/>
          <p:nvPr/>
        </p:nvSpPr>
        <p:spPr>
          <a:xfrm>
            <a:off x="2212504" y="6465912"/>
            <a:ext cx="7253909" cy="430887"/>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 MIC is going to deregulate the current standard to meet the future use cases (Inside/Outside, </a:t>
            </a:r>
            <a:r>
              <a:rPr lang="en-US" sz="1100" dirty="0" err="1" smtClean="0">
                <a:solidFill>
                  <a:schemeClr val="tx1"/>
                </a:solidFill>
                <a:latin typeface="Calibri" panose="020F0502020204030204" pitchFamily="34" charset="0"/>
                <a:cs typeface="Calibri" panose="020F0502020204030204" pitchFamily="34" charset="0"/>
              </a:rPr>
              <a:t>Tx</a:t>
            </a:r>
            <a:r>
              <a:rPr lang="en-US" sz="1100" dirty="0" smtClean="0">
                <a:solidFill>
                  <a:schemeClr val="tx1"/>
                </a:solidFill>
                <a:latin typeface="Calibri" panose="020F0502020204030204" pitchFamily="34" charset="0"/>
                <a:cs typeface="Calibri" panose="020F0502020204030204" pitchFamily="34" charset="0"/>
              </a:rPr>
              <a:t> Time, Duty Cycle, </a:t>
            </a:r>
            <a:r>
              <a:rPr lang="en-US" sz="1100" dirty="0" err="1" smtClean="0">
                <a:solidFill>
                  <a:schemeClr val="tx1"/>
                </a:solidFill>
                <a:latin typeface="Calibri" panose="020F0502020204030204" pitchFamily="34" charset="0"/>
                <a:cs typeface="Calibri" panose="020F0502020204030204" pitchFamily="34" charset="0"/>
              </a:rPr>
              <a:t>etc</a:t>
            </a:r>
            <a:r>
              <a:rPr lang="en-US" sz="1100" dirty="0" smtClean="0">
                <a:solidFill>
                  <a:schemeClr val="tx1"/>
                </a:solidFill>
                <a:latin typeface="Calibri" panose="020F0502020204030204" pitchFamily="34" charset="0"/>
                <a:cs typeface="Calibri" panose="020F0502020204030204" pitchFamily="34" charset="0"/>
              </a:rPr>
              <a:t>)[3]</a:t>
            </a:r>
          </a:p>
          <a:p>
            <a:r>
              <a:rPr lang="en-US" sz="1100" dirty="0" smtClean="0">
                <a:solidFill>
                  <a:schemeClr val="tx1"/>
                </a:solidFill>
                <a:latin typeface="Calibri" panose="020F0502020204030204" pitchFamily="34" charset="0"/>
                <a:cs typeface="Calibri" panose="020F0502020204030204" pitchFamily="34" charset="0"/>
              </a:rPr>
              <a:t>*2: IEEE 802.11ah is not specified on ARIB STD-T108 at this moment [2]</a:t>
            </a:r>
            <a:endParaRPr lang="en-US" sz="1100" dirty="0">
              <a:solidFill>
                <a:schemeClr val="tx1"/>
              </a:solidFill>
              <a:latin typeface="Calibri" panose="020F0502020204030204" pitchFamily="34" charset="0"/>
              <a:cs typeface="Calibri" panose="020F0502020204030204" pitchFamily="34" charset="0"/>
            </a:endParaRPr>
          </a:p>
        </p:txBody>
      </p:sp>
      <p:sp>
        <p:nvSpPr>
          <p:cNvPr id="8" name="Rounded Rectangle 7"/>
          <p:cNvSpPr/>
          <p:nvPr/>
        </p:nvSpPr>
        <p:spPr bwMode="auto">
          <a:xfrm>
            <a:off x="304292" y="2861673"/>
            <a:ext cx="3024336" cy="1728192"/>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ounded Rectangle 11"/>
          <p:cNvSpPr/>
          <p:nvPr/>
        </p:nvSpPr>
        <p:spPr bwMode="auto">
          <a:xfrm>
            <a:off x="3400636" y="2861673"/>
            <a:ext cx="2988332" cy="1728192"/>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TextBox 13"/>
          <p:cNvSpPr txBox="1"/>
          <p:nvPr/>
        </p:nvSpPr>
        <p:spPr>
          <a:xfrm>
            <a:off x="3400636" y="2871185"/>
            <a:ext cx="2988332" cy="1261884"/>
          </a:xfrm>
          <a:prstGeom prst="rect">
            <a:avLst/>
          </a:prstGeom>
          <a:noFill/>
        </p:spPr>
        <p:txBody>
          <a:bodyPr wrap="square" rtlCol="0">
            <a:spAutoFit/>
          </a:bodyPr>
          <a:lstStyle/>
          <a:p>
            <a:r>
              <a:rPr lang="ja-JP" altLang="en-US" sz="1400" b="1" dirty="0" smtClean="0">
                <a:solidFill>
                  <a:schemeClr val="tx1"/>
                </a:solidFill>
                <a:latin typeface="Calibri" panose="020F0502020204030204" pitchFamily="34" charset="0"/>
                <a:cs typeface="Calibri" panose="020F0502020204030204" pitchFamily="34" charset="0"/>
              </a:rPr>
              <a:t>② </a:t>
            </a:r>
            <a:r>
              <a:rPr lang="en-US" sz="1400" b="1" dirty="0" smtClean="0">
                <a:solidFill>
                  <a:schemeClr val="tx1"/>
                </a:solidFill>
                <a:latin typeface="Calibri" panose="020F0502020204030204" pitchFamily="34" charset="0"/>
                <a:cs typeface="Calibri" panose="020F0502020204030204" pitchFamily="34" charset="0"/>
              </a:rPr>
              <a:t>Specified Low-Power Radio Station (Unlicensed, Passive System)</a:t>
            </a:r>
          </a:p>
          <a:p>
            <a:pPr marL="88900" indent="-88900">
              <a:buFont typeface="Arial" panose="020B0604020202020204" pitchFamily="34" charset="0"/>
              <a:buChar char="•"/>
            </a:pPr>
            <a:r>
              <a:rPr lang="en-US" sz="1200" dirty="0" err="1" smtClean="0">
                <a:solidFill>
                  <a:schemeClr val="tx1"/>
                </a:solidFill>
                <a:latin typeface="Calibri" panose="020F0502020204030204" pitchFamily="34" charset="0"/>
                <a:cs typeface="Calibri" panose="020F0502020204030204" pitchFamily="34" charset="0"/>
              </a:rPr>
              <a:t>Tx</a:t>
            </a:r>
            <a:r>
              <a:rPr lang="en-US" sz="1200" dirty="0" smtClean="0">
                <a:solidFill>
                  <a:schemeClr val="tx1"/>
                </a:solidFill>
                <a:latin typeface="Calibri" panose="020F0502020204030204" pitchFamily="34" charset="0"/>
                <a:cs typeface="Calibri" panose="020F0502020204030204" pitchFamily="34" charset="0"/>
              </a:rPr>
              <a:t> Power: 250mW</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Frequency: 916.7~923.5MHz</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Use Cases: RFID for inside/outside</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ARIB STD-T107</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15" name="TextBox 14"/>
          <p:cNvSpPr txBox="1"/>
          <p:nvPr/>
        </p:nvSpPr>
        <p:spPr>
          <a:xfrm>
            <a:off x="304292" y="2856513"/>
            <a:ext cx="3024336" cy="1477328"/>
          </a:xfrm>
          <a:prstGeom prst="rect">
            <a:avLst/>
          </a:prstGeom>
          <a:noFill/>
        </p:spPr>
        <p:txBody>
          <a:bodyPr wrap="square" rtlCol="0">
            <a:spAutoFit/>
          </a:bodyPr>
          <a:lstStyle/>
          <a:p>
            <a:r>
              <a:rPr lang="ja-JP" altLang="en-US" sz="1400" b="1" dirty="0" smtClean="0">
                <a:solidFill>
                  <a:schemeClr val="tx1"/>
                </a:solidFill>
                <a:latin typeface="Calibri" panose="020F0502020204030204" pitchFamily="34" charset="0"/>
                <a:cs typeface="Calibri" panose="020F0502020204030204" pitchFamily="34" charset="0"/>
              </a:rPr>
              <a:t>① </a:t>
            </a:r>
            <a:r>
              <a:rPr lang="en-US" sz="1400" b="1" dirty="0" smtClean="0">
                <a:solidFill>
                  <a:schemeClr val="tx1"/>
                </a:solidFill>
                <a:latin typeface="Calibri" panose="020F0502020204030204" pitchFamily="34" charset="0"/>
                <a:cs typeface="Calibri" panose="020F0502020204030204" pitchFamily="34" charset="0"/>
              </a:rPr>
              <a:t>Inside Radio Station</a:t>
            </a:r>
          </a:p>
          <a:p>
            <a:r>
              <a:rPr lang="en-US" sz="1400" b="1" dirty="0" smtClean="0">
                <a:solidFill>
                  <a:schemeClr val="tx1"/>
                </a:solidFill>
                <a:latin typeface="Calibri" panose="020F0502020204030204" pitchFamily="34" charset="0"/>
                <a:cs typeface="Calibri" panose="020F0502020204030204" pitchFamily="34" charset="0"/>
              </a:rPr>
              <a:t>(Licensed/Registered, Passive System)</a:t>
            </a:r>
          </a:p>
          <a:p>
            <a:pPr marL="88900" indent="-88900">
              <a:buFont typeface="Arial" panose="020B0604020202020204" pitchFamily="34" charset="0"/>
              <a:buChar char="•"/>
            </a:pPr>
            <a:r>
              <a:rPr lang="en-US" sz="1200" dirty="0" err="1" smtClean="0">
                <a:solidFill>
                  <a:schemeClr val="tx1"/>
                </a:solidFill>
                <a:latin typeface="Calibri" panose="020F0502020204030204" pitchFamily="34" charset="0"/>
                <a:cs typeface="Calibri" panose="020F0502020204030204" pitchFamily="34" charset="0"/>
              </a:rPr>
              <a:t>Tx</a:t>
            </a:r>
            <a:r>
              <a:rPr lang="en-US" sz="1200" dirty="0" smtClean="0">
                <a:solidFill>
                  <a:schemeClr val="tx1"/>
                </a:solidFill>
                <a:latin typeface="Calibri" panose="020F0502020204030204" pitchFamily="34" charset="0"/>
                <a:cs typeface="Calibri" panose="020F0502020204030204" pitchFamily="34" charset="0"/>
              </a:rPr>
              <a:t> Power: 1W</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Frequency: 916.7~920.9MHz</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Use Cases: RFID for Logistics Management, </a:t>
            </a:r>
            <a:r>
              <a:rPr lang="en-US" sz="1200" dirty="0" err="1" smtClean="0">
                <a:solidFill>
                  <a:schemeClr val="tx1"/>
                </a:solidFill>
                <a:latin typeface="Calibri" panose="020F0502020204030204" pitchFamily="34" charset="0"/>
                <a:cs typeface="Calibri" panose="020F0502020204030204" pitchFamily="34" charset="0"/>
              </a:rPr>
              <a:t>etc</a:t>
            </a:r>
            <a:endParaRPr lang="en-US" sz="1200" dirty="0" smtClean="0">
              <a:solidFill>
                <a:schemeClr val="tx1"/>
              </a:solidFill>
              <a:latin typeface="Calibri" panose="020F0502020204030204" pitchFamily="34" charset="0"/>
              <a:cs typeface="Calibri" panose="020F0502020204030204" pitchFamily="34" charset="0"/>
            </a:endParaRP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ARIB STD-T106</a:t>
            </a:r>
            <a:endParaRPr lang="en-US" sz="1400" dirty="0" smtClean="0">
              <a:solidFill>
                <a:schemeClr val="tx1"/>
              </a:solidFill>
              <a:latin typeface="Calibri" panose="020F0502020204030204" pitchFamily="34" charset="0"/>
              <a:cs typeface="Calibri" panose="020F0502020204030204" pitchFamily="34" charset="0"/>
            </a:endParaRPr>
          </a:p>
        </p:txBody>
      </p:sp>
      <p:sp>
        <p:nvSpPr>
          <p:cNvPr id="16" name="Rounded Rectangle 15"/>
          <p:cNvSpPr/>
          <p:nvPr/>
        </p:nvSpPr>
        <p:spPr bwMode="auto">
          <a:xfrm>
            <a:off x="6460976" y="4661873"/>
            <a:ext cx="3024336" cy="1799767"/>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6460976" y="4661873"/>
            <a:ext cx="3024336" cy="1631216"/>
          </a:xfrm>
          <a:prstGeom prst="rect">
            <a:avLst/>
          </a:prstGeom>
          <a:noFill/>
        </p:spPr>
        <p:txBody>
          <a:bodyPr wrap="square" rtlCol="0">
            <a:spAutoFit/>
          </a:bodyPr>
          <a:lstStyle/>
          <a:p>
            <a:r>
              <a:rPr lang="ja-JP" altLang="en-US" sz="1400" b="1" dirty="0" smtClean="0">
                <a:solidFill>
                  <a:schemeClr val="tx1"/>
                </a:solidFill>
                <a:latin typeface="Calibri" panose="020F0502020204030204" pitchFamily="34" charset="0"/>
                <a:cs typeface="Calibri" panose="020F0502020204030204" pitchFamily="34" charset="0"/>
              </a:rPr>
              <a:t>⑤ </a:t>
            </a:r>
            <a:r>
              <a:rPr lang="en-US" sz="1400" b="1" dirty="0" smtClean="0">
                <a:solidFill>
                  <a:schemeClr val="tx1"/>
                </a:solidFill>
                <a:latin typeface="Calibri" panose="020F0502020204030204" pitchFamily="34" charset="0"/>
                <a:cs typeface="Calibri" panose="020F0502020204030204" pitchFamily="34" charset="0"/>
              </a:rPr>
              <a:t>Land Mobile Station</a:t>
            </a:r>
          </a:p>
          <a:p>
            <a:r>
              <a:rPr lang="en-US" sz="1400" b="1" dirty="0" smtClean="0">
                <a:solidFill>
                  <a:schemeClr val="tx1"/>
                </a:solidFill>
                <a:latin typeface="Calibri" panose="020F0502020204030204" pitchFamily="34" charset="0"/>
                <a:cs typeface="Calibri" panose="020F0502020204030204" pitchFamily="34" charset="0"/>
              </a:rPr>
              <a:t>(Licensed/Registered, Active System)</a:t>
            </a:r>
          </a:p>
          <a:p>
            <a:pPr marL="88900" indent="-88900">
              <a:buFont typeface="Arial" panose="020B0604020202020204" pitchFamily="34" charset="0"/>
              <a:buChar char="•"/>
            </a:pPr>
            <a:r>
              <a:rPr lang="en-US" sz="1200" dirty="0" err="1" smtClean="0">
                <a:solidFill>
                  <a:schemeClr val="tx1"/>
                </a:solidFill>
                <a:latin typeface="Calibri" panose="020F0502020204030204" pitchFamily="34" charset="0"/>
                <a:cs typeface="Calibri" panose="020F0502020204030204" pitchFamily="34" charset="0"/>
              </a:rPr>
              <a:t>Tx</a:t>
            </a:r>
            <a:r>
              <a:rPr lang="en-US" sz="1200" dirty="0" smtClean="0">
                <a:solidFill>
                  <a:schemeClr val="tx1"/>
                </a:solidFill>
                <a:latin typeface="Calibri" panose="020F0502020204030204" pitchFamily="34" charset="0"/>
                <a:cs typeface="Calibri" panose="020F0502020204030204" pitchFamily="34" charset="0"/>
              </a:rPr>
              <a:t> Power: 250mW</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Frequency: 920.5 ~ 923.5MHz</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Use Cases: LPWA for sensors (forest, bridge, </a:t>
            </a:r>
            <a:r>
              <a:rPr lang="en-US" sz="1200" dirty="0" err="1" smtClean="0">
                <a:solidFill>
                  <a:schemeClr val="tx1"/>
                </a:solidFill>
                <a:latin typeface="Calibri" panose="020F0502020204030204" pitchFamily="34" charset="0"/>
                <a:cs typeface="Calibri" panose="020F0502020204030204" pitchFamily="34" charset="0"/>
              </a:rPr>
              <a:t>etc</a:t>
            </a:r>
            <a:r>
              <a:rPr lang="en-US" sz="1200" dirty="0" smtClean="0">
                <a:solidFill>
                  <a:schemeClr val="tx1"/>
                </a:solidFill>
                <a:latin typeface="Calibri" panose="020F0502020204030204" pitchFamily="34" charset="0"/>
                <a:cs typeface="Calibri" panose="020F0502020204030204" pitchFamily="34" charset="0"/>
              </a:rPr>
              <a:t>)</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ARIB STD-T108</a:t>
            </a:r>
          </a:p>
          <a:p>
            <a:pPr marL="285750" indent="-285750">
              <a:buFont typeface="Arial" panose="020B0604020202020204" pitchFamily="34" charset="0"/>
              <a:buChar char="•"/>
            </a:pPr>
            <a:endParaRPr lang="en-US" sz="1200" dirty="0" smtClean="0">
              <a:solidFill>
                <a:schemeClr val="tx1"/>
              </a:solidFill>
              <a:latin typeface="Calibri" panose="020F0502020204030204" pitchFamily="34" charset="0"/>
              <a:cs typeface="Calibri" panose="020F0502020204030204" pitchFamily="34" charset="0"/>
            </a:endParaRPr>
          </a:p>
        </p:txBody>
      </p:sp>
      <p:sp>
        <p:nvSpPr>
          <p:cNvPr id="18" name="Rounded Rectangle 17"/>
          <p:cNvSpPr/>
          <p:nvPr/>
        </p:nvSpPr>
        <p:spPr bwMode="auto">
          <a:xfrm>
            <a:off x="3400636" y="4661873"/>
            <a:ext cx="2988332" cy="1799767"/>
          </a:xfrm>
          <a:prstGeom prst="roundRect">
            <a:avLst>
              <a:gd name="adj" fmla="val 5379"/>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TextBox 18"/>
          <p:cNvSpPr txBox="1"/>
          <p:nvPr/>
        </p:nvSpPr>
        <p:spPr>
          <a:xfrm>
            <a:off x="3400636" y="4661873"/>
            <a:ext cx="2988332" cy="1446550"/>
          </a:xfrm>
          <a:prstGeom prst="rect">
            <a:avLst/>
          </a:prstGeom>
          <a:noFill/>
        </p:spPr>
        <p:txBody>
          <a:bodyPr wrap="square" rtlCol="0">
            <a:spAutoFit/>
          </a:bodyPr>
          <a:lstStyle/>
          <a:p>
            <a:r>
              <a:rPr lang="ja-JP" altLang="en-US" sz="1400" b="1" dirty="0" smtClean="0">
                <a:solidFill>
                  <a:schemeClr val="tx1"/>
                </a:solidFill>
                <a:latin typeface="Calibri" panose="020F0502020204030204" pitchFamily="34" charset="0"/>
                <a:cs typeface="Calibri" panose="020F0502020204030204" pitchFamily="34" charset="0"/>
              </a:rPr>
              <a:t>④ </a:t>
            </a:r>
            <a:r>
              <a:rPr lang="en-US" sz="1400" b="1" dirty="0" smtClean="0">
                <a:solidFill>
                  <a:schemeClr val="tx1"/>
                </a:solidFill>
                <a:latin typeface="Calibri" panose="020F0502020204030204" pitchFamily="34" charset="0"/>
                <a:cs typeface="Calibri" panose="020F0502020204030204" pitchFamily="34" charset="0"/>
              </a:rPr>
              <a:t>Specified Low-Power Radio Station</a:t>
            </a:r>
          </a:p>
          <a:p>
            <a:r>
              <a:rPr lang="en-US" sz="1400" b="1" dirty="0" smtClean="0">
                <a:solidFill>
                  <a:schemeClr val="tx1"/>
                </a:solidFill>
                <a:latin typeface="Calibri" panose="020F0502020204030204" pitchFamily="34" charset="0"/>
                <a:cs typeface="Calibri" panose="020F0502020204030204" pitchFamily="34" charset="0"/>
              </a:rPr>
              <a:t>(Unlicensed, Active System)</a:t>
            </a:r>
          </a:p>
          <a:p>
            <a:pPr marL="88900" indent="-88900">
              <a:buFont typeface="Arial" panose="020B0604020202020204" pitchFamily="34" charset="0"/>
              <a:buChar char="•"/>
            </a:pPr>
            <a:r>
              <a:rPr lang="en-US" sz="1200" dirty="0" err="1" smtClean="0">
                <a:solidFill>
                  <a:schemeClr val="tx1"/>
                </a:solidFill>
                <a:latin typeface="Calibri" panose="020F0502020204030204" pitchFamily="34" charset="0"/>
                <a:cs typeface="Calibri" panose="020F0502020204030204" pitchFamily="34" charset="0"/>
              </a:rPr>
              <a:t>Tx</a:t>
            </a:r>
            <a:r>
              <a:rPr lang="en-US" sz="1200" dirty="0" smtClean="0">
                <a:solidFill>
                  <a:schemeClr val="tx1"/>
                </a:solidFill>
                <a:latin typeface="Calibri" panose="020F0502020204030204" pitchFamily="34" charset="0"/>
                <a:cs typeface="Calibri" panose="020F0502020204030204" pitchFamily="34" charset="0"/>
              </a:rPr>
              <a:t> Power: 20mW</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Frequency: 920.5 ~ 928.1MHz</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Use Cases: Smart Mater (Electric, Gas, Water), </a:t>
            </a:r>
            <a:r>
              <a:rPr lang="en-US" sz="1200" dirty="0" err="1" smtClean="0">
                <a:solidFill>
                  <a:schemeClr val="tx1"/>
                </a:solidFill>
                <a:latin typeface="Calibri" panose="020F0502020204030204" pitchFamily="34" charset="0"/>
                <a:cs typeface="Calibri" panose="020F0502020204030204" pitchFamily="34" charset="0"/>
              </a:rPr>
              <a:t>etc</a:t>
            </a:r>
            <a:endParaRPr lang="en-US" sz="1200" dirty="0" smtClean="0">
              <a:solidFill>
                <a:schemeClr val="tx1"/>
              </a:solidFill>
              <a:latin typeface="Calibri" panose="020F0502020204030204" pitchFamily="34" charset="0"/>
              <a:cs typeface="Calibri" panose="020F0502020204030204" pitchFamily="34" charset="0"/>
            </a:endParaRP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ARIB STD-T108</a:t>
            </a:r>
          </a:p>
        </p:txBody>
      </p:sp>
      <p:sp>
        <p:nvSpPr>
          <p:cNvPr id="20" name="Rounded Rectangle 19"/>
          <p:cNvSpPr/>
          <p:nvPr/>
        </p:nvSpPr>
        <p:spPr bwMode="auto">
          <a:xfrm>
            <a:off x="304292" y="4666145"/>
            <a:ext cx="3025802" cy="1799767"/>
          </a:xfrm>
          <a:prstGeom prst="roundRect">
            <a:avLst>
              <a:gd name="adj" fmla="val 5379"/>
            </a:avLst>
          </a:prstGeom>
          <a:no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extBox 20"/>
          <p:cNvSpPr txBox="1"/>
          <p:nvPr/>
        </p:nvSpPr>
        <p:spPr>
          <a:xfrm>
            <a:off x="293245" y="4666145"/>
            <a:ext cx="3025802" cy="1261884"/>
          </a:xfrm>
          <a:prstGeom prst="rect">
            <a:avLst/>
          </a:prstGeom>
          <a:noFill/>
        </p:spPr>
        <p:txBody>
          <a:bodyPr wrap="square" rtlCol="0">
            <a:spAutoFit/>
          </a:bodyPr>
          <a:lstStyle/>
          <a:p>
            <a:r>
              <a:rPr lang="ja-JP" altLang="en-US" sz="1400" b="1" dirty="0" smtClean="0">
                <a:solidFill>
                  <a:schemeClr val="tx1"/>
                </a:solidFill>
                <a:latin typeface="Calibri" panose="020F0502020204030204" pitchFamily="34" charset="0"/>
                <a:cs typeface="Calibri" panose="020F0502020204030204" pitchFamily="34" charset="0"/>
              </a:rPr>
              <a:t>③ </a:t>
            </a:r>
            <a:r>
              <a:rPr lang="en-US" sz="1400" b="1" dirty="0" smtClean="0">
                <a:solidFill>
                  <a:schemeClr val="tx1"/>
                </a:solidFill>
                <a:latin typeface="Calibri" panose="020F0502020204030204" pitchFamily="34" charset="0"/>
                <a:cs typeface="Calibri" panose="020F0502020204030204" pitchFamily="34" charset="0"/>
              </a:rPr>
              <a:t>Specified Low-Power Radio Station</a:t>
            </a:r>
          </a:p>
          <a:p>
            <a:r>
              <a:rPr lang="en-US" sz="1400" b="1" dirty="0" smtClean="0">
                <a:solidFill>
                  <a:schemeClr val="tx1"/>
                </a:solidFill>
                <a:latin typeface="Calibri" panose="020F0502020204030204" pitchFamily="34" charset="0"/>
                <a:cs typeface="Calibri" panose="020F0502020204030204" pitchFamily="34" charset="0"/>
              </a:rPr>
              <a:t>(Unlicensed, Active System)</a:t>
            </a:r>
          </a:p>
          <a:p>
            <a:pPr marL="88900" indent="-88900">
              <a:buFont typeface="Arial" panose="020B0604020202020204" pitchFamily="34" charset="0"/>
              <a:buChar char="•"/>
            </a:pPr>
            <a:r>
              <a:rPr lang="en-US" sz="1200" dirty="0" err="1" smtClean="0">
                <a:solidFill>
                  <a:schemeClr val="tx1"/>
                </a:solidFill>
                <a:latin typeface="Calibri" panose="020F0502020204030204" pitchFamily="34" charset="0"/>
                <a:cs typeface="Calibri" panose="020F0502020204030204" pitchFamily="34" charset="0"/>
              </a:rPr>
              <a:t>Tx</a:t>
            </a:r>
            <a:r>
              <a:rPr lang="en-US" sz="1200" dirty="0" smtClean="0">
                <a:solidFill>
                  <a:schemeClr val="tx1"/>
                </a:solidFill>
                <a:latin typeface="Calibri" panose="020F0502020204030204" pitchFamily="34" charset="0"/>
                <a:cs typeface="Calibri" panose="020F0502020204030204" pitchFamily="34" charset="0"/>
              </a:rPr>
              <a:t> Power: 1mW</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Frequency: 915.9 ~ 929.7MHz</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Use Cases: Home Security, Remote Control</a:t>
            </a:r>
          </a:p>
          <a:p>
            <a:pPr marL="88900" indent="-88900">
              <a:buFont typeface="Arial" panose="020B0604020202020204" pitchFamily="34" charset="0"/>
              <a:buChar char="•"/>
            </a:pPr>
            <a:r>
              <a:rPr lang="en-US" sz="1200" dirty="0" smtClean="0">
                <a:solidFill>
                  <a:schemeClr val="tx1"/>
                </a:solidFill>
                <a:latin typeface="Calibri" panose="020F0502020204030204" pitchFamily="34" charset="0"/>
                <a:cs typeface="Calibri" panose="020F0502020204030204" pitchFamily="34" charset="0"/>
              </a:rPr>
              <a:t>ARIB STD-T108</a:t>
            </a:r>
          </a:p>
        </p:txBody>
      </p:sp>
      <p:pic>
        <p:nvPicPr>
          <p:cNvPr id="23" name="Picture 22"/>
          <p:cNvPicPr>
            <a:picLocks noChangeAspect="1"/>
          </p:cNvPicPr>
          <p:nvPr/>
        </p:nvPicPr>
        <p:blipFill>
          <a:blip r:embed="rId2"/>
          <a:stretch>
            <a:fillRect/>
          </a:stretch>
        </p:blipFill>
        <p:spPr>
          <a:xfrm>
            <a:off x="2255406" y="3872769"/>
            <a:ext cx="903548" cy="649425"/>
          </a:xfrm>
          <a:prstGeom prst="rect">
            <a:avLst/>
          </a:prstGeom>
        </p:spPr>
      </p:pic>
      <p:pic>
        <p:nvPicPr>
          <p:cNvPr id="24" name="Picture 23"/>
          <p:cNvPicPr>
            <a:picLocks noChangeAspect="1"/>
          </p:cNvPicPr>
          <p:nvPr/>
        </p:nvPicPr>
        <p:blipFill>
          <a:blip r:embed="rId3"/>
          <a:stretch>
            <a:fillRect/>
          </a:stretch>
        </p:blipFill>
        <p:spPr>
          <a:xfrm>
            <a:off x="5412124" y="3878525"/>
            <a:ext cx="868832" cy="675336"/>
          </a:xfrm>
          <a:prstGeom prst="rect">
            <a:avLst/>
          </a:prstGeom>
        </p:spPr>
      </p:pic>
      <p:pic>
        <p:nvPicPr>
          <p:cNvPr id="25" name="Picture 24"/>
          <p:cNvPicPr>
            <a:picLocks noChangeAspect="1"/>
          </p:cNvPicPr>
          <p:nvPr/>
        </p:nvPicPr>
        <p:blipFill>
          <a:blip r:embed="rId4"/>
          <a:stretch>
            <a:fillRect/>
          </a:stretch>
        </p:blipFill>
        <p:spPr>
          <a:xfrm>
            <a:off x="8302901" y="5739091"/>
            <a:ext cx="1069509" cy="669606"/>
          </a:xfrm>
          <a:prstGeom prst="rect">
            <a:avLst/>
          </a:prstGeom>
        </p:spPr>
      </p:pic>
      <p:sp>
        <p:nvSpPr>
          <p:cNvPr id="26" name="Rectangle 25"/>
          <p:cNvSpPr/>
          <p:nvPr/>
        </p:nvSpPr>
        <p:spPr bwMode="auto">
          <a:xfrm>
            <a:off x="8281346" y="5686148"/>
            <a:ext cx="554191" cy="127853"/>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27" name="Picture 26"/>
          <p:cNvPicPr>
            <a:picLocks noChangeAspect="1"/>
          </p:cNvPicPr>
          <p:nvPr/>
        </p:nvPicPr>
        <p:blipFill>
          <a:blip r:embed="rId5"/>
          <a:stretch>
            <a:fillRect/>
          </a:stretch>
        </p:blipFill>
        <p:spPr>
          <a:xfrm>
            <a:off x="2321982" y="5712882"/>
            <a:ext cx="847724" cy="700087"/>
          </a:xfrm>
          <a:prstGeom prst="rect">
            <a:avLst/>
          </a:prstGeom>
        </p:spPr>
      </p:pic>
      <p:pic>
        <p:nvPicPr>
          <p:cNvPr id="28" name="Picture 27"/>
          <p:cNvPicPr>
            <a:picLocks noChangeAspect="1"/>
          </p:cNvPicPr>
          <p:nvPr/>
        </p:nvPicPr>
        <p:blipFill>
          <a:blip r:embed="rId6"/>
          <a:stretch>
            <a:fillRect/>
          </a:stretch>
        </p:blipFill>
        <p:spPr>
          <a:xfrm>
            <a:off x="5056820" y="5739091"/>
            <a:ext cx="1166814" cy="658203"/>
          </a:xfrm>
          <a:prstGeom prst="rect">
            <a:avLst/>
          </a:prstGeom>
        </p:spPr>
      </p:pic>
      <p:sp>
        <p:nvSpPr>
          <p:cNvPr id="29" name="TextBox 28"/>
          <p:cNvSpPr txBox="1"/>
          <p:nvPr/>
        </p:nvSpPr>
        <p:spPr>
          <a:xfrm>
            <a:off x="6677000" y="783786"/>
            <a:ext cx="900100" cy="261610"/>
          </a:xfrm>
          <a:prstGeom prst="rect">
            <a:avLst/>
          </a:prstGeom>
          <a:noFill/>
        </p:spPr>
        <p:txBody>
          <a:bodyPr wrap="square" rtlCol="0">
            <a:spAutoFit/>
          </a:bodyPr>
          <a:lstStyle/>
          <a:p>
            <a:r>
              <a:rPr lang="en-US" sz="1100" dirty="0" smtClean="0">
                <a:solidFill>
                  <a:schemeClr val="tx1"/>
                </a:solidFill>
                <a:latin typeface="Calibri" panose="020F0502020204030204" pitchFamily="34" charset="0"/>
                <a:cs typeface="Calibri" panose="020F0502020204030204" pitchFamily="34" charset="0"/>
              </a:rPr>
              <a:t>[1][2][3]</a:t>
            </a:r>
          </a:p>
        </p:txBody>
      </p:sp>
    </p:spTree>
    <p:extLst>
      <p:ext uri="{BB962C8B-B14F-4D97-AF65-F5344CB8AC3E}">
        <p14:creationId xmlns:p14="http://schemas.microsoft.com/office/powerpoint/2010/main" val="3999001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ARIB STD-T108 (20mW)</a:t>
            </a:r>
            <a:endParaRPr lang="en-US" dirty="0"/>
          </a:p>
        </p:txBody>
      </p:sp>
      <p:sp>
        <p:nvSpPr>
          <p:cNvPr id="3" name="Content Placeholder 2"/>
          <p:cNvSpPr>
            <a:spLocks noGrp="1"/>
          </p:cNvSpPr>
          <p:nvPr>
            <p:ph idx="1"/>
          </p:nvPr>
        </p:nvSpPr>
        <p:spPr>
          <a:xfrm>
            <a:off x="731520" y="1497361"/>
            <a:ext cx="8465760" cy="1116124"/>
          </a:xfrm>
        </p:spPr>
        <p:txBody>
          <a:bodyPr/>
          <a:lstStyle/>
          <a:p>
            <a:pPr marL="0" indent="0">
              <a:buNone/>
            </a:pPr>
            <a:r>
              <a:rPr lang="en-US" dirty="0" smtClean="0"/>
              <a:t>Specified Low-Power Radio Station</a:t>
            </a:r>
            <a:r>
              <a:rPr lang="ja-JP" altLang="en-US" dirty="0"/>
              <a:t> </a:t>
            </a:r>
            <a:r>
              <a:rPr lang="en-US" altLang="ja-JP" dirty="0" smtClean="0"/>
              <a:t>(Unlicensed, Active System)*</a:t>
            </a:r>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25953994"/>
              </p:ext>
            </p:extLst>
          </p:nvPr>
        </p:nvGraphicFramePr>
        <p:xfrm>
          <a:off x="556320" y="1965412"/>
          <a:ext cx="8640960" cy="4593236"/>
        </p:xfrm>
        <a:graphic>
          <a:graphicData uri="http://schemas.openxmlformats.org/drawingml/2006/table">
            <a:tbl>
              <a:tblPr firstRow="1">
                <a:tableStyleId>{7DF18680-E054-41AD-8BC1-D1AEF772440D}</a:tableStyleId>
              </a:tblPr>
              <a:tblGrid>
                <a:gridCol w="1557000">
                  <a:extLst>
                    <a:ext uri="{9D8B030D-6E8A-4147-A177-3AD203B41FA5}">
                      <a16:colId xmlns:a16="http://schemas.microsoft.com/office/drawing/2014/main" val="2355206765"/>
                    </a:ext>
                  </a:extLst>
                </a:gridCol>
                <a:gridCol w="1647356">
                  <a:extLst>
                    <a:ext uri="{9D8B030D-6E8A-4147-A177-3AD203B41FA5}">
                      <a16:colId xmlns:a16="http://schemas.microsoft.com/office/drawing/2014/main" val="1275944863"/>
                    </a:ext>
                  </a:extLst>
                </a:gridCol>
                <a:gridCol w="5436604">
                  <a:extLst>
                    <a:ext uri="{9D8B030D-6E8A-4147-A177-3AD203B41FA5}">
                      <a16:colId xmlns:a16="http://schemas.microsoft.com/office/drawing/2014/main" val="2705172870"/>
                    </a:ext>
                  </a:extLst>
                </a:gridCol>
              </a:tblGrid>
              <a:tr h="180020">
                <a:tc gridSpan="2">
                  <a:txBody>
                    <a:bodyPr/>
                    <a:lstStyle/>
                    <a:p>
                      <a:r>
                        <a:rPr lang="en-US" sz="1400" dirty="0" smtClean="0">
                          <a:latin typeface="Calibri" panose="020F0502020204030204" pitchFamily="34" charset="0"/>
                          <a:cs typeface="Calibri" panose="020F0502020204030204" pitchFamily="34" charset="0"/>
                        </a:rPr>
                        <a:t>Item</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Parameters and functionality</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80411404"/>
                  </a:ext>
                </a:extLst>
              </a:tr>
              <a:tr h="757378">
                <a:tc gridSpan="2">
                  <a:txBody>
                    <a:bodyPr/>
                    <a:lstStyle/>
                    <a:p>
                      <a:r>
                        <a:rPr lang="en-US" sz="1400" dirty="0" smtClean="0">
                          <a:latin typeface="Calibri" panose="020F0502020204030204" pitchFamily="34" charset="0"/>
                          <a:cs typeface="Calibri" panose="020F0502020204030204" pitchFamily="34" charset="0"/>
                        </a:rPr>
                        <a:t>Frequency Band</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920.5MHz</a:t>
                      </a:r>
                      <a:r>
                        <a:rPr lang="en-US" sz="1400" baseline="0" dirty="0" smtClean="0">
                          <a:latin typeface="Calibri" panose="020F0502020204030204" pitchFamily="34" charset="0"/>
                          <a:cs typeface="Calibri" panose="020F0502020204030204" pitchFamily="34" charset="0"/>
                        </a:rPr>
                        <a:t> ~ 928.1MHz (7.6MHz)</a:t>
                      </a: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920.5 ~ 923.5 MHz</a:t>
                      </a:r>
                      <a:r>
                        <a:rPr lang="en-US" sz="1400" baseline="0" dirty="0" smtClean="0">
                          <a:latin typeface="Calibri" panose="020F0502020204030204" pitchFamily="34" charset="0"/>
                          <a:cs typeface="Calibri" panose="020F0502020204030204" pitchFamily="34" charset="0"/>
                        </a:rPr>
                        <a:t> (3.0MHz)</a:t>
                      </a:r>
                      <a:r>
                        <a:rPr lang="en-US" sz="1400" dirty="0" smtClean="0">
                          <a:latin typeface="Calibri" panose="020F0502020204030204" pitchFamily="34" charset="0"/>
                          <a:cs typeface="Calibri" panose="020F0502020204030204" pitchFamily="34" charset="0"/>
                        </a:rPr>
                        <a:t> ---</a:t>
                      </a:r>
                      <a:r>
                        <a:rPr lang="en-US" sz="1400" baseline="0" dirty="0" smtClean="0">
                          <a:latin typeface="Calibri" panose="020F0502020204030204" pitchFamily="34" charset="0"/>
                          <a:cs typeface="Calibri" panose="020F0502020204030204" pitchFamily="34" charset="0"/>
                        </a:rPr>
                        <a:t> Coexistence with others</a:t>
                      </a:r>
                    </a:p>
                    <a:p>
                      <a:pPr marL="285750" indent="-285750">
                        <a:buFont typeface="Arial" panose="020B0604020202020204" pitchFamily="34" charset="0"/>
                        <a:buChar char="•"/>
                      </a:pPr>
                      <a:r>
                        <a:rPr lang="en-US" sz="1400" baseline="0" dirty="0" smtClean="0">
                          <a:latin typeface="Calibri" panose="020F0502020204030204" pitchFamily="34" charset="0"/>
                          <a:cs typeface="Calibri" panose="020F0502020204030204" pitchFamily="34" charset="0"/>
                        </a:rPr>
                        <a:t>923.5 ~ 928.1 MHz (4.6MHz) --- Dedicated channel for STD-T108</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22101143"/>
                  </a:ext>
                </a:extLst>
              </a:tr>
              <a:tr h="0">
                <a:tc gridSpan="2">
                  <a:txBody>
                    <a:bodyPr/>
                    <a:lstStyle/>
                    <a:p>
                      <a:r>
                        <a:rPr lang="en-US" sz="1400" dirty="0" smtClean="0">
                          <a:latin typeface="Calibri" panose="020F0502020204030204" pitchFamily="34" charset="0"/>
                          <a:cs typeface="Calibri" panose="020F0502020204030204" pitchFamily="34" charset="0"/>
                        </a:rPr>
                        <a:t>Channel</a:t>
                      </a:r>
                      <a:r>
                        <a:rPr lang="en-US" sz="1400" baseline="0" dirty="0" smtClean="0">
                          <a:latin typeface="Calibri" panose="020F0502020204030204" pitchFamily="34" charset="0"/>
                          <a:cs typeface="Calibri" panose="020F0502020204030204" pitchFamily="34" charset="0"/>
                        </a:rPr>
                        <a:t> bandwidth</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200KHz</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571687769"/>
                  </a:ext>
                </a:extLst>
              </a:tr>
              <a:tr h="129170">
                <a:tc gridSpan="2">
                  <a:txBody>
                    <a:bodyPr/>
                    <a:lstStyle/>
                    <a:p>
                      <a:r>
                        <a:rPr lang="en-US" sz="1400" dirty="0" smtClean="0">
                          <a:latin typeface="Calibri" panose="020F0502020204030204" pitchFamily="34" charset="0"/>
                          <a:cs typeface="Calibri" panose="020F0502020204030204" pitchFamily="34" charset="0"/>
                        </a:rPr>
                        <a:t>Transmission Power</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20mW</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20591816"/>
                  </a:ext>
                </a:extLst>
              </a:tr>
              <a:tr h="0">
                <a:tc rowSpan="2">
                  <a:txBody>
                    <a:bodyPr/>
                    <a:lstStyle/>
                    <a:p>
                      <a:r>
                        <a:rPr lang="en-US" sz="1400" dirty="0" smtClean="0">
                          <a:latin typeface="Calibri" panose="020F0502020204030204" pitchFamily="34" charset="0"/>
                          <a:cs typeface="Calibri" panose="020F0502020204030204" pitchFamily="34" charset="0"/>
                        </a:rPr>
                        <a:t>Transmission</a:t>
                      </a:r>
                      <a:r>
                        <a:rPr lang="en-US" sz="1400" baseline="0" dirty="0" smtClean="0">
                          <a:latin typeface="Calibri" panose="020F0502020204030204" pitchFamily="34" charset="0"/>
                          <a:cs typeface="Calibri" panose="020F0502020204030204" pitchFamily="34" charset="0"/>
                        </a:rPr>
                        <a:t> method</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Contents</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Data signal</a:t>
                      </a:r>
                    </a:p>
                  </a:txBody>
                  <a:tcPr/>
                </a:tc>
                <a:extLst>
                  <a:ext uri="{0D108BD9-81ED-4DB2-BD59-A6C34878D82A}">
                    <a16:rowId xmlns:a16="http://schemas.microsoft.com/office/drawing/2014/main" val="1410359836"/>
                  </a:ext>
                </a:extLst>
              </a:tr>
              <a:tr h="131638">
                <a:tc vMerge="1">
                  <a:txBody>
                    <a:bodyPr/>
                    <a:lstStyle/>
                    <a:p>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Modulation</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Not specified</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09974572"/>
                  </a:ext>
                </a:extLst>
              </a:tr>
              <a:tr h="757378">
                <a:tc gridSpan="2">
                  <a:txBody>
                    <a:bodyPr/>
                    <a:lstStyle/>
                    <a:p>
                      <a:r>
                        <a:rPr lang="en-US" sz="1400" dirty="0" smtClean="0">
                          <a:latin typeface="Calibri" panose="020F0502020204030204" pitchFamily="34" charset="0"/>
                          <a:cs typeface="Calibri" panose="020F0502020204030204" pitchFamily="34" charset="0"/>
                        </a:rPr>
                        <a:t>Antenna Gain</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3dBi or less (absolute gain). However, in case EIRP is less than the value of 3dBi plus 1mW or 20mW of antenna power, it is allowed to fill in the gap by the antenna gain</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36323532"/>
                  </a:ext>
                </a:extLst>
              </a:tr>
              <a:tr h="383949">
                <a:tc rowSpan="2">
                  <a:txBody>
                    <a:bodyPr/>
                    <a:lstStyle/>
                    <a:p>
                      <a:r>
                        <a:rPr lang="en-US" sz="1400" dirty="0" smtClean="0">
                          <a:latin typeface="Calibri" panose="020F0502020204030204" pitchFamily="34" charset="0"/>
                          <a:cs typeface="Calibri" panose="020F0502020204030204" pitchFamily="34" charset="0"/>
                        </a:rPr>
                        <a:t>Carrier Sense (CS) and Duty Cycle</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CS</a:t>
                      </a:r>
                      <a:r>
                        <a:rPr lang="en-US" sz="1400" baseline="0" dirty="0" smtClean="0">
                          <a:latin typeface="Calibri" panose="020F0502020204030204" pitchFamily="34" charset="0"/>
                          <a:cs typeface="Calibri" panose="020F0502020204030204" pitchFamily="34" charset="0"/>
                        </a:rPr>
                        <a:t>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5msec, </a:t>
                      </a:r>
                    </a:p>
                    <a:p>
                      <a:r>
                        <a:rPr lang="en-US" sz="1400" baseline="0" dirty="0" smtClean="0">
                          <a:latin typeface="Calibri" panose="020F0502020204030204" pitchFamily="34" charset="0"/>
                          <a:cs typeface="Calibri" panose="020F0502020204030204" pitchFamily="34" charset="0"/>
                        </a:rPr>
                        <a:t>920.5 ~ 923.4 MHz</a:t>
                      </a:r>
                      <a:endParaRPr lang="en-US" sz="1400" dirty="0">
                        <a:latin typeface="Calibri" panose="020F0502020204030204" pitchFamily="34" charset="0"/>
                        <a:cs typeface="Calibri" panose="020F0502020204030204" pitchFamily="34" charset="0"/>
                      </a:endParaRPr>
                    </a:p>
                  </a:txBody>
                  <a:tcPr/>
                </a:tc>
                <a:tc>
                  <a:txBody>
                    <a:bodyPr/>
                    <a:lstStyle/>
                    <a:p>
                      <a:pPr defTabSz="447675"/>
                      <a:r>
                        <a:rPr lang="en-US" altLang="ja-JP" sz="1400" baseline="0" dirty="0" err="1" smtClean="0">
                          <a:latin typeface="Calibri" panose="020F0502020204030204" pitchFamily="34" charset="0"/>
                          <a:cs typeface="Calibri" panose="020F0502020204030204" pitchFamily="34" charset="0"/>
                        </a:rPr>
                        <a:t>Tx</a:t>
                      </a:r>
                      <a:r>
                        <a:rPr lang="en-US" altLang="ja-JP" sz="1400" baseline="0" dirty="0" smtClean="0">
                          <a:latin typeface="Calibri" panose="020F0502020204030204" pitchFamily="34" charset="0"/>
                          <a:cs typeface="Calibri" panose="020F0502020204030204" pitchFamily="34" charset="0"/>
                        </a:rPr>
                        <a:t> Time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4sec, </a:t>
                      </a:r>
                    </a:p>
                    <a:p>
                      <a:pPr defTabSz="450850"/>
                      <a:r>
                        <a:rPr lang="en-US" altLang="ja-JP" sz="1400" baseline="0" dirty="0" smtClean="0">
                          <a:latin typeface="Calibri" panose="020F0502020204030204" pitchFamily="34" charset="0"/>
                          <a:cs typeface="Calibri" panose="020F0502020204030204" pitchFamily="34" charset="0"/>
                        </a:rPr>
                        <a:t>Wait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50ms</a:t>
                      </a:r>
                    </a:p>
                  </a:txBody>
                  <a:tcPr/>
                </a:tc>
                <a:extLst>
                  <a:ext uri="{0D108BD9-81ED-4DB2-BD59-A6C34878D82A}">
                    <a16:rowId xmlns:a16="http://schemas.microsoft.com/office/drawing/2014/main" val="81862327"/>
                  </a:ext>
                </a:extLst>
              </a:tr>
              <a:tr h="383949">
                <a:tc vMerge="1">
                  <a:txBody>
                    <a:bodyPr/>
                    <a:lstStyle/>
                    <a:p>
                      <a:endParaRPr lang="en-US" sz="1200" dirty="0">
                        <a:latin typeface="Calibri" panose="020F0502020204030204" pitchFamily="34" charset="0"/>
                        <a:cs typeface="Calibri" panose="020F0502020204030204" pitchFamily="34" charset="0"/>
                      </a:endParaRPr>
                    </a:p>
                  </a:txBody>
                  <a:tcPr/>
                </a:tc>
                <a:tc>
                  <a:txBody>
                    <a:bodyPr/>
                    <a:lstStyle/>
                    <a:p>
                      <a:r>
                        <a:rPr lang="en-US" sz="1400" baseline="0" dirty="0" smtClean="0">
                          <a:latin typeface="Calibri" panose="020F0502020204030204" pitchFamily="34" charset="0"/>
                          <a:cs typeface="Calibri" panose="020F0502020204030204" pitchFamily="34" charset="0"/>
                        </a:rPr>
                        <a:t>5msec &lt; CS </a:t>
                      </a:r>
                      <a:r>
                        <a:rPr lang="ja-JP" altLang="en-US" sz="1400" baseline="0" dirty="0" smtClean="0">
                          <a:latin typeface="Calibri" panose="020F0502020204030204" pitchFamily="34" charset="0"/>
                          <a:cs typeface="Calibri" panose="020F0502020204030204" pitchFamily="34" charset="0"/>
                        </a:rPr>
                        <a:t>≧</a:t>
                      </a:r>
                      <a:r>
                        <a:rPr 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128us</a:t>
                      </a:r>
                    </a:p>
                    <a:p>
                      <a:r>
                        <a:rPr lang="en-US" sz="1400" baseline="0" dirty="0" smtClean="0">
                          <a:latin typeface="Calibri" panose="020F0502020204030204" pitchFamily="34" charset="0"/>
                          <a:cs typeface="Calibri" panose="020F0502020204030204" pitchFamily="34" charset="0"/>
                        </a:rPr>
                        <a:t>920.5 ~ 928.1 MHz</a:t>
                      </a:r>
                    </a:p>
                  </a:txBody>
                  <a:tcPr/>
                </a:tc>
                <a:tc>
                  <a:txBody>
                    <a:bodyPr/>
                    <a:lstStyle/>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400" baseline="0" dirty="0" err="1" smtClean="0">
                          <a:latin typeface="Calibri" panose="020F0502020204030204" pitchFamily="34" charset="0"/>
                          <a:cs typeface="Calibri" panose="020F0502020204030204" pitchFamily="34" charset="0"/>
                        </a:rPr>
                        <a:t>Tx</a:t>
                      </a:r>
                      <a:r>
                        <a:rPr lang="en-US" altLang="ja-JP" sz="1400" baseline="0" dirty="0" smtClean="0">
                          <a:latin typeface="Calibri" panose="020F0502020204030204" pitchFamily="34" charset="0"/>
                          <a:cs typeface="Calibri" panose="020F0502020204030204" pitchFamily="34" charset="0"/>
                        </a:rPr>
                        <a:t> Time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400ms,</a:t>
                      </a:r>
                    </a:p>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400" baseline="0" dirty="0" smtClean="0">
                          <a:latin typeface="Calibri" panose="020F0502020204030204" pitchFamily="34" charset="0"/>
                          <a:cs typeface="Calibri" panose="020F0502020204030204" pitchFamily="34" charset="0"/>
                        </a:rPr>
                        <a:t>Wait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2ms,</a:t>
                      </a:r>
                    </a:p>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400" baseline="0" dirty="0" smtClean="0">
                          <a:latin typeface="Calibri" panose="020F0502020204030204" pitchFamily="34" charset="0"/>
                          <a:cs typeface="Calibri" panose="020F0502020204030204" pitchFamily="34" charset="0"/>
                        </a:rPr>
                        <a:t>Total  </a:t>
                      </a:r>
                      <a:r>
                        <a:rPr lang="en-US" altLang="ja-JP" sz="1400" baseline="0" dirty="0" err="1" smtClean="0">
                          <a:latin typeface="Calibri" panose="020F0502020204030204" pitchFamily="34" charset="0"/>
                          <a:cs typeface="Calibri" panose="020F0502020204030204" pitchFamily="34" charset="0"/>
                        </a:rPr>
                        <a:t>Tx</a:t>
                      </a:r>
                      <a:r>
                        <a:rPr lang="en-US" altLang="ja-JP" sz="1400" baseline="0" dirty="0" smtClean="0">
                          <a:latin typeface="Calibri" panose="020F0502020204030204" pitchFamily="34" charset="0"/>
                          <a:cs typeface="Calibri" panose="020F0502020204030204" pitchFamily="34" charset="0"/>
                        </a:rPr>
                        <a:t> Time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360s/h/station</a:t>
                      </a:r>
                      <a:endParaRPr lang="en-US" sz="1400" dirty="0" smtClean="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88114860"/>
                  </a:ext>
                </a:extLst>
              </a:tr>
              <a:tr h="254336">
                <a:tc gridSpan="2">
                  <a:txBody>
                    <a:bodyPr/>
                    <a:lstStyle/>
                    <a:p>
                      <a:r>
                        <a:rPr lang="en-US" sz="1400" dirty="0" smtClean="0">
                          <a:latin typeface="Calibri" panose="020F0502020204030204" pitchFamily="34" charset="0"/>
                          <a:cs typeface="Calibri" panose="020F0502020204030204" pitchFamily="34" charset="0"/>
                        </a:rPr>
                        <a:t>Note</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pPr marL="0" indent="0">
                        <a:buFont typeface="Arial" panose="020B0604020202020204" pitchFamily="34" charset="0"/>
                        <a:buNone/>
                      </a:pPr>
                      <a:r>
                        <a:rPr lang="en-US" sz="1400" baseline="0" dirty="0" smtClean="0">
                          <a:latin typeface="Calibri" panose="020F0502020204030204" pitchFamily="34" charset="0"/>
                          <a:cs typeface="Calibri" panose="020F0502020204030204" pitchFamily="34" charset="0"/>
                        </a:rPr>
                        <a:t>Refer IEEE 802.15.4g for PHY parameters</a:t>
                      </a:r>
                    </a:p>
                  </a:txBody>
                  <a:tcPr/>
                </a:tc>
                <a:extLst>
                  <a:ext uri="{0D108BD9-81ED-4DB2-BD59-A6C34878D82A}">
                    <a16:rowId xmlns:a16="http://schemas.microsoft.com/office/drawing/2014/main" val="1836991282"/>
                  </a:ext>
                </a:extLst>
              </a:tr>
            </a:tbl>
          </a:graphicData>
        </a:graphic>
      </p:graphicFrame>
      <p:sp>
        <p:nvSpPr>
          <p:cNvPr id="8" name="TextBox 7"/>
          <p:cNvSpPr txBox="1"/>
          <p:nvPr/>
        </p:nvSpPr>
        <p:spPr>
          <a:xfrm>
            <a:off x="7289068" y="777280"/>
            <a:ext cx="504056" cy="261610"/>
          </a:xfrm>
          <a:prstGeom prst="rect">
            <a:avLst/>
          </a:prstGeom>
          <a:noFill/>
        </p:spPr>
        <p:txBody>
          <a:bodyPr wrap="square" rtlCol="0">
            <a:spAutoFit/>
          </a:bodyPr>
          <a:lstStyle/>
          <a:p>
            <a:r>
              <a:rPr lang="en-US" sz="1100" dirty="0" smtClean="0">
                <a:solidFill>
                  <a:schemeClr val="tx1"/>
                </a:solidFill>
                <a:latin typeface="Calibri" panose="020F0502020204030204" pitchFamily="34" charset="0"/>
                <a:cs typeface="Calibri" panose="020F0502020204030204" pitchFamily="34" charset="0"/>
              </a:rPr>
              <a:t>[3][4]</a:t>
            </a:r>
          </a:p>
        </p:txBody>
      </p:sp>
      <p:sp>
        <p:nvSpPr>
          <p:cNvPr id="9" name="Rounded Rectangle 8"/>
          <p:cNvSpPr/>
          <p:nvPr/>
        </p:nvSpPr>
        <p:spPr bwMode="auto">
          <a:xfrm>
            <a:off x="2104492" y="5549792"/>
            <a:ext cx="7092788" cy="720080"/>
          </a:xfrm>
          <a:prstGeom prst="round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4372744" y="6572231"/>
            <a:ext cx="4895892"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 MIC is going to deregulate the current standard to meet the future use cases [3]</a:t>
            </a:r>
          </a:p>
        </p:txBody>
      </p:sp>
    </p:spTree>
    <p:extLst>
      <p:ext uri="{BB962C8B-B14F-4D97-AF65-F5344CB8AC3E}">
        <p14:creationId xmlns:p14="http://schemas.microsoft.com/office/powerpoint/2010/main" val="2237566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556320" y="2113282"/>
            <a:ext cx="8640960" cy="4387427"/>
          </a:xfrm>
        </p:spPr>
        <p:txBody>
          <a:bodyPr/>
          <a:lstStyle/>
          <a:p>
            <a:r>
              <a:rPr lang="en-US" dirty="0" smtClean="0"/>
              <a:t>802.15.4g specified on ARIB STD-T108 (20mW) can operate on</a:t>
            </a:r>
          </a:p>
          <a:p>
            <a:pPr lvl="1"/>
            <a:r>
              <a:rPr lang="en-US" dirty="0" smtClean="0"/>
              <a:t>920.5 </a:t>
            </a:r>
            <a:r>
              <a:rPr lang="en-US" dirty="0"/>
              <a:t>~ 928.1MHz </a:t>
            </a:r>
            <a:r>
              <a:rPr lang="en-US" dirty="0" smtClean="0"/>
              <a:t>(7.6MHz) , but</a:t>
            </a:r>
          </a:p>
          <a:p>
            <a:pPr lvl="2"/>
            <a:r>
              <a:rPr lang="en-US" dirty="0" smtClean="0"/>
              <a:t>920.5 ~ 923.5MHz (3.0MHz) --- </a:t>
            </a:r>
            <a:r>
              <a:rPr lang="en-US" dirty="0" err="1" smtClean="0"/>
              <a:t>Coex</a:t>
            </a:r>
            <a:r>
              <a:rPr lang="en-US" dirty="0" smtClean="0"/>
              <a:t>. </a:t>
            </a:r>
            <a:r>
              <a:rPr lang="en-US" dirty="0"/>
              <a:t>w</a:t>
            </a:r>
            <a:r>
              <a:rPr lang="en-US" dirty="0" smtClean="0"/>
              <a:t>ith Passive Systems and LPWA</a:t>
            </a:r>
          </a:p>
          <a:p>
            <a:pPr lvl="2"/>
            <a:r>
              <a:rPr lang="en-US" dirty="0" smtClean="0"/>
              <a:t>923.5 </a:t>
            </a:r>
            <a:r>
              <a:rPr lang="en-US" dirty="0"/>
              <a:t>~ 928.1MHz (</a:t>
            </a:r>
            <a:r>
              <a:rPr lang="en-US" dirty="0" smtClean="0"/>
              <a:t>4.6MHz) --- Dedicated channel for sensor net.</a:t>
            </a:r>
          </a:p>
          <a:p>
            <a:r>
              <a:rPr lang="en-US" smtClean="0"/>
              <a:t>We would </a:t>
            </a:r>
            <a:r>
              <a:rPr lang="en-US" dirty="0" smtClean="0"/>
              <a:t>like the Sub 1GHz IG  to consider coexistence between 802.15.4g and 802.11ah under the conditions and operational constraints noted above. </a:t>
            </a:r>
            <a:endParaRPr lang="en-US" dirty="0"/>
          </a:p>
          <a:p>
            <a:pPr marL="0"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Yuki Nagai, MERL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102370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idx="1"/>
          </p:nvPr>
        </p:nvSpPr>
        <p:spPr>
          <a:xfrm>
            <a:off x="731520" y="2113281"/>
            <a:ext cx="8290560" cy="4489027"/>
          </a:xfrm>
          <a:ln/>
        </p:spPr>
        <p:txBody>
          <a:bodyPr/>
          <a:lstStyle/>
          <a:p>
            <a:pPr marL="487693" indent="-487693">
              <a:buFont typeface="+mj-lt"/>
              <a:buAutoNum type="arabicPeriod"/>
            </a:pPr>
            <a:r>
              <a:rPr lang="en-US" sz="1800" dirty="0"/>
              <a:t>MIC</a:t>
            </a:r>
            <a:r>
              <a:rPr lang="en-US" sz="1800" dirty="0" smtClean="0"/>
              <a:t>, </a:t>
            </a:r>
            <a:r>
              <a:rPr lang="en-US" sz="1800" dirty="0" smtClean="0">
                <a:hlinkClick r:id="rId3"/>
              </a:rPr>
              <a:t>http://www.soumu.go.jp/main_content/000544861.pdf</a:t>
            </a:r>
            <a:r>
              <a:rPr lang="en-US" sz="1800" dirty="0" smtClean="0"/>
              <a:t>, 2018/04/10</a:t>
            </a:r>
            <a:endParaRPr lang="en-US" sz="1800" dirty="0" smtClean="0">
              <a:hlinkClick r:id="rId4"/>
            </a:endParaRPr>
          </a:p>
          <a:p>
            <a:pPr marL="487693" indent="-487693">
              <a:buFont typeface="+mj-lt"/>
              <a:buAutoNum type="arabicPeriod"/>
            </a:pPr>
            <a:r>
              <a:rPr lang="en-US" sz="1800" dirty="0"/>
              <a:t>MIC, </a:t>
            </a:r>
            <a:r>
              <a:rPr lang="en-US" sz="1800" dirty="0">
                <a:solidFill>
                  <a:schemeClr val="tx1"/>
                </a:solidFill>
                <a:cs typeface="Calibri" panose="020F0502020204030204" pitchFamily="34" charset="0"/>
                <a:hlinkClick r:id="rId5"/>
              </a:rPr>
              <a:t>http://www.soumu.go.jp/main_content/000550848.pdf</a:t>
            </a:r>
            <a:r>
              <a:rPr lang="en-US" sz="1800" dirty="0">
                <a:solidFill>
                  <a:schemeClr val="tx1"/>
                </a:solidFill>
                <a:cs typeface="Calibri" panose="020F0502020204030204" pitchFamily="34" charset="0"/>
              </a:rPr>
              <a:t>, </a:t>
            </a:r>
            <a:r>
              <a:rPr lang="en-US" sz="1800" dirty="0" smtClean="0">
                <a:solidFill>
                  <a:schemeClr val="tx1"/>
                </a:solidFill>
                <a:cs typeface="Calibri" panose="020F0502020204030204" pitchFamily="34" charset="0"/>
              </a:rPr>
              <a:t>2018/05/14</a:t>
            </a:r>
            <a:endParaRPr lang="en-US" sz="1800" dirty="0" smtClean="0"/>
          </a:p>
          <a:p>
            <a:pPr marL="487693" indent="-487693">
              <a:buFont typeface="+mj-lt"/>
              <a:buAutoNum type="arabicPeriod"/>
            </a:pPr>
            <a:r>
              <a:rPr lang="en-US" sz="1800" dirty="0" smtClean="0"/>
              <a:t>MIC, </a:t>
            </a:r>
            <a:r>
              <a:rPr lang="en-US" sz="1800" dirty="0" smtClean="0">
                <a:hlinkClick r:id="rId4"/>
              </a:rPr>
              <a:t>http</a:t>
            </a:r>
            <a:r>
              <a:rPr lang="en-US" sz="1800" dirty="0">
                <a:hlinkClick r:id="rId4"/>
              </a:rPr>
              <a:t>://</a:t>
            </a:r>
            <a:r>
              <a:rPr lang="en-US" sz="1800" dirty="0" smtClean="0">
                <a:hlinkClick r:id="rId4"/>
              </a:rPr>
              <a:t>www.soumu.go.jp/main_content/000551143.pdf</a:t>
            </a:r>
            <a:r>
              <a:rPr lang="en-US" sz="1800" dirty="0" smtClean="0"/>
              <a:t>, 2018/05/15</a:t>
            </a:r>
          </a:p>
          <a:p>
            <a:pPr marL="487693" indent="-487693">
              <a:buFont typeface="+mj-lt"/>
              <a:buAutoNum type="arabicPeriod"/>
            </a:pPr>
            <a:r>
              <a:rPr lang="en-US" sz="1800" dirty="0" smtClean="0">
                <a:hlinkClick r:id="rId4"/>
              </a:rPr>
              <a:t>https</a:t>
            </a:r>
            <a:r>
              <a:rPr lang="en-US" sz="1800" dirty="0">
                <a:hlinkClick r:id="rId4"/>
              </a:rPr>
              <a:t>://</a:t>
            </a:r>
            <a:r>
              <a:rPr lang="en-US" sz="1800" dirty="0" smtClean="0">
                <a:hlinkClick r:id="rId4"/>
              </a:rPr>
              <a:t>www.arib.or.jp/english/html/overview/doc/5-STD-T108v1_0-E1.pdf</a:t>
            </a:r>
          </a:p>
          <a:p>
            <a:pPr marL="487693" indent="-487693">
              <a:buFont typeface="+mj-lt"/>
              <a:buAutoNum type="arabicPeriod"/>
            </a:pPr>
            <a:endParaRPr lang="en-US" dirty="0">
              <a:hlinkClick r:id="rId4"/>
            </a:endParaRPr>
          </a:p>
          <a:p>
            <a:pPr marL="487693" indent="-487693">
              <a:buFont typeface="+mj-lt"/>
              <a:buAutoNum type="arabicPeriod"/>
            </a:pPr>
            <a:endParaRPr lang="en-US" dirty="0" smtClean="0"/>
          </a:p>
          <a:p>
            <a:pPr marL="487693" indent="-487693">
              <a:buFont typeface="+mj-lt"/>
              <a:buAutoNum type="arabicPeriod"/>
            </a:pPr>
            <a:endParaRPr lang="en-US"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a:xfrm>
            <a:off x="6629413" y="6907108"/>
            <a:ext cx="2482415" cy="193040"/>
          </a:xfrm>
        </p:spPr>
        <p:txBody>
          <a:bodyPr/>
          <a:lstStyle/>
          <a:p>
            <a:r>
              <a:rPr lang="en-GB" smtClean="0"/>
              <a:t>Yuki Nagai, MERL</a:t>
            </a:r>
            <a:endParaRPr lang="en-GB" dirty="0"/>
          </a:p>
        </p:txBody>
      </p:sp>
      <p:sp>
        <p:nvSpPr>
          <p:cNvPr id="4" name="Date Placeholder 3"/>
          <p:cNvSpPr>
            <a:spLocks noGrp="1"/>
          </p:cNvSpPr>
          <p:nvPr>
            <p:ph type="dt" idx="15"/>
          </p:nvPr>
        </p:nvSpPr>
        <p:spPr>
          <a:xfrm>
            <a:off x="761973" y="380977"/>
            <a:ext cx="2533214" cy="291254"/>
          </a:xfrm>
        </p:spPr>
        <p:txBody>
          <a:bodyPr/>
          <a:lstStyle/>
          <a:p>
            <a:r>
              <a:rPr lang="en-US" smtClean="0"/>
              <a:t>July 2018</a:t>
            </a:r>
            <a:endParaRPr lang="en-GB"/>
          </a:p>
        </p:txBody>
      </p:sp>
      <p:sp>
        <p:nvSpPr>
          <p:cNvPr id="2" name="TextBox 1"/>
          <p:cNvSpPr txBox="1"/>
          <p:nvPr/>
        </p:nvSpPr>
        <p:spPr>
          <a:xfrm>
            <a:off x="664332" y="6606666"/>
            <a:ext cx="3554756" cy="276999"/>
          </a:xfrm>
          <a:prstGeom prst="rect">
            <a:avLst/>
          </a:prstGeom>
          <a:noFill/>
        </p:spPr>
        <p:txBody>
          <a:bodyPr wrap="none" rtlCol="0">
            <a:spAutoFit/>
          </a:bodyPr>
          <a:lstStyle/>
          <a:p>
            <a:r>
              <a:rPr lang="en-US" sz="1200" dirty="0" smtClean="0">
                <a:solidFill>
                  <a:schemeClr val="tx1"/>
                </a:solidFill>
                <a:latin typeface="Calibri" panose="020F0502020204030204" pitchFamily="34" charset="0"/>
                <a:cs typeface="Calibri" panose="020F0502020204030204" pitchFamily="34" charset="0"/>
              </a:rPr>
              <a:t>MIC (Ministry </a:t>
            </a:r>
            <a:r>
              <a:rPr lang="en-US" sz="1200" dirty="0">
                <a:solidFill>
                  <a:schemeClr val="tx1"/>
                </a:solidFill>
                <a:latin typeface="Calibri" panose="020F0502020204030204" pitchFamily="34" charset="0"/>
                <a:cs typeface="Calibri" panose="020F0502020204030204" pitchFamily="34" charset="0"/>
              </a:rPr>
              <a:t>of Internal Affairs and </a:t>
            </a:r>
            <a:r>
              <a:rPr lang="en-US" sz="1200" dirty="0" smtClean="0">
                <a:solidFill>
                  <a:schemeClr val="tx1"/>
                </a:solidFill>
                <a:latin typeface="Calibri" panose="020F0502020204030204" pitchFamily="34" charset="0"/>
                <a:cs typeface="Calibri" panose="020F0502020204030204" pitchFamily="34" charset="0"/>
              </a:rPr>
              <a:t>Communications)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1648</TotalTime>
  <Words>812</Words>
  <Application>Microsoft Office PowerPoint</Application>
  <PresentationFormat>Custom</PresentationFormat>
  <Paragraphs>147</Paragraphs>
  <Slides>7</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920 MHz Status in Japan</vt:lpstr>
      <vt:lpstr>Abstract</vt:lpstr>
      <vt:lpstr>Channelization in Japan</vt:lpstr>
      <vt:lpstr>Current Use Cases</vt:lpstr>
      <vt:lpstr>ARIB STD-T108 (20mW)</vt:lpstr>
      <vt:lpstr>Summary</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Yukimasa Nagai</cp:lastModifiedBy>
  <cp:revision>87</cp:revision>
  <cp:lastPrinted>2014-11-08T20:15:38Z</cp:lastPrinted>
  <dcterms:created xsi:type="dcterms:W3CDTF">2014-10-30T17:06:39Z</dcterms:created>
  <dcterms:modified xsi:type="dcterms:W3CDTF">2018-07-10T16:39:17Z</dcterms:modified>
</cp:coreProperties>
</file>