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4" r:id="rId3"/>
    <p:sldId id="270" r:id="rId4"/>
    <p:sldId id="269" r:id="rId5"/>
    <p:sldId id="267" r:id="rId6"/>
    <p:sldId id="266" r:id="rId7"/>
    <p:sldId id="272" r:id="rId8"/>
    <p:sldId id="268" r:id="rId9"/>
    <p:sldId id="271" r:id="rId10"/>
    <p:sldId id="265"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95" d="100"/>
          <a:sy n="95" d="100"/>
        </p:scale>
        <p:origin x="1068" y="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2406" y="96"/>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8/2/2018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smtClean="0"/>
              <a:t>doc.: IEEE 802.11-yy/xxxxr1</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sz="16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June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June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802.19-18/0039r1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June 2018</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Sub-1GHz Coexistence Simulation Parameters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2018-06-11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08051912"/>
              </p:ext>
            </p:extLst>
          </p:nvPr>
        </p:nvGraphicFramePr>
        <p:xfrm>
          <a:off x="268288" y="2444750"/>
          <a:ext cx="9332912" cy="3748088"/>
        </p:xfrm>
        <a:graphic>
          <a:graphicData uri="http://schemas.openxmlformats.org/presentationml/2006/ole">
            <mc:AlternateContent xmlns:mc="http://schemas.openxmlformats.org/markup-compatibility/2006">
              <mc:Choice xmlns:v="urn:schemas-microsoft-com:vml" Requires="v">
                <p:oleObj spid="_x0000_s3298" name="Document" r:id="rId4" imgW="6817626" imgH="2572283" progId="Word.Document.8">
                  <p:embed/>
                </p:oleObj>
              </mc:Choice>
              <mc:Fallback>
                <p:oleObj name="Document" r:id="rId4" imgW="6817626" imgH="2572283" progId="Word.Document.8">
                  <p:embed/>
                  <p:pic>
                    <p:nvPicPr>
                      <p:cNvPr id="0" name="Picture 3"/>
                      <p:cNvPicPr>
                        <a:picLocks noChangeAspect="1" noChangeArrowheads="1"/>
                      </p:cNvPicPr>
                      <p:nvPr/>
                    </p:nvPicPr>
                    <p:blipFill>
                      <a:blip r:embed="rId5"/>
                      <a:srcRect/>
                      <a:stretch>
                        <a:fillRect/>
                      </a:stretch>
                    </p:blipFill>
                    <p:spPr bwMode="auto">
                      <a:xfrm>
                        <a:off x="268288" y="2444750"/>
                        <a:ext cx="9332912" cy="3748088"/>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Footer Placeholder 4">
            <a:extLst>
              <a:ext uri="{FF2B5EF4-FFF2-40B4-BE49-F238E27FC236}">
                <a16:creationId xmlns:a16="http://schemas.microsoft.com/office/drawing/2014/main" id="{227CD379-A70E-401E-92C3-85AB87DF0230}"/>
              </a:ext>
            </a:extLst>
          </p:cNvPr>
          <p:cNvSpPr>
            <a:spLocks noGrp="1"/>
          </p:cNvSpPr>
          <p:nvPr>
            <p:ph type="ftr" idx="14"/>
          </p:nvPr>
        </p:nvSpPr>
        <p:spPr>
          <a:xfrm>
            <a:off x="5715006" y="6907109"/>
            <a:ext cx="3396821" cy="245533"/>
          </a:xfrm>
        </p:spPr>
        <p:txBody>
          <a:bodyPr/>
          <a:lstStyle/>
          <a:p>
            <a:r>
              <a:rPr lang="en-GB" dirty="0" smtClean="0"/>
              <a:t>Shellhammer et al (Qualcomm/MERL)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33B12-5042-414D-806B-2DE2C5C42F60}"/>
              </a:ext>
            </a:extLst>
          </p:cNvPr>
          <p:cNvSpPr>
            <a:spLocks noGrp="1"/>
          </p:cNvSpPr>
          <p:nvPr>
            <p:ph type="title"/>
          </p:nvPr>
        </p:nvSpPr>
        <p:spPr>
          <a:xfrm>
            <a:off x="714798" y="646853"/>
            <a:ext cx="8288868" cy="828037"/>
          </a:xfrm>
        </p:spPr>
        <p:txBody>
          <a:bodyPr/>
          <a:lstStyle/>
          <a:p>
            <a:r>
              <a:rPr lang="en-US" sz="3600" dirty="0"/>
              <a:t>References</a:t>
            </a:r>
          </a:p>
        </p:txBody>
      </p:sp>
      <p:sp>
        <p:nvSpPr>
          <p:cNvPr id="3" name="Content Placeholder 2">
            <a:extLst>
              <a:ext uri="{FF2B5EF4-FFF2-40B4-BE49-F238E27FC236}">
                <a16:creationId xmlns:a16="http://schemas.microsoft.com/office/drawing/2014/main" id="{298072B8-9000-44F4-A3B6-88D19ED64094}"/>
              </a:ext>
            </a:extLst>
          </p:cNvPr>
          <p:cNvSpPr>
            <a:spLocks noGrp="1"/>
          </p:cNvSpPr>
          <p:nvPr>
            <p:ph idx="1"/>
          </p:nvPr>
        </p:nvSpPr>
        <p:spPr>
          <a:xfrm>
            <a:off x="731520" y="1676400"/>
            <a:ext cx="8488680" cy="5029200"/>
          </a:xfrm>
        </p:spPr>
        <p:txBody>
          <a:bodyPr/>
          <a:lstStyle/>
          <a:p>
            <a:pPr marL="514350" indent="-514350">
              <a:buFont typeface="+mj-lt"/>
              <a:buAutoNum type="arabicPeriod"/>
            </a:pPr>
            <a:r>
              <a:rPr lang="en-US" sz="2000" dirty="0"/>
              <a:t>Jianlin Guo, et. al., “Interference Mitigation for Coexisting 802.15.4g and 802.11ah Networks,” IEEE 802.19-18/27r1, May 2018</a:t>
            </a:r>
          </a:p>
          <a:p>
            <a:pPr marL="514350" indent="-514350">
              <a:buFont typeface="+mj-lt"/>
              <a:buAutoNum type="arabicPeriod"/>
            </a:pPr>
            <a:r>
              <a:rPr lang="en-US" sz="2000" dirty="0"/>
              <a:t>Jianlin Guo, et. al., “Update on Coexistence Simulations,” 802.15.4g and 802.11ah, IEEE 802.19-18/16r1, March 2018</a:t>
            </a:r>
          </a:p>
          <a:p>
            <a:pPr marL="514350" indent="-514350">
              <a:buFont typeface="+mj-lt"/>
              <a:buAutoNum type="arabicPeriod"/>
            </a:pPr>
            <a:r>
              <a:rPr lang="en-US" sz="2000" dirty="0"/>
              <a:t>Std. IEEE 802.1ah, “Wireless LAN Medium Access Control (MAC) and Physical Layer (PHY) Specifications Amendment 2: Sub 1 GHz License Exempt Operation,” Dec 2016</a:t>
            </a:r>
          </a:p>
          <a:p>
            <a:pPr marL="514350" indent="-514350">
              <a:buFont typeface="+mj-lt"/>
              <a:buAutoNum type="arabicPeriod"/>
            </a:pPr>
            <a:r>
              <a:rPr lang="en-US" sz="2000" dirty="0"/>
              <a:t>Std. IEEE 802.15.4g, “Low-Rate Wireless Personal Area Networks (LR-WPANs) Amendment 3: Physical Layer (PHY) Specifications for Low-Data-Rate, Wireless, Smart Metering Utility Networks,” March 2012</a:t>
            </a:r>
          </a:p>
          <a:p>
            <a:pPr marL="514350" indent="-514350">
              <a:buFont typeface="+mj-lt"/>
              <a:buAutoNum type="arabicPeriod"/>
            </a:pPr>
            <a:r>
              <a:rPr lang="fi-FI" sz="2000" dirty="0"/>
              <a:t>ETSI TR 103 245 V1.1.1 (2014-11), ”</a:t>
            </a:r>
            <a:r>
              <a:rPr lang="en-US" sz="2000" dirty="0"/>
              <a:t>Electromagnetic compatibility and Radio spectrum Matters (ERM); System Reference document (</a:t>
            </a:r>
            <a:r>
              <a:rPr lang="en-US" sz="2000" dirty="0" err="1"/>
              <a:t>SRdoc</a:t>
            </a:r>
            <a:r>
              <a:rPr lang="en-US" sz="2000" dirty="0"/>
              <a:t>); Technical characteristics and spectrum requirements of wideband SRDs with advanced spectrum sharing capability for operation in the UHF 870 - 876 MHz and 915 - 921 MHz frequency bands”</a:t>
            </a:r>
          </a:p>
          <a:p>
            <a:pPr marL="514350" indent="-514350">
              <a:buFont typeface="+mj-lt"/>
              <a:buAutoNum type="arabicPeriod"/>
            </a:pP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p:txBody>
      </p:sp>
      <p:sp>
        <p:nvSpPr>
          <p:cNvPr id="4" name="Slide Number Placeholder 3">
            <a:extLst>
              <a:ext uri="{FF2B5EF4-FFF2-40B4-BE49-F238E27FC236}">
                <a16:creationId xmlns:a16="http://schemas.microsoft.com/office/drawing/2014/main" id="{3DB8B072-1E87-4B80-8738-B05C30E8341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27CD379-A70E-401E-92C3-85AB87DF0230}"/>
              </a:ext>
            </a:extLst>
          </p:cNvPr>
          <p:cNvSpPr>
            <a:spLocks noGrp="1"/>
          </p:cNvSpPr>
          <p:nvPr>
            <p:ph type="ftr" idx="14"/>
          </p:nvPr>
        </p:nvSpPr>
        <p:spPr/>
        <p:txBody>
          <a:bodyPr/>
          <a:lstStyle/>
          <a:p>
            <a:r>
              <a:rPr lang="en-GB" dirty="0" smtClean="0"/>
              <a:t>Shellhammer et al (Qualcomm/MERL)</a:t>
            </a:r>
            <a:endParaRPr lang="en-GB" dirty="0"/>
          </a:p>
        </p:txBody>
      </p:sp>
      <p:sp>
        <p:nvSpPr>
          <p:cNvPr id="6" name="Date Placeholder 5">
            <a:extLst>
              <a:ext uri="{FF2B5EF4-FFF2-40B4-BE49-F238E27FC236}">
                <a16:creationId xmlns:a16="http://schemas.microsoft.com/office/drawing/2014/main" id="{6EDC776F-C40E-4744-8B91-EE686905AF75}"/>
              </a:ext>
            </a:extLst>
          </p:cNvPr>
          <p:cNvSpPr>
            <a:spLocks noGrp="1"/>
          </p:cNvSpPr>
          <p:nvPr>
            <p:ph type="dt" idx="15"/>
          </p:nvPr>
        </p:nvSpPr>
        <p:spPr/>
        <p:txBody>
          <a:bodyPr/>
          <a:lstStyle/>
          <a:p>
            <a:r>
              <a:rPr lang="en-US"/>
              <a:t>June 2018</a:t>
            </a:r>
            <a:endParaRPr lang="en-GB" dirty="0"/>
          </a:p>
        </p:txBody>
      </p:sp>
    </p:spTree>
    <p:extLst>
      <p:ext uri="{BB962C8B-B14F-4D97-AF65-F5344CB8AC3E}">
        <p14:creationId xmlns:p14="http://schemas.microsoft.com/office/powerpoint/2010/main" val="278248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68678"/>
          </a:xfrm>
        </p:spPr>
        <p:txBody>
          <a:bodyPr/>
          <a:lstStyle/>
          <a:p>
            <a:r>
              <a:rPr lang="en-US" sz="3600" dirty="0"/>
              <a:t>Introduction</a:t>
            </a:r>
          </a:p>
        </p:txBody>
      </p:sp>
      <p:sp>
        <p:nvSpPr>
          <p:cNvPr id="3" name="Content Placeholder 2"/>
          <p:cNvSpPr>
            <a:spLocks noGrp="1"/>
          </p:cNvSpPr>
          <p:nvPr>
            <p:ph idx="1"/>
          </p:nvPr>
        </p:nvSpPr>
        <p:spPr>
          <a:xfrm>
            <a:off x="731520" y="1524000"/>
            <a:ext cx="8288868" cy="5181599"/>
          </a:xfrm>
        </p:spPr>
        <p:txBody>
          <a:bodyPr/>
          <a:lstStyle/>
          <a:p>
            <a:r>
              <a:rPr lang="en-US" sz="2400" dirty="0"/>
              <a:t>An Interest Group (IG) in sub-1GHz coexistence has been established in IEEE 802.19</a:t>
            </a:r>
          </a:p>
          <a:p>
            <a:r>
              <a:rPr lang="en-US" sz="2400" dirty="0"/>
              <a:t>Simulation results [1, 2] have been presented at several IEEE meetings</a:t>
            </a:r>
          </a:p>
          <a:p>
            <a:r>
              <a:rPr lang="en-US" sz="2400" dirty="0"/>
              <a:t>This document aims to provide a consensus set of simulation parameters for subsequent simulations</a:t>
            </a:r>
          </a:p>
          <a:p>
            <a:r>
              <a:rPr lang="en-US" sz="2400" dirty="0"/>
              <a:t>The focus here is on  802.11ah and 802.15.4g </a:t>
            </a:r>
            <a:r>
              <a:rPr lang="en-US" sz="2400" dirty="0" smtClean="0"/>
              <a:t>operating on channels with shared frequency band, </a:t>
            </a:r>
            <a:r>
              <a:rPr lang="en-US" sz="2400" dirty="0"/>
              <a:t>which may apply in regulatory domains where there is limited spectrum for these technologies </a:t>
            </a:r>
            <a:r>
              <a:rPr lang="en-US" sz="2400" dirty="0" smtClean="0"/>
              <a:t>(e.g. </a:t>
            </a:r>
            <a:r>
              <a:rPr lang="en-US" sz="2400" dirty="0"/>
              <a:t>Japan)</a:t>
            </a:r>
          </a:p>
          <a:p>
            <a:r>
              <a:rPr lang="en-US" sz="2400" dirty="0"/>
              <a:t>This is inten</a:t>
            </a:r>
            <a:r>
              <a:rPr lang="en-US" dirty="0"/>
              <a:t>ded for the worst case co-channel operation case, when both networks in the same vicinity are </a:t>
            </a:r>
            <a:r>
              <a:rPr lang="en-US" dirty="0" smtClean="0"/>
              <a:t>operating </a:t>
            </a:r>
            <a:r>
              <a:rPr lang="en-US" dirty="0"/>
              <a:t>on the </a:t>
            </a:r>
            <a:r>
              <a:rPr lang="en-US" dirty="0" smtClean="0"/>
              <a:t>channels with shared frequency band</a:t>
            </a:r>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a:t>June 2018</a:t>
            </a:r>
            <a:endParaRPr lang="en-GB" dirty="0"/>
          </a:p>
        </p:txBody>
      </p:sp>
      <p:sp>
        <p:nvSpPr>
          <p:cNvPr id="7" name="Footer Placeholder 4">
            <a:extLst>
              <a:ext uri="{FF2B5EF4-FFF2-40B4-BE49-F238E27FC236}">
                <a16:creationId xmlns:a16="http://schemas.microsoft.com/office/drawing/2014/main" id="{227CD379-A70E-401E-92C3-85AB87DF0230}"/>
              </a:ext>
            </a:extLst>
          </p:cNvPr>
          <p:cNvSpPr>
            <a:spLocks noGrp="1"/>
          </p:cNvSpPr>
          <p:nvPr>
            <p:ph type="ftr" idx="14"/>
          </p:nvPr>
        </p:nvSpPr>
        <p:spPr>
          <a:xfrm>
            <a:off x="5715006" y="6907109"/>
            <a:ext cx="3396821" cy="245533"/>
          </a:xfrm>
        </p:spPr>
        <p:txBody>
          <a:bodyPr/>
          <a:lstStyle/>
          <a:p>
            <a:r>
              <a:rPr lang="en-GB" dirty="0" smtClean="0"/>
              <a:t>Shellhammer et al (Qualcomm/MERL)</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68678"/>
          </a:xfrm>
        </p:spPr>
        <p:txBody>
          <a:bodyPr/>
          <a:lstStyle/>
          <a:p>
            <a:r>
              <a:rPr lang="en-US" sz="3600" dirty="0" smtClean="0"/>
              <a:t>Notes</a:t>
            </a:r>
            <a:endParaRPr lang="en-US" sz="3600" dirty="0"/>
          </a:p>
        </p:txBody>
      </p:sp>
      <p:sp>
        <p:nvSpPr>
          <p:cNvPr id="3" name="Content Placeholder 2"/>
          <p:cNvSpPr>
            <a:spLocks noGrp="1"/>
          </p:cNvSpPr>
          <p:nvPr>
            <p:ph idx="1"/>
          </p:nvPr>
        </p:nvSpPr>
        <p:spPr>
          <a:xfrm>
            <a:off x="731520" y="1524000"/>
            <a:ext cx="8288868" cy="5181599"/>
          </a:xfrm>
        </p:spPr>
        <p:txBody>
          <a:bodyPr/>
          <a:lstStyle/>
          <a:p>
            <a:r>
              <a:rPr lang="en-US" dirty="0" smtClean="0"/>
              <a:t>This </a:t>
            </a:r>
            <a:r>
              <a:rPr lang="en-US" dirty="0"/>
              <a:t>document aims to provide a framework for simulation </a:t>
            </a:r>
            <a:r>
              <a:rPr lang="en-US" dirty="0" smtClean="0"/>
              <a:t>parameters and does </a:t>
            </a:r>
            <a:r>
              <a:rPr lang="en-US" dirty="0"/>
              <a:t>not restrict the ranges of the parameters</a:t>
            </a:r>
          </a:p>
          <a:p>
            <a:endParaRPr lang="en-US" sz="1200" dirty="0" smtClean="0"/>
          </a:p>
          <a:p>
            <a:r>
              <a:rPr lang="en-US" dirty="0" smtClean="0"/>
              <a:t>The values of the parameter are </a:t>
            </a:r>
            <a:r>
              <a:rPr lang="en-US" dirty="0"/>
              <a:t>region </a:t>
            </a:r>
            <a:r>
              <a:rPr lang="en-US" dirty="0" smtClean="0"/>
              <a:t>and/or PHY and/or </a:t>
            </a:r>
            <a:r>
              <a:rPr lang="en-US" dirty="0"/>
              <a:t>use case </a:t>
            </a:r>
            <a:r>
              <a:rPr lang="en-US" dirty="0" smtClean="0"/>
              <a:t>dependent</a:t>
            </a:r>
          </a:p>
          <a:p>
            <a:pPr lvl="1"/>
            <a:r>
              <a:rPr lang="en-US" dirty="0" smtClean="0"/>
              <a:t>For example, some parameters are based on Japan regulatory and some parameters are based on SUN PHYs </a:t>
            </a:r>
            <a:r>
              <a:rPr lang="en-US" dirty="0" smtClean="0"/>
              <a:t>specified in IEEE 802.15.4g-2012 (Section 18.1 MR-FSK PHY, Section 18.2 MR-OFDM PHY, Section 18.3 MR-O-QPSK PHY).</a:t>
            </a:r>
            <a:endParaRPr lang="en-US" dirty="0" smtClean="0"/>
          </a:p>
          <a:p>
            <a:endParaRPr lang="en-US" sz="1200" dirty="0" smtClean="0"/>
          </a:p>
          <a:p>
            <a:r>
              <a:rPr lang="en-US" dirty="0" smtClean="0"/>
              <a:t>Most of the 802.11ah parameters are fixed</a:t>
            </a:r>
          </a:p>
          <a:p>
            <a:endParaRPr lang="en-US" sz="1200" dirty="0" smtClean="0"/>
          </a:p>
          <a:p>
            <a:r>
              <a:rPr lang="en-US" dirty="0" smtClean="0"/>
              <a:t>Most of the 802.15.4g parameters are symbol rate dependent</a:t>
            </a:r>
          </a:p>
          <a:p>
            <a:pPr marL="0" indent="0">
              <a:buNone/>
            </a:pPr>
            <a:endParaRPr lang="en-US" sz="1600" dirty="0" smtClean="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a:t>June 2018</a:t>
            </a:r>
            <a:endParaRPr lang="en-GB" dirty="0"/>
          </a:p>
        </p:txBody>
      </p:sp>
      <p:sp>
        <p:nvSpPr>
          <p:cNvPr id="7" name="Footer Placeholder 4">
            <a:extLst>
              <a:ext uri="{FF2B5EF4-FFF2-40B4-BE49-F238E27FC236}">
                <a16:creationId xmlns:a16="http://schemas.microsoft.com/office/drawing/2014/main" id="{227CD379-A70E-401E-92C3-85AB87DF0230}"/>
              </a:ext>
            </a:extLst>
          </p:cNvPr>
          <p:cNvSpPr>
            <a:spLocks noGrp="1"/>
          </p:cNvSpPr>
          <p:nvPr>
            <p:ph type="ftr" idx="14"/>
          </p:nvPr>
        </p:nvSpPr>
        <p:spPr>
          <a:xfrm>
            <a:off x="5715006" y="6907109"/>
            <a:ext cx="3396821" cy="245533"/>
          </a:xfrm>
        </p:spPr>
        <p:txBody>
          <a:bodyPr/>
          <a:lstStyle/>
          <a:p>
            <a:r>
              <a:rPr lang="en-GB" dirty="0" smtClean="0"/>
              <a:t>Shellhammer et al (Qualcomm/MERL)</a:t>
            </a:r>
            <a:endParaRPr lang="en-GB" dirty="0"/>
          </a:p>
        </p:txBody>
      </p:sp>
    </p:spTree>
    <p:extLst>
      <p:ext uri="{BB962C8B-B14F-4D97-AF65-F5344CB8AC3E}">
        <p14:creationId xmlns:p14="http://schemas.microsoft.com/office/powerpoint/2010/main" val="1896204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a:xfrm>
            <a:off x="731520" y="731523"/>
            <a:ext cx="8288868" cy="640078"/>
          </a:xfrm>
        </p:spPr>
        <p:txBody>
          <a:bodyPr/>
          <a:lstStyle/>
          <a:p>
            <a:r>
              <a:rPr lang="en-US" dirty="0"/>
              <a:t>Transmit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1308853232"/>
              </p:ext>
            </p:extLst>
          </p:nvPr>
        </p:nvGraphicFramePr>
        <p:xfrm>
          <a:off x="731838" y="1432560"/>
          <a:ext cx="8288337" cy="3474720"/>
        </p:xfrm>
        <a:graphic>
          <a:graphicData uri="http://schemas.openxmlformats.org/drawingml/2006/table">
            <a:tbl>
              <a:tblPr firstRow="1" bandRow="1">
                <a:tableStyleId>{5C22544A-7EE6-4342-B048-85BDC9FD1C3A}</a:tableStyleId>
              </a:tblPr>
              <a:tblGrid>
                <a:gridCol w="3382962">
                  <a:extLst>
                    <a:ext uri="{9D8B030D-6E8A-4147-A177-3AD203B41FA5}">
                      <a16:colId xmlns:a16="http://schemas.microsoft.com/office/drawing/2014/main" val="2656264675"/>
                    </a:ext>
                  </a:extLst>
                </a:gridCol>
                <a:gridCol w="2286000">
                  <a:extLst>
                    <a:ext uri="{9D8B030D-6E8A-4147-A177-3AD203B41FA5}">
                      <a16:colId xmlns:a16="http://schemas.microsoft.com/office/drawing/2014/main" val="2840688010"/>
                    </a:ext>
                  </a:extLst>
                </a:gridCol>
                <a:gridCol w="26193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Frequency Band</a:t>
                      </a:r>
                    </a:p>
                  </a:txBody>
                  <a:tcPr/>
                </a:tc>
                <a:tc>
                  <a:txBody>
                    <a:bodyPr/>
                    <a:lstStyle/>
                    <a:p>
                      <a:r>
                        <a:rPr lang="en-US" sz="2000" dirty="0">
                          <a:latin typeface="Calibri" panose="020F0502020204030204" pitchFamily="34" charset="0"/>
                          <a:cs typeface="Calibri" panose="020F0502020204030204" pitchFamily="34" charset="0"/>
                        </a:rPr>
                        <a:t>920-928 MHz</a:t>
                      </a:r>
                    </a:p>
                  </a:txBody>
                  <a:tcPr/>
                </a:tc>
                <a:tc>
                  <a:txBody>
                    <a:bodyPr/>
                    <a:lstStyle/>
                    <a:p>
                      <a:r>
                        <a:rPr lang="en-US" sz="2000" dirty="0">
                          <a:latin typeface="Calibri" panose="020F0502020204030204" pitchFamily="34" charset="0"/>
                          <a:cs typeface="Calibri" panose="020F0502020204030204" pitchFamily="34" charset="0"/>
                        </a:rPr>
                        <a:t>920-928 MHz</a:t>
                      </a:r>
                    </a:p>
                  </a:txBody>
                  <a:tcPr/>
                </a:tc>
                <a:extLst>
                  <a:ext uri="{0D108BD9-81ED-4DB2-BD59-A6C34878D82A}">
                    <a16:rowId xmlns:a16="http://schemas.microsoft.com/office/drawing/2014/main" val="1685608562"/>
                  </a:ext>
                </a:extLst>
              </a:tr>
              <a:tr h="370840">
                <a:tc>
                  <a:txBody>
                    <a:bodyPr/>
                    <a:lstStyle/>
                    <a:p>
                      <a:r>
                        <a:rPr lang="en-US" sz="2000" dirty="0">
                          <a:latin typeface="Calibri" panose="020F0502020204030204" pitchFamily="34" charset="0"/>
                          <a:cs typeface="Calibri" panose="020F0502020204030204" pitchFamily="34" charset="0"/>
                        </a:rPr>
                        <a:t>Channel Bandwidth</a:t>
                      </a:r>
                    </a:p>
                  </a:txBody>
                  <a:tcPr/>
                </a:tc>
                <a:tc>
                  <a:txBody>
                    <a:bodyPr/>
                    <a:lstStyle/>
                    <a:p>
                      <a:r>
                        <a:rPr lang="en-US" sz="2000" dirty="0">
                          <a:latin typeface="Calibri" panose="020F0502020204030204" pitchFamily="34" charset="0"/>
                          <a:cs typeface="Calibri" panose="020F0502020204030204" pitchFamily="34" charset="0"/>
                        </a:rPr>
                        <a:t>1 MHz</a:t>
                      </a:r>
                    </a:p>
                  </a:txBody>
                  <a:tcPr/>
                </a:tc>
                <a:tc>
                  <a:txBody>
                    <a:bodyPr/>
                    <a:lstStyle/>
                    <a:p>
                      <a:r>
                        <a:rPr lang="en-US" sz="2000" dirty="0">
                          <a:latin typeface="Calibri" panose="020F0502020204030204" pitchFamily="34" charset="0"/>
                          <a:cs typeface="Calibri" panose="020F0502020204030204" pitchFamily="34" charset="0"/>
                        </a:rPr>
                        <a:t>400 </a:t>
                      </a:r>
                      <a:r>
                        <a:rPr lang="en-US" sz="2000" dirty="0" smtClean="0">
                          <a:latin typeface="Calibri" panose="020F0502020204030204" pitchFamily="34" charset="0"/>
                          <a:cs typeface="Calibri" panose="020F0502020204030204" pitchFamily="34" charset="0"/>
                        </a:rPr>
                        <a:t>kHz</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AP/PANC </a:t>
                      </a:r>
                      <a:r>
                        <a:rPr lang="en-US" sz="2000" dirty="0">
                          <a:latin typeface="Calibri" panose="020F0502020204030204" pitchFamily="34" charset="0"/>
                          <a:cs typeface="Calibri" panose="020F0502020204030204" pitchFamily="34" charset="0"/>
                        </a:rPr>
                        <a:t>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STA/Node </a:t>
                      </a:r>
                      <a:r>
                        <a:rPr lang="en-US" sz="2000" dirty="0">
                          <a:latin typeface="Calibri" panose="020F0502020204030204" pitchFamily="34" charset="0"/>
                          <a:cs typeface="Calibri" panose="020F0502020204030204" pitchFamily="34" charset="0"/>
                        </a:rPr>
                        <a:t>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4159190507"/>
                  </a:ext>
                </a:extLst>
              </a:tr>
              <a:tr h="370840">
                <a:tc>
                  <a:txBody>
                    <a:bodyPr/>
                    <a:lstStyle/>
                    <a:p>
                      <a:r>
                        <a:rPr lang="en-US" sz="2000" dirty="0">
                          <a:latin typeface="Calibri" panose="020F0502020204030204" pitchFamily="34" charset="0"/>
                          <a:cs typeface="Calibri" panose="020F0502020204030204" pitchFamily="34" charset="0"/>
                        </a:rPr>
                        <a:t>Modulation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OFDM</a:t>
                      </a:r>
                    </a:p>
                  </a:txBody>
                  <a:tcPr/>
                </a:tc>
                <a:tc>
                  <a:txBody>
                    <a:bodyPr/>
                    <a:lstStyle/>
                    <a:p>
                      <a:r>
                        <a:rPr lang="en-US" sz="2000" dirty="0">
                          <a:latin typeface="Calibri" panose="020F0502020204030204" pitchFamily="34" charset="0"/>
                          <a:cs typeface="Calibri" panose="020F0502020204030204" pitchFamily="34" charset="0"/>
                        </a:rPr>
                        <a:t>Binary FSK</a:t>
                      </a:r>
                    </a:p>
                  </a:txBody>
                  <a:tcPr/>
                </a:tc>
                <a:extLst>
                  <a:ext uri="{0D108BD9-81ED-4DB2-BD59-A6C34878D82A}">
                    <a16:rowId xmlns:a16="http://schemas.microsoft.com/office/drawing/2014/main" val="1698970616"/>
                  </a:ext>
                </a:extLst>
              </a:tr>
              <a:tr h="370840">
                <a:tc>
                  <a:txBody>
                    <a:bodyPr/>
                    <a:lstStyle/>
                    <a:p>
                      <a:r>
                        <a:rPr lang="en-US" sz="2000" dirty="0">
                          <a:latin typeface="Calibri" panose="020F0502020204030204" pitchFamily="34" charset="0"/>
                          <a:cs typeface="Calibri" panose="020F0502020204030204" pitchFamily="34" charset="0"/>
                        </a:rPr>
                        <a:t>PHY Rate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300 kb/s</a:t>
                      </a:r>
                    </a:p>
                  </a:txBody>
                  <a:tcPr/>
                </a:tc>
                <a:tc>
                  <a:txBody>
                    <a:bodyPr/>
                    <a:lstStyle/>
                    <a:p>
                      <a:r>
                        <a:rPr lang="en-US" sz="2000" dirty="0">
                          <a:latin typeface="Calibri" panose="020F0502020204030204" pitchFamily="34" charset="0"/>
                          <a:cs typeface="Calibri" panose="020F0502020204030204" pitchFamily="34" charset="0"/>
                        </a:rPr>
                        <a:t>100 kb/s</a:t>
                      </a: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Regulatory </a:t>
                      </a:r>
                      <a:r>
                        <a:rPr lang="en-US" sz="2000" dirty="0">
                          <a:latin typeface="Calibri" panose="020F0502020204030204" pitchFamily="34" charset="0"/>
                          <a:cs typeface="Calibri" panose="020F0502020204030204" pitchFamily="34" charset="0"/>
                        </a:rPr>
                        <a:t>Duty Cycle </a:t>
                      </a:r>
                      <a:r>
                        <a:rPr lang="en-US" sz="2000" dirty="0" smtClean="0">
                          <a:latin typeface="Calibri" panose="020F0502020204030204" pitchFamily="34" charset="0"/>
                          <a:cs typeface="Calibri" panose="020F0502020204030204" pitchFamily="34" charset="0"/>
                        </a:rPr>
                        <a:t>Limit for Radio equipment*</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360 seconds every</a:t>
                      </a:r>
                    </a:p>
                    <a:p>
                      <a:r>
                        <a:rPr lang="en-US" sz="2000" dirty="0">
                          <a:latin typeface="Calibri" panose="020F0502020204030204" pitchFamily="34" charset="0"/>
                          <a:cs typeface="Calibri" panose="020F0502020204030204" pitchFamily="34" charset="0"/>
                        </a:rPr>
                        <a:t>3600 seconds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360 seconds every</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3600 seconds</a:t>
                      </a:r>
                    </a:p>
                  </a:txBody>
                  <a:tcPr/>
                </a:tc>
                <a:extLst>
                  <a:ext uri="{0D108BD9-81ED-4DB2-BD59-A6C34878D82A}">
                    <a16:rowId xmlns:a16="http://schemas.microsoft.com/office/drawing/2014/main" val="3875904984"/>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a:t>June 2018</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721360" y="5029200"/>
            <a:ext cx="8641080" cy="18779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AP refers radio equipment that acts as the 802.11ah access point</a:t>
            </a:r>
          </a:p>
          <a:p>
            <a:pPr marL="0" indent="0">
              <a:buNone/>
            </a:pPr>
            <a:r>
              <a:rPr lang="en-US" sz="2000" kern="0" dirty="0" smtClean="0"/>
              <a:t>PANC refers </a:t>
            </a:r>
            <a:r>
              <a:rPr lang="en-US" sz="2000" kern="0" dirty="0"/>
              <a:t>radio equipment that acts as the </a:t>
            </a:r>
            <a:r>
              <a:rPr lang="en-US" sz="2000" kern="0" dirty="0" smtClean="0"/>
              <a:t>802.15.4g PAN coordinator</a:t>
            </a:r>
            <a:endParaRPr lang="en-US" sz="2000" kern="0" dirty="0"/>
          </a:p>
          <a:p>
            <a:pPr marL="0" indent="0">
              <a:buNone/>
            </a:pPr>
            <a:r>
              <a:rPr lang="en-US" sz="2000" kern="0" dirty="0" smtClean="0"/>
              <a:t>STA </a:t>
            </a:r>
            <a:r>
              <a:rPr lang="en-US" sz="2000" kern="0" dirty="0"/>
              <a:t>refers radio equipment that acts as the 802.11ah </a:t>
            </a:r>
            <a:r>
              <a:rPr lang="en-US" sz="2000" kern="0" dirty="0" smtClean="0"/>
              <a:t>station</a:t>
            </a:r>
          </a:p>
          <a:p>
            <a:pPr marL="0" indent="0">
              <a:buNone/>
            </a:pPr>
            <a:r>
              <a:rPr lang="en-US" sz="2000" kern="0" dirty="0" smtClean="0"/>
              <a:t>Node refers </a:t>
            </a:r>
            <a:r>
              <a:rPr lang="en-US" sz="2000" kern="0" dirty="0"/>
              <a:t>radio equipment that acts as the </a:t>
            </a:r>
            <a:r>
              <a:rPr lang="en-US" sz="2000" kern="0" dirty="0" smtClean="0"/>
              <a:t>802.15.4g station</a:t>
            </a:r>
          </a:p>
          <a:p>
            <a:pPr marL="0" indent="0">
              <a:buNone/>
            </a:pPr>
            <a:r>
              <a:rPr lang="en-US" sz="2000" kern="0" dirty="0" smtClean="0"/>
              <a:t>* Japan regulatory</a:t>
            </a:r>
            <a:endParaRPr lang="en-US" sz="2000" kern="0" dirty="0"/>
          </a:p>
        </p:txBody>
      </p:sp>
      <p:sp>
        <p:nvSpPr>
          <p:cNvPr id="9" name="Footer Placeholder 4">
            <a:extLst>
              <a:ext uri="{FF2B5EF4-FFF2-40B4-BE49-F238E27FC236}">
                <a16:creationId xmlns:a16="http://schemas.microsoft.com/office/drawing/2014/main" id="{227CD379-A70E-401E-92C3-85AB87DF0230}"/>
              </a:ext>
            </a:extLst>
          </p:cNvPr>
          <p:cNvSpPr>
            <a:spLocks noGrp="1"/>
          </p:cNvSpPr>
          <p:nvPr>
            <p:ph type="ftr" idx="14"/>
          </p:nvPr>
        </p:nvSpPr>
        <p:spPr>
          <a:xfrm>
            <a:off x="5715006" y="6907109"/>
            <a:ext cx="3396821" cy="245533"/>
          </a:xfrm>
        </p:spPr>
        <p:txBody>
          <a:bodyPr/>
          <a:lstStyle/>
          <a:p>
            <a:r>
              <a:rPr lang="en-GB" dirty="0" smtClean="0"/>
              <a:t>Shellhammer et al (Qualcomm/MERL)</a:t>
            </a:r>
            <a:endParaRPr lang="en-GB" dirty="0"/>
          </a:p>
        </p:txBody>
      </p:sp>
    </p:spTree>
    <p:extLst>
      <p:ext uri="{BB962C8B-B14F-4D97-AF65-F5344CB8AC3E}">
        <p14:creationId xmlns:p14="http://schemas.microsoft.com/office/powerpoint/2010/main" val="3128725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Receive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255514879"/>
              </p:ext>
            </p:extLst>
          </p:nvPr>
        </p:nvGraphicFramePr>
        <p:xfrm>
          <a:off x="731838" y="2112963"/>
          <a:ext cx="8288337" cy="1584960"/>
        </p:xfrm>
        <a:graphic>
          <a:graphicData uri="http://schemas.openxmlformats.org/drawingml/2006/table">
            <a:tbl>
              <a:tblPr firstRow="1" bandRow="1">
                <a:tableStyleId>{5C22544A-7EE6-4342-B048-85BDC9FD1C3A}</a:tableStyleId>
              </a:tblPr>
              <a:tblGrid>
                <a:gridCol w="2544762">
                  <a:extLst>
                    <a:ext uri="{9D8B030D-6E8A-4147-A177-3AD203B41FA5}">
                      <a16:colId xmlns:a16="http://schemas.microsoft.com/office/drawing/2014/main" val="2656264675"/>
                    </a:ext>
                  </a:extLst>
                </a:gridCol>
                <a:gridCol w="2667000">
                  <a:extLst>
                    <a:ext uri="{9D8B030D-6E8A-4147-A177-3AD203B41FA5}">
                      <a16:colId xmlns:a16="http://schemas.microsoft.com/office/drawing/2014/main" val="2840688010"/>
                    </a:ext>
                  </a:extLst>
                </a:gridCol>
                <a:gridCol w="30765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RX Sensitivity</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Carrier Sense Level</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Energy Detection Level</a:t>
                      </a:r>
                    </a:p>
                  </a:txBody>
                  <a:tcPr/>
                </a:tc>
                <a:tc>
                  <a:txBody>
                    <a:bodyPr/>
                    <a:lstStyle/>
                    <a:p>
                      <a:r>
                        <a:rPr lang="en-US" sz="2000" dirty="0">
                          <a:latin typeface="Calibri" panose="020F0502020204030204" pitchFamily="34" charset="0"/>
                          <a:cs typeface="Calibri" panose="020F0502020204030204" pitchFamily="34" charset="0"/>
                        </a:rPr>
                        <a:t>-75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-78 dBm</a:t>
                      </a: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a:t>June 2018</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4114800"/>
            <a:ext cx="8641080" cy="27127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Note: These parameters are PHY dependent</a:t>
            </a:r>
          </a:p>
        </p:txBody>
      </p:sp>
      <p:sp>
        <p:nvSpPr>
          <p:cNvPr id="9" name="Footer Placeholder 4">
            <a:extLst>
              <a:ext uri="{FF2B5EF4-FFF2-40B4-BE49-F238E27FC236}">
                <a16:creationId xmlns:a16="http://schemas.microsoft.com/office/drawing/2014/main" id="{227CD379-A70E-401E-92C3-85AB87DF0230}"/>
              </a:ext>
            </a:extLst>
          </p:cNvPr>
          <p:cNvSpPr>
            <a:spLocks noGrp="1"/>
          </p:cNvSpPr>
          <p:nvPr>
            <p:ph type="ftr" idx="14"/>
          </p:nvPr>
        </p:nvSpPr>
        <p:spPr>
          <a:xfrm>
            <a:off x="5715006" y="6907109"/>
            <a:ext cx="3396821" cy="245533"/>
          </a:xfrm>
        </p:spPr>
        <p:txBody>
          <a:bodyPr/>
          <a:lstStyle/>
          <a:p>
            <a:r>
              <a:rPr lang="en-GB" dirty="0" smtClean="0"/>
              <a:t>Shellhammer et al (Qualcomm/MERL)</a:t>
            </a:r>
            <a:endParaRPr lang="en-GB" dirty="0"/>
          </a:p>
        </p:txBody>
      </p:sp>
    </p:spTree>
    <p:extLst>
      <p:ext uri="{BB962C8B-B14F-4D97-AF65-F5344CB8AC3E}">
        <p14:creationId xmlns:p14="http://schemas.microsoft.com/office/powerpoint/2010/main" val="245936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a:xfrm>
            <a:off x="731520" y="731523"/>
            <a:ext cx="8288868" cy="640078"/>
          </a:xfrm>
        </p:spPr>
        <p:txBody>
          <a:bodyPr/>
          <a:lstStyle/>
          <a:p>
            <a:r>
              <a:rPr lang="en-US" dirty="0" smtClean="0"/>
              <a:t>Traffic </a:t>
            </a:r>
            <a:r>
              <a:rPr lang="en-US" dirty="0"/>
              <a:t>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2912224401"/>
              </p:ext>
            </p:extLst>
          </p:nvPr>
        </p:nvGraphicFramePr>
        <p:xfrm>
          <a:off x="731838" y="1432560"/>
          <a:ext cx="8288337" cy="1584960"/>
        </p:xfrm>
        <a:graphic>
          <a:graphicData uri="http://schemas.openxmlformats.org/drawingml/2006/table">
            <a:tbl>
              <a:tblPr firstRow="1" bandRow="1">
                <a:tableStyleId>{5C22544A-7EE6-4342-B048-85BDC9FD1C3A}</a:tableStyleId>
              </a:tblPr>
              <a:tblGrid>
                <a:gridCol w="3459162">
                  <a:extLst>
                    <a:ext uri="{9D8B030D-6E8A-4147-A177-3AD203B41FA5}">
                      <a16:colId xmlns:a16="http://schemas.microsoft.com/office/drawing/2014/main" val="2656264675"/>
                    </a:ext>
                  </a:extLst>
                </a:gridCol>
                <a:gridCol w="2362200">
                  <a:extLst>
                    <a:ext uri="{9D8B030D-6E8A-4147-A177-3AD203B41FA5}">
                      <a16:colId xmlns:a16="http://schemas.microsoft.com/office/drawing/2014/main" val="2840688010"/>
                    </a:ext>
                  </a:extLst>
                </a:gridCol>
                <a:gridCol w="24669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Packet Size</a:t>
                      </a:r>
                    </a:p>
                  </a:txBody>
                  <a:tcPr/>
                </a:tc>
                <a:tc>
                  <a:txBody>
                    <a:bodyPr/>
                    <a:lstStyle/>
                    <a:p>
                      <a:r>
                        <a:rPr lang="en-US" sz="2000" dirty="0">
                          <a:latin typeface="Calibri" panose="020F0502020204030204" pitchFamily="34" charset="0"/>
                          <a:cs typeface="Calibri" panose="020F0502020204030204" pitchFamily="34" charset="0"/>
                        </a:rPr>
                        <a:t>100 bytes</a:t>
                      </a:r>
                    </a:p>
                  </a:txBody>
                  <a:tcPr/>
                </a:tc>
                <a:tc>
                  <a:txBody>
                    <a:bodyPr/>
                    <a:lstStyle/>
                    <a:p>
                      <a:r>
                        <a:rPr lang="en-US" sz="2000" dirty="0">
                          <a:latin typeface="Calibri" panose="020F0502020204030204" pitchFamily="34" charset="0"/>
                          <a:cs typeface="Calibri" panose="020F0502020204030204" pitchFamily="34" charset="0"/>
                        </a:rPr>
                        <a:t>100 bytes</a:t>
                      </a:r>
                    </a:p>
                  </a:txBody>
                  <a:tcPr/>
                </a:tc>
                <a:extLst>
                  <a:ext uri="{0D108BD9-81ED-4DB2-BD59-A6C34878D82A}">
                    <a16:rowId xmlns:a16="http://schemas.microsoft.com/office/drawing/2014/main" val="2569759512"/>
                  </a:ext>
                </a:extLst>
              </a:tr>
              <a:tr h="370840">
                <a:tc>
                  <a:txBody>
                    <a:bodyPr/>
                    <a:lstStyle/>
                    <a:p>
                      <a:r>
                        <a:rPr lang="en-US" sz="2000" dirty="0">
                          <a:latin typeface="Calibri" panose="020F0502020204030204" pitchFamily="34" charset="0"/>
                          <a:cs typeface="Calibri" panose="020F0502020204030204" pitchFamily="34" charset="0"/>
                        </a:rPr>
                        <a:t>Number of </a:t>
                      </a:r>
                      <a:r>
                        <a:rPr lang="en-US" sz="2000" dirty="0" smtClean="0">
                          <a:latin typeface="Calibri" panose="020F0502020204030204" pitchFamily="34" charset="0"/>
                          <a:cs typeface="Calibri" panose="020F0502020204030204" pitchFamily="34" charset="0"/>
                        </a:rPr>
                        <a:t>Stations</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[50, 100]</a:t>
                      </a:r>
                    </a:p>
                  </a:txBody>
                  <a:tcPr/>
                </a:tc>
                <a:tc>
                  <a:txBody>
                    <a:bodyPr/>
                    <a:lstStyle/>
                    <a:p>
                      <a:r>
                        <a:rPr lang="en-US" sz="2000" dirty="0">
                          <a:latin typeface="Calibri" panose="020F0502020204030204" pitchFamily="34" charset="0"/>
                          <a:cs typeface="Calibri" panose="020F0502020204030204" pitchFamily="34" charset="0"/>
                        </a:rPr>
                        <a:t>[50, 100]</a:t>
                      </a:r>
                    </a:p>
                  </a:txBody>
                  <a:tcPr/>
                </a:tc>
                <a:extLst>
                  <a:ext uri="{0D108BD9-81ED-4DB2-BD59-A6C34878D82A}">
                    <a16:rowId xmlns:a16="http://schemas.microsoft.com/office/drawing/2014/main" val="3224851887"/>
                  </a:ext>
                </a:extLst>
              </a:tr>
              <a:tr h="370840">
                <a:tc>
                  <a:txBody>
                    <a:bodyPr/>
                    <a:lstStyle/>
                    <a:p>
                      <a:r>
                        <a:rPr lang="en-US" sz="2000" dirty="0">
                          <a:latin typeface="Calibri" panose="020F0502020204030204" pitchFamily="34" charset="0"/>
                          <a:cs typeface="Calibri" panose="020F0502020204030204" pitchFamily="34" charset="0"/>
                        </a:rPr>
                        <a:t>Network Uplink Offered </a:t>
                      </a:r>
                      <a:r>
                        <a:rPr lang="en-US" sz="2000" dirty="0" smtClean="0">
                          <a:latin typeface="Calibri" panose="020F0502020204030204" pitchFamily="34" charset="0"/>
                          <a:cs typeface="Calibri" panose="020F0502020204030204" pitchFamily="34" charset="0"/>
                        </a:rPr>
                        <a:t>Load</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 10] kb/s </a:t>
                      </a:r>
                    </a:p>
                  </a:txBody>
                  <a:tcPr/>
                </a:tc>
                <a:tc>
                  <a:txBody>
                    <a:bodyPr/>
                    <a:lstStyle/>
                    <a:p>
                      <a:r>
                        <a:rPr lang="en-US" sz="2000" dirty="0">
                          <a:latin typeface="Calibri" panose="020F0502020204030204" pitchFamily="34" charset="0"/>
                          <a:cs typeface="Calibri" panose="020F0502020204030204" pitchFamily="34" charset="0"/>
                        </a:rPr>
                        <a:t>[1, 10] kb/s</a:t>
                      </a:r>
                    </a:p>
                  </a:txBody>
                  <a:tcPr/>
                </a:tc>
                <a:extLst>
                  <a:ext uri="{0D108BD9-81ED-4DB2-BD59-A6C34878D82A}">
                    <a16:rowId xmlns:a16="http://schemas.microsoft.com/office/drawing/2014/main" val="2300523177"/>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a:t>June 2018</a:t>
            </a:r>
            <a:endParaRPr lang="en-GB" dirty="0"/>
          </a:p>
        </p:txBody>
      </p:sp>
      <p:sp>
        <p:nvSpPr>
          <p:cNvPr id="10"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3733800"/>
            <a:ext cx="8641080" cy="30937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Note: These parameters are use case dependent</a:t>
            </a:r>
          </a:p>
        </p:txBody>
      </p:sp>
      <p:sp>
        <p:nvSpPr>
          <p:cNvPr id="8" name="Footer Placeholder 4">
            <a:extLst>
              <a:ext uri="{FF2B5EF4-FFF2-40B4-BE49-F238E27FC236}">
                <a16:creationId xmlns:a16="http://schemas.microsoft.com/office/drawing/2014/main" id="{227CD379-A70E-401E-92C3-85AB87DF0230}"/>
              </a:ext>
            </a:extLst>
          </p:cNvPr>
          <p:cNvSpPr>
            <a:spLocks noGrp="1"/>
          </p:cNvSpPr>
          <p:nvPr>
            <p:ph type="ftr" idx="14"/>
          </p:nvPr>
        </p:nvSpPr>
        <p:spPr>
          <a:xfrm>
            <a:off x="5715006" y="6907109"/>
            <a:ext cx="3396821" cy="245533"/>
          </a:xfrm>
        </p:spPr>
        <p:txBody>
          <a:bodyPr/>
          <a:lstStyle/>
          <a:p>
            <a:r>
              <a:rPr lang="en-GB" dirty="0" smtClean="0"/>
              <a:t>Shellhammer et al (Qualcomm/MERL)</a:t>
            </a:r>
            <a:endParaRPr lang="en-GB" dirty="0"/>
          </a:p>
        </p:txBody>
      </p:sp>
    </p:spTree>
    <p:extLst>
      <p:ext uri="{BB962C8B-B14F-4D97-AF65-F5344CB8AC3E}">
        <p14:creationId xmlns:p14="http://schemas.microsoft.com/office/powerpoint/2010/main" val="1834120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smtClean="0"/>
              <a:t>802.11 and 802.15.4 Abbreviations</a:t>
            </a:r>
            <a:endParaRPr lang="en-US" dirty="0"/>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2977458348"/>
              </p:ext>
            </p:extLst>
          </p:nvPr>
        </p:nvGraphicFramePr>
        <p:xfrm>
          <a:off x="731838" y="1676400"/>
          <a:ext cx="8288337" cy="2286000"/>
        </p:xfrm>
        <a:graphic>
          <a:graphicData uri="http://schemas.openxmlformats.org/drawingml/2006/table">
            <a:tbl>
              <a:tblPr firstRow="1" bandRow="1">
                <a:tableStyleId>{5C22544A-7EE6-4342-B048-85BDC9FD1C3A}</a:tableStyleId>
              </a:tblPr>
              <a:tblGrid>
                <a:gridCol w="1554162">
                  <a:extLst>
                    <a:ext uri="{9D8B030D-6E8A-4147-A177-3AD203B41FA5}">
                      <a16:colId xmlns:a16="http://schemas.microsoft.com/office/drawing/2014/main" val="2656264675"/>
                    </a:ext>
                  </a:extLst>
                </a:gridCol>
                <a:gridCol w="3200400">
                  <a:extLst>
                    <a:ext uri="{9D8B030D-6E8A-4147-A177-3AD203B41FA5}">
                      <a16:colId xmlns:a16="http://schemas.microsoft.com/office/drawing/2014/main" val="2840688010"/>
                    </a:ext>
                  </a:extLst>
                </a:gridCol>
                <a:gridCol w="3533775">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Abbreviation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802.11 Definition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Usage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SIFS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Short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Time between frame and ACK</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DIFS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Distributed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Minimum idle time needed</a:t>
                      </a:r>
                      <a:r>
                        <a:rPr lang="en-US" sz="2000" baseline="0" dirty="0" smtClean="0">
                          <a:latin typeface="Calibri" panose="020F0502020204030204" pitchFamily="34" charset="0"/>
                          <a:cs typeface="Calibri" panose="020F0502020204030204" pitchFamily="34" charset="0"/>
                        </a:rPr>
                        <a:t> to start a transmission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AIFS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Arbitration</a:t>
                      </a:r>
                      <a:r>
                        <a:rPr lang="en-US" sz="2000" baseline="0" dirty="0" smtClean="0">
                          <a:latin typeface="Calibri" panose="020F0502020204030204" pitchFamily="34" charset="0"/>
                          <a:cs typeface="Calibri" panose="020F0502020204030204" pitchFamily="34" charset="0"/>
                        </a:rPr>
                        <a:t> </a:t>
                      </a:r>
                      <a:r>
                        <a:rPr lang="en-US" sz="2000" baseline="0" dirty="0" err="1" smtClean="0">
                          <a:latin typeface="Calibri" panose="020F0502020204030204" pitchFamily="34" charset="0"/>
                          <a:cs typeface="Calibri" panose="020F0502020204030204" pitchFamily="34" charset="0"/>
                        </a:rPr>
                        <a:t>interframe</a:t>
                      </a:r>
                      <a:r>
                        <a:rPr lang="en-US" sz="2000" baseline="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smtClean="0">
                          <a:latin typeface="Calibri" panose="020F0502020204030204" pitchFamily="34" charset="0"/>
                          <a:cs typeface="Calibri" panose="020F0502020204030204" pitchFamily="34" charset="0"/>
                        </a:rPr>
                        <a:t>QoS</a:t>
                      </a:r>
                      <a:r>
                        <a:rPr lang="en-US" sz="2000" dirty="0" smtClean="0">
                          <a:latin typeface="Calibri" panose="020F0502020204030204" pitchFamily="34" charset="0"/>
                          <a:cs typeface="Calibri" panose="020F0502020204030204" pitchFamily="34" charset="0"/>
                        </a:rPr>
                        <a:t> generalization of the DIFS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Contention window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To draw random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slots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5625095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a:t>June 2018</a:t>
            </a:r>
            <a:endParaRPr lang="en-GB" dirty="0"/>
          </a:p>
        </p:txBody>
      </p:sp>
      <p:graphicFrame>
        <p:nvGraphicFramePr>
          <p:cNvPr id="8" name="Content Placeholder 6">
            <a:extLst>
              <a:ext uri="{FF2B5EF4-FFF2-40B4-BE49-F238E27FC236}">
                <a16:creationId xmlns:a16="http://schemas.microsoft.com/office/drawing/2014/main" id="{B16A0944-AA05-4248-9A91-60A25C8C1E17}"/>
              </a:ext>
            </a:extLst>
          </p:cNvPr>
          <p:cNvGraphicFramePr>
            <a:graphicFrameLocks/>
          </p:cNvGraphicFramePr>
          <p:nvPr>
            <p:extLst>
              <p:ext uri="{D42A27DB-BD31-4B8C-83A1-F6EECF244321}">
                <p14:modId xmlns:p14="http://schemas.microsoft.com/office/powerpoint/2010/main" val="2362889353"/>
              </p:ext>
            </p:extLst>
          </p:nvPr>
        </p:nvGraphicFramePr>
        <p:xfrm>
          <a:off x="731838" y="4191000"/>
          <a:ext cx="8288337" cy="2590800"/>
        </p:xfrm>
        <a:graphic>
          <a:graphicData uri="http://schemas.openxmlformats.org/drawingml/2006/table">
            <a:tbl>
              <a:tblPr firstRow="1" bandRow="1">
                <a:tableStyleId>{5C22544A-7EE6-4342-B048-85BDC9FD1C3A}</a:tableStyleId>
              </a:tblPr>
              <a:tblGrid>
                <a:gridCol w="1554162">
                  <a:extLst>
                    <a:ext uri="{9D8B030D-6E8A-4147-A177-3AD203B41FA5}">
                      <a16:colId xmlns:a16="http://schemas.microsoft.com/office/drawing/2014/main" val="2656264675"/>
                    </a:ext>
                  </a:extLst>
                </a:gridCol>
                <a:gridCol w="3200400">
                  <a:extLst>
                    <a:ext uri="{9D8B030D-6E8A-4147-A177-3AD203B41FA5}">
                      <a16:colId xmlns:a16="http://schemas.microsoft.com/office/drawing/2014/main" val="2840688010"/>
                    </a:ext>
                  </a:extLst>
                </a:gridCol>
                <a:gridCol w="3533775">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Abbreviation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802.15.4 Definition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Usage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SIFS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Short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spacing</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Minimum idle time after</a:t>
                      </a:r>
                      <a:r>
                        <a:rPr lang="en-US" sz="2000" baseline="0" dirty="0" smtClean="0">
                          <a:latin typeface="Calibri" panose="020F0502020204030204" pitchFamily="34" charset="0"/>
                          <a:cs typeface="Calibri" panose="020F0502020204030204" pitchFamily="34" charset="0"/>
                        </a:rPr>
                        <a:t> a </a:t>
                      </a:r>
                      <a:r>
                        <a:rPr lang="en-US" sz="2000" dirty="0" smtClean="0">
                          <a:latin typeface="Calibri" panose="020F0502020204030204" pitchFamily="34" charset="0"/>
                          <a:cs typeface="Calibri" panose="020F0502020204030204" pitchFamily="34" charset="0"/>
                        </a:rPr>
                        <a:t>short frame transmission process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AIFS</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ACK</a:t>
                      </a:r>
                      <a:r>
                        <a:rPr lang="en-US" sz="2000" baseline="0" dirty="0" smtClean="0">
                          <a:latin typeface="Calibri" panose="020F0502020204030204" pitchFamily="34" charset="0"/>
                          <a:cs typeface="Calibri" panose="020F0502020204030204" pitchFamily="34" charset="0"/>
                        </a:rPr>
                        <a:t> </a:t>
                      </a:r>
                      <a:r>
                        <a:rPr lang="en-US" sz="2000" baseline="0" dirty="0" err="1" smtClean="0">
                          <a:latin typeface="Calibri" panose="020F0502020204030204" pitchFamily="34" charset="0"/>
                          <a:cs typeface="Calibri" panose="020F0502020204030204" pitchFamily="34" charset="0"/>
                        </a:rPr>
                        <a:t>interframe</a:t>
                      </a:r>
                      <a:r>
                        <a:rPr lang="en-US" sz="2000" baseline="0" dirty="0" smtClean="0">
                          <a:latin typeface="Calibri" panose="020F0502020204030204" pitchFamily="34" charset="0"/>
                          <a:cs typeface="Calibri" panose="020F0502020204030204" pitchFamily="34" charset="0"/>
                        </a:rPr>
                        <a:t> spacing</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Time between frame and ACK</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BE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exponent</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To draw random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periods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98404235"/>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Contention</a:t>
                      </a:r>
                      <a:r>
                        <a:rPr lang="en-US" sz="2000" baseline="0" dirty="0" smtClean="0">
                          <a:latin typeface="Calibri" panose="020F0502020204030204" pitchFamily="34" charset="0"/>
                          <a:cs typeface="Calibri" panose="020F0502020204030204" pitchFamily="34" charset="0"/>
                        </a:rPr>
                        <a:t> window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Number of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periods to be idle</a:t>
                      </a:r>
                      <a:r>
                        <a:rPr lang="en-US" sz="2000" baseline="0" dirty="0" smtClean="0">
                          <a:latin typeface="Calibri" panose="020F0502020204030204" pitchFamily="34" charset="0"/>
                          <a:cs typeface="Calibri" panose="020F0502020204030204" pitchFamily="34" charset="0"/>
                        </a:rPr>
                        <a:t> before transmission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90391586"/>
                  </a:ext>
                </a:extLst>
              </a:tr>
            </a:tbl>
          </a:graphicData>
        </a:graphic>
      </p:graphicFrame>
      <p:sp>
        <p:nvSpPr>
          <p:cNvPr id="9" name="Footer Placeholder 4">
            <a:extLst>
              <a:ext uri="{FF2B5EF4-FFF2-40B4-BE49-F238E27FC236}">
                <a16:creationId xmlns:a16="http://schemas.microsoft.com/office/drawing/2014/main" id="{227CD379-A70E-401E-92C3-85AB87DF0230}"/>
              </a:ext>
            </a:extLst>
          </p:cNvPr>
          <p:cNvSpPr>
            <a:spLocks noGrp="1"/>
          </p:cNvSpPr>
          <p:nvPr>
            <p:ph type="ftr" idx="14"/>
          </p:nvPr>
        </p:nvSpPr>
        <p:spPr>
          <a:xfrm>
            <a:off x="5715006" y="6907109"/>
            <a:ext cx="3396821" cy="245533"/>
          </a:xfrm>
        </p:spPr>
        <p:txBody>
          <a:bodyPr/>
          <a:lstStyle/>
          <a:p>
            <a:r>
              <a:rPr lang="en-GB" dirty="0" smtClean="0"/>
              <a:t>Shellhammer et al (Qualcomm/MERL)</a:t>
            </a:r>
            <a:endParaRPr lang="en-GB" dirty="0"/>
          </a:p>
        </p:txBody>
      </p:sp>
    </p:spTree>
    <p:extLst>
      <p:ext uri="{BB962C8B-B14F-4D97-AF65-F5344CB8AC3E}">
        <p14:creationId xmlns:p14="http://schemas.microsoft.com/office/powerpoint/2010/main" val="2922223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CSMA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3223754025"/>
              </p:ext>
            </p:extLst>
          </p:nvPr>
        </p:nvGraphicFramePr>
        <p:xfrm>
          <a:off x="685800" y="1676400"/>
          <a:ext cx="3886200" cy="1981200"/>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smtClean="0">
                          <a:latin typeface="Calibri" panose="020F0502020204030204" pitchFamily="34" charset="0"/>
                          <a:cs typeface="Calibri" panose="020F0502020204030204" pitchFamily="34" charset="0"/>
                        </a:rPr>
                        <a:t>802.11ah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CCA </a:t>
                      </a:r>
                      <a:r>
                        <a:rPr lang="en-US" sz="2000" dirty="0" smtClean="0">
                          <a:latin typeface="Calibri" panose="020F0502020204030204" pitchFamily="34" charset="0"/>
                          <a:cs typeface="Calibri" panose="020F0502020204030204" pitchFamily="34" charset="0"/>
                        </a:rPr>
                        <a:t>Time</a:t>
                      </a:r>
                      <a:r>
                        <a:rPr lang="en-US" sz="2000" baseline="30000" dirty="0" smtClean="0">
                          <a:latin typeface="Calibri" panose="020F0502020204030204" pitchFamily="34" charset="0"/>
                          <a:cs typeface="Calibri" panose="020F0502020204030204" pitchFamily="34" charset="0"/>
                        </a:rPr>
                        <a:t>1</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128 </a:t>
                      </a:r>
                      <a:r>
                        <a:rPr lang="en-US" sz="2000" kern="1200" dirty="0" smtClean="0">
                          <a:solidFill>
                            <a:schemeClr val="dk1"/>
                          </a:solidFill>
                          <a:latin typeface="Calibri" panose="020F0502020204030204" pitchFamily="34" charset="0"/>
                          <a:ea typeface="+mn-ea"/>
                          <a:cs typeface="Calibri" panose="020F0502020204030204" pitchFamily="34" charset="0"/>
                        </a:rPr>
                        <a:t>µs</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a:latin typeface="Calibri" panose="020F0502020204030204" pitchFamily="34" charset="0"/>
                          <a:cs typeface="Calibri" panose="020F0502020204030204" pitchFamily="34" charset="0"/>
                        </a:rPr>
                        <a:t>Slot Time</a:t>
                      </a:r>
                    </a:p>
                  </a:txBody>
                  <a:tcPr/>
                </a:tc>
                <a:tc>
                  <a:txBody>
                    <a:bodyPr/>
                    <a:lstStyle/>
                    <a:p>
                      <a:r>
                        <a:rPr lang="en-US" sz="2000" dirty="0">
                          <a:latin typeface="Calibri" panose="020F0502020204030204" pitchFamily="34" charset="0"/>
                          <a:cs typeface="Calibri" panose="020F0502020204030204" pitchFamily="34" charset="0"/>
                        </a:rPr>
                        <a:t>52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SIFS (time till ACK)</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160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DIFS (minimum Idle </a:t>
                      </a:r>
                      <a:r>
                        <a:rPr lang="en-US" sz="2000" dirty="0" smtClean="0">
                          <a:latin typeface="Calibri" panose="020F0502020204030204" pitchFamily="34" charset="0"/>
                          <a:cs typeface="Calibri" panose="020F0502020204030204" pitchFamily="34" charset="0"/>
                        </a:rPr>
                        <a:t>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264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a:t>June 2018</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3743963"/>
            <a:ext cx="8641080" cy="31140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baseline="30000" dirty="0" smtClean="0"/>
              <a:t>1</a:t>
            </a:r>
            <a:r>
              <a:rPr lang="en-US" sz="1800" kern="0" dirty="0" smtClean="0"/>
              <a:t> Minimum </a:t>
            </a:r>
            <a:r>
              <a:rPr lang="en-US" sz="1800" kern="0" dirty="0"/>
              <a:t>CCA Time of 128 us is set by Japan </a:t>
            </a:r>
            <a:r>
              <a:rPr lang="en-US" sz="1800" kern="0" dirty="0" smtClean="0"/>
              <a:t>regulations. In 802.11ah, </a:t>
            </a:r>
            <a:r>
              <a:rPr lang="en-US" sz="1800" kern="0" dirty="0" err="1" smtClean="0"/>
              <a:t>CCATime</a:t>
            </a:r>
            <a:r>
              <a:rPr lang="en-US" sz="1800" kern="0" dirty="0" smtClean="0"/>
              <a:t> ≤ 40 us.</a:t>
            </a:r>
          </a:p>
          <a:p>
            <a:pPr marL="0" indent="0">
              <a:buNone/>
            </a:pPr>
            <a:r>
              <a:rPr lang="en-US" sz="1800" kern="0" baseline="30000" dirty="0" smtClean="0"/>
              <a:t>2</a:t>
            </a:r>
            <a:r>
              <a:rPr lang="en-US" sz="1800" kern="0" dirty="0" smtClean="0"/>
              <a:t> For the SUN PHYs operating in the 920 or 950 MHz band, </a:t>
            </a:r>
            <a:r>
              <a:rPr lang="en-US" sz="1800" kern="0" dirty="0" err="1" smtClean="0"/>
              <a:t>phyCCADuration</a:t>
            </a:r>
            <a:r>
              <a:rPr lang="en-US" sz="1800" kern="0" dirty="0" smtClean="0"/>
              <a:t> is from 0 to 1000 symbols (symbol duration is 20 us for SUN-FSK PHY). For all other PHYs, it is called </a:t>
            </a:r>
            <a:r>
              <a:rPr lang="en-US" sz="1800" kern="0" dirty="0" err="1" smtClean="0"/>
              <a:t>CCATime</a:t>
            </a:r>
            <a:r>
              <a:rPr lang="en-US" sz="1800" kern="0" dirty="0" smtClean="0"/>
              <a:t> instead of </a:t>
            </a:r>
            <a:r>
              <a:rPr lang="en-US" sz="1800" kern="0" dirty="0" err="1" smtClean="0"/>
              <a:t>phyCCADuration</a:t>
            </a:r>
            <a:r>
              <a:rPr lang="en-US" sz="1800" kern="0" dirty="0" smtClean="0"/>
              <a:t>.</a:t>
            </a:r>
          </a:p>
          <a:p>
            <a:pPr marL="0" indent="0">
              <a:buNone/>
            </a:pPr>
            <a:r>
              <a:rPr lang="en-US" sz="1800" kern="0" baseline="30000" dirty="0" smtClean="0"/>
              <a:t>3</a:t>
            </a:r>
            <a:r>
              <a:rPr lang="en-US" sz="1800" kern="0" dirty="0" smtClean="0"/>
              <a:t> For the SUN PHYs operating in the 920 or 950 MHz band, the value is </a:t>
            </a:r>
            <a:r>
              <a:rPr lang="en-US" sz="1800" kern="0" dirty="0" err="1" smtClean="0"/>
              <a:t>TurnaroundTime</a:t>
            </a:r>
            <a:r>
              <a:rPr lang="en-US" sz="1800" kern="0" dirty="0" smtClean="0"/>
              <a:t> + </a:t>
            </a:r>
            <a:r>
              <a:rPr lang="en-US" sz="1800" kern="0" dirty="0" err="1" smtClean="0"/>
              <a:t>phyCCADuration</a:t>
            </a:r>
            <a:r>
              <a:rPr lang="en-US" sz="1800" kern="0" dirty="0" smtClean="0"/>
              <a:t>. For all other PHYs, the value </a:t>
            </a:r>
            <a:r>
              <a:rPr lang="en-US" sz="1800" kern="0" dirty="0"/>
              <a:t>is </a:t>
            </a:r>
            <a:r>
              <a:rPr lang="en-US" sz="1800" kern="0" dirty="0" err="1"/>
              <a:t>TurnaroundTime</a:t>
            </a:r>
            <a:r>
              <a:rPr lang="en-US" sz="1800" kern="0" dirty="0"/>
              <a:t> + </a:t>
            </a:r>
            <a:r>
              <a:rPr lang="en-US" sz="1800" kern="0" dirty="0" err="1" smtClean="0"/>
              <a:t>CCATime</a:t>
            </a:r>
            <a:r>
              <a:rPr lang="en-US" sz="1800" kern="0" dirty="0" smtClean="0"/>
              <a:t>. For SUN PHYs, </a:t>
            </a:r>
            <a:r>
              <a:rPr lang="en-US" sz="1800" kern="0" dirty="0" err="1" smtClean="0"/>
              <a:t>TurnaroundTime</a:t>
            </a:r>
            <a:r>
              <a:rPr lang="en-US" sz="1800" kern="0" dirty="0" smtClean="0"/>
              <a:t> </a:t>
            </a:r>
            <a:r>
              <a:rPr lang="en-US" sz="1800" kern="0" dirty="0"/>
              <a:t>is </a:t>
            </a:r>
            <a:r>
              <a:rPr lang="en-US" sz="1800" kern="0" dirty="0" smtClean="0"/>
              <a:t>1ms.</a:t>
            </a:r>
          </a:p>
          <a:p>
            <a:pPr marL="0" indent="0">
              <a:buNone/>
            </a:pPr>
            <a:r>
              <a:rPr lang="en-US" sz="1800" kern="0" baseline="30000" dirty="0" smtClean="0"/>
              <a:t>4</a:t>
            </a:r>
            <a:r>
              <a:rPr lang="en-US" sz="1800" kern="0" dirty="0" smtClean="0"/>
              <a:t> AIFS is 1ms for SUN PHYs, LECIM PHYS, or TVWS PHYs and is equal to </a:t>
            </a:r>
            <a:r>
              <a:rPr lang="en-US" sz="1800" kern="0" dirty="0" err="1" smtClean="0"/>
              <a:t>macSIFSPeriod</a:t>
            </a:r>
            <a:r>
              <a:rPr lang="en-US" sz="1800" kern="0" dirty="0" smtClean="0"/>
              <a:t> for other </a:t>
            </a:r>
            <a:r>
              <a:rPr lang="en-US" sz="1800" kern="0" dirty="0" err="1" smtClean="0"/>
              <a:t>PHYs.</a:t>
            </a:r>
            <a:endParaRPr lang="en-US" sz="1800" kern="0" dirty="0" smtClean="0"/>
          </a:p>
          <a:p>
            <a:pPr marL="0" indent="0">
              <a:buNone/>
            </a:pPr>
            <a:r>
              <a:rPr lang="en-US" sz="1800" kern="0" baseline="30000" dirty="0" smtClean="0"/>
              <a:t>5</a:t>
            </a:r>
            <a:r>
              <a:rPr lang="en-US" sz="1800" kern="0" dirty="0" smtClean="0"/>
              <a:t> For SUN-FSK PHY, the minimum inter-frame space (called SIFS </a:t>
            </a:r>
            <a:r>
              <a:rPr lang="en-US" sz="1800" kern="0" smtClean="0"/>
              <a:t>in standard) is </a:t>
            </a:r>
            <a:r>
              <a:rPr lang="en-US" sz="1800" kern="0" dirty="0" smtClean="0"/>
              <a:t>1ms.</a:t>
            </a:r>
            <a:endParaRPr lang="en-US" sz="1800" kern="0" dirty="0"/>
          </a:p>
        </p:txBody>
      </p:sp>
      <p:graphicFrame>
        <p:nvGraphicFramePr>
          <p:cNvPr id="9" name="Content Placeholder 6">
            <a:extLst>
              <a:ext uri="{FF2B5EF4-FFF2-40B4-BE49-F238E27FC236}">
                <a16:creationId xmlns:a16="http://schemas.microsoft.com/office/drawing/2014/main" id="{B16A0944-AA05-4248-9A91-60A25C8C1E17}"/>
              </a:ext>
            </a:extLst>
          </p:cNvPr>
          <p:cNvGraphicFramePr>
            <a:graphicFrameLocks/>
          </p:cNvGraphicFramePr>
          <p:nvPr>
            <p:extLst>
              <p:ext uri="{D42A27DB-BD31-4B8C-83A1-F6EECF244321}">
                <p14:modId xmlns:p14="http://schemas.microsoft.com/office/powerpoint/2010/main" val="4209683477"/>
              </p:ext>
            </p:extLst>
          </p:nvPr>
        </p:nvGraphicFramePr>
        <p:xfrm>
          <a:off x="4800600" y="1676400"/>
          <a:ext cx="4038600" cy="198120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656264675"/>
                    </a:ext>
                  </a:extLst>
                </a:gridCol>
                <a:gridCol w="1371600">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802.15.4g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phyCCADuration</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140 µs</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smtClean="0">
                          <a:latin typeface="Calibri" panose="020F0502020204030204" pitchFamily="34" charset="0"/>
                          <a:cs typeface="Calibri" panose="020F0502020204030204" pitchFamily="34" charset="0"/>
                        </a:rPr>
                        <a:t>UnitBackoff</a:t>
                      </a:r>
                      <a:r>
                        <a:rPr lang="en-US" sz="2000" baseline="0" dirty="0" smtClean="0">
                          <a:latin typeface="Calibri" panose="020F0502020204030204" pitchFamily="34" charset="0"/>
                          <a:cs typeface="Calibri" panose="020F0502020204030204" pitchFamily="34" charset="0"/>
                        </a:rPr>
                        <a:t>Period</a:t>
                      </a:r>
                      <a:r>
                        <a:rPr lang="en-US" sz="2000" baseline="30000" dirty="0" smtClean="0">
                          <a:latin typeface="Calibri" panose="020F0502020204030204" pitchFamily="34" charset="0"/>
                          <a:cs typeface="Calibri" panose="020F0502020204030204" pitchFamily="34" charset="0"/>
                        </a:rPr>
                        <a:t>3</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1140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AIFS</a:t>
                      </a:r>
                      <a:r>
                        <a:rPr lang="en-US" sz="2000" baseline="30000" dirty="0" smtClean="0">
                          <a:latin typeface="Calibri" panose="020F0502020204030204" pitchFamily="34" charset="0"/>
                          <a:cs typeface="Calibri" panose="020F0502020204030204" pitchFamily="34" charset="0"/>
                        </a:rPr>
                        <a:t>4</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1000 </a:t>
                      </a:r>
                      <a:r>
                        <a:rPr lang="en-US" sz="2000" kern="1200" dirty="0" smtClean="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Minimum idle time</a:t>
                      </a:r>
                      <a:r>
                        <a:rPr lang="en-US" sz="2000" baseline="30000" dirty="0" smtClean="0">
                          <a:latin typeface="Calibri" panose="020F0502020204030204" pitchFamily="34" charset="0"/>
                          <a:cs typeface="Calibri" panose="020F0502020204030204" pitchFamily="34" charset="0"/>
                        </a:rPr>
                        <a:t>5</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10" name="Footer Placeholder 4">
            <a:extLst>
              <a:ext uri="{FF2B5EF4-FFF2-40B4-BE49-F238E27FC236}">
                <a16:creationId xmlns:a16="http://schemas.microsoft.com/office/drawing/2014/main" id="{227CD379-A70E-401E-92C3-85AB87DF0230}"/>
              </a:ext>
            </a:extLst>
          </p:cNvPr>
          <p:cNvSpPr>
            <a:spLocks noGrp="1"/>
          </p:cNvSpPr>
          <p:nvPr>
            <p:ph type="ftr" idx="14"/>
          </p:nvPr>
        </p:nvSpPr>
        <p:spPr>
          <a:xfrm>
            <a:off x="5715006" y="6907109"/>
            <a:ext cx="3396821" cy="245533"/>
          </a:xfrm>
        </p:spPr>
        <p:txBody>
          <a:bodyPr/>
          <a:lstStyle/>
          <a:p>
            <a:r>
              <a:rPr lang="en-GB" dirty="0" smtClean="0"/>
              <a:t>Shellhammer et al (Qualcomm/MERL)</a:t>
            </a:r>
            <a:endParaRPr lang="en-GB" dirty="0"/>
          </a:p>
        </p:txBody>
      </p:sp>
    </p:spTree>
    <p:extLst>
      <p:ext uri="{BB962C8B-B14F-4D97-AF65-F5344CB8AC3E}">
        <p14:creationId xmlns:p14="http://schemas.microsoft.com/office/powerpoint/2010/main" val="3166062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CSMA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715582290"/>
              </p:ext>
            </p:extLst>
          </p:nvPr>
        </p:nvGraphicFramePr>
        <p:xfrm>
          <a:off x="457200" y="1676400"/>
          <a:ext cx="4191000" cy="1981200"/>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656264675"/>
                    </a:ext>
                  </a:extLst>
                </a:gridCol>
                <a:gridCol w="1828800">
                  <a:extLst>
                    <a:ext uri="{9D8B030D-6E8A-4147-A177-3AD203B41FA5}">
                      <a16:colId xmlns:a16="http://schemas.microsoft.com/office/drawing/2014/main" val="2840688010"/>
                    </a:ext>
                  </a:extLst>
                </a:gridCol>
              </a:tblGrid>
              <a:tr h="370840">
                <a:tc>
                  <a:txBody>
                    <a:bodyPr/>
                    <a:lstStyle/>
                    <a:p>
                      <a:r>
                        <a:rPr lang="en-US" sz="2000" dirty="0" smtClean="0">
                          <a:latin typeface="Calibri" panose="020F0502020204030204" pitchFamily="34" charset="0"/>
                          <a:cs typeface="Calibri" panose="020F0502020204030204" pitchFamily="34" charset="0"/>
                        </a:rPr>
                        <a:t>802.11ah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min</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baseline="0" dirty="0" smtClean="0">
                          <a:latin typeface="Calibri" panose="020F0502020204030204" pitchFamily="34" charset="0"/>
                          <a:cs typeface="Calibri" panose="020F0502020204030204" pitchFamily="34" charset="0"/>
                        </a:rPr>
                        <a:t>15</a:t>
                      </a:r>
                      <a:endParaRPr lang="en-US" sz="2000" baseline="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max</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1023</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t>
                      </a:r>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min</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max</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baseline="0" dirty="0" err="1" smtClean="0">
                          <a:latin typeface="Calibri" panose="020F0502020204030204" pitchFamily="34" charset="0"/>
                          <a:cs typeface="Calibri" panose="020F0502020204030204" pitchFamily="34" charset="0"/>
                        </a:rPr>
                        <a:t>RetryLimit</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7</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a:t>June 2018</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4191000"/>
            <a:ext cx="8641080" cy="2667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dirty="0" smtClean="0"/>
              <a:t>Note 1: For 802.11ah, the number of random </a:t>
            </a:r>
            <a:r>
              <a:rPr lang="en-US" sz="1800" kern="0" dirty="0" err="1" smtClean="0"/>
              <a:t>backoff</a:t>
            </a:r>
            <a:r>
              <a:rPr lang="en-US" sz="1800" kern="0" dirty="0" smtClean="0"/>
              <a:t> </a:t>
            </a:r>
            <a:r>
              <a:rPr lang="en-US" sz="1800" kern="0" dirty="0"/>
              <a:t>slots is drawn from a uniform distribution over the interval [</a:t>
            </a:r>
            <a:r>
              <a:rPr lang="en-US" sz="1800" kern="0" dirty="0" smtClean="0"/>
              <a:t>0,CW] with CW = </a:t>
            </a:r>
            <a:r>
              <a:rPr lang="en-US" sz="1800" kern="0" dirty="0" err="1" smtClean="0"/>
              <a:t>CW</a:t>
            </a:r>
            <a:r>
              <a:rPr lang="en-US" sz="1800" kern="0" baseline="-25000" dirty="0" err="1" smtClean="0"/>
              <a:t>min</a:t>
            </a:r>
            <a:r>
              <a:rPr lang="en-US" sz="1800" kern="0" dirty="0" smtClean="0"/>
              <a:t> initially.</a:t>
            </a:r>
          </a:p>
          <a:p>
            <a:pPr marL="0" indent="0">
              <a:buNone/>
            </a:pPr>
            <a:r>
              <a:rPr lang="en-US" sz="1800" kern="0" dirty="0"/>
              <a:t>Note </a:t>
            </a:r>
            <a:r>
              <a:rPr lang="en-US" sz="1800" kern="0" dirty="0" smtClean="0"/>
              <a:t>2: 802.11ah performs CCA in every </a:t>
            </a:r>
            <a:r>
              <a:rPr lang="en-US" sz="1800" kern="0" dirty="0" err="1" smtClean="0"/>
              <a:t>backoff</a:t>
            </a:r>
            <a:r>
              <a:rPr lang="en-US" sz="1800" kern="0" dirty="0" smtClean="0"/>
              <a:t> slot.</a:t>
            </a:r>
            <a:endParaRPr lang="en-US" sz="1800" kern="0" dirty="0"/>
          </a:p>
          <a:p>
            <a:pPr marL="0" indent="0">
              <a:buNone/>
            </a:pPr>
            <a:r>
              <a:rPr lang="en-US" sz="1800" kern="0" dirty="0" smtClean="0"/>
              <a:t>Note 3: For 802.15.4g, </a:t>
            </a:r>
            <a:r>
              <a:rPr lang="en-US" sz="1800" kern="0" dirty="0"/>
              <a:t>the number of random </a:t>
            </a:r>
            <a:r>
              <a:rPr lang="en-US" sz="1800" kern="0" dirty="0" err="1"/>
              <a:t>backoff</a:t>
            </a:r>
            <a:r>
              <a:rPr lang="en-US" sz="1800" kern="0" dirty="0"/>
              <a:t> </a:t>
            </a:r>
            <a:r>
              <a:rPr lang="en-US" sz="1800" kern="0" dirty="0" smtClean="0"/>
              <a:t>periods </a:t>
            </a:r>
            <a:r>
              <a:rPr lang="en-US" sz="1800" kern="0" dirty="0"/>
              <a:t>is drawn from a uniform distribution over the interval [</a:t>
            </a:r>
            <a:r>
              <a:rPr lang="en-US" sz="1800" kern="0" dirty="0" smtClean="0"/>
              <a:t>0, 2</a:t>
            </a:r>
            <a:r>
              <a:rPr lang="en-US" sz="1800" kern="0" baseline="30000" dirty="0" smtClean="0"/>
              <a:t>BE</a:t>
            </a:r>
            <a:r>
              <a:rPr lang="en-US" sz="1800" kern="0" dirty="0" smtClean="0"/>
              <a:t>-1] with BE = </a:t>
            </a:r>
            <a:r>
              <a:rPr lang="en-US" sz="1800" kern="0" dirty="0" err="1" smtClean="0"/>
              <a:t>MinBE</a:t>
            </a:r>
            <a:r>
              <a:rPr lang="en-US" sz="1800" kern="0" dirty="0" smtClean="0"/>
              <a:t> initially.</a:t>
            </a:r>
          </a:p>
          <a:p>
            <a:pPr marL="0" indent="0">
              <a:buNone/>
            </a:pPr>
            <a:r>
              <a:rPr lang="en-US" sz="1800" kern="0" dirty="0"/>
              <a:t>Note </a:t>
            </a:r>
            <a:r>
              <a:rPr lang="en-US" sz="1800" kern="0" dirty="0" smtClean="0"/>
              <a:t>4: 802.15.4g </a:t>
            </a:r>
            <a:r>
              <a:rPr lang="en-US" sz="1800" kern="0" dirty="0"/>
              <a:t>performs CCA </a:t>
            </a:r>
            <a:r>
              <a:rPr lang="en-US" sz="1800" kern="0" dirty="0" smtClean="0"/>
              <a:t>after </a:t>
            </a:r>
            <a:r>
              <a:rPr lang="en-US" sz="1800" kern="0" dirty="0" err="1" smtClean="0"/>
              <a:t>backoff</a:t>
            </a:r>
            <a:r>
              <a:rPr lang="en-US" sz="1800" kern="0" dirty="0" smtClean="0"/>
              <a:t> completes.</a:t>
            </a:r>
          </a:p>
          <a:p>
            <a:pPr marL="0" indent="0">
              <a:buNone/>
            </a:pPr>
            <a:r>
              <a:rPr lang="en-US" sz="1800" kern="0" dirty="0"/>
              <a:t>Note </a:t>
            </a:r>
            <a:r>
              <a:rPr lang="en-US" sz="1800" kern="0" dirty="0" smtClean="0"/>
              <a:t>5: For 802.15.4g, CW = 1 for non-beacon enabled network and CW = 2 for beacon enabled network.</a:t>
            </a:r>
            <a:endParaRPr lang="en-US" sz="1800" kern="0" dirty="0"/>
          </a:p>
        </p:txBody>
      </p:sp>
      <p:graphicFrame>
        <p:nvGraphicFramePr>
          <p:cNvPr id="9" name="Content Placeholder 6">
            <a:extLst>
              <a:ext uri="{FF2B5EF4-FFF2-40B4-BE49-F238E27FC236}">
                <a16:creationId xmlns:a16="http://schemas.microsoft.com/office/drawing/2014/main" id="{B16A0944-AA05-4248-9A91-60A25C8C1E17}"/>
              </a:ext>
            </a:extLst>
          </p:cNvPr>
          <p:cNvGraphicFramePr>
            <a:graphicFrameLocks/>
          </p:cNvGraphicFramePr>
          <p:nvPr>
            <p:extLst>
              <p:ext uri="{D42A27DB-BD31-4B8C-83A1-F6EECF244321}">
                <p14:modId xmlns:p14="http://schemas.microsoft.com/office/powerpoint/2010/main" val="3010309683"/>
              </p:ext>
            </p:extLst>
          </p:nvPr>
        </p:nvGraphicFramePr>
        <p:xfrm>
          <a:off x="4844582" y="1676400"/>
          <a:ext cx="4299418" cy="23774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656264675"/>
                    </a:ext>
                  </a:extLst>
                </a:gridCol>
                <a:gridCol w="1861018">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802.15.4g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baseline="0" dirty="0" err="1" smtClean="0">
                          <a:latin typeface="Calibri" panose="020F0502020204030204" pitchFamily="34" charset="0"/>
                          <a:cs typeface="Calibri" panose="020F0502020204030204" pitchFamily="34" charset="0"/>
                        </a:rPr>
                        <a:t>MinBE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3</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err="1" smtClean="0">
                          <a:latin typeface="Calibri" panose="020F0502020204030204" pitchFamily="34" charset="0"/>
                          <a:cs typeface="Calibri" panose="020F0502020204030204" pitchFamily="34" charset="0"/>
                        </a:rPr>
                        <a:t>MaxBE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BE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a:t>
                      </a:r>
                      <a:r>
                        <a:rPr lang="en-US" sz="2000" dirty="0" err="1" smtClean="0">
                          <a:latin typeface="Calibri" panose="020F0502020204030204" pitchFamily="34" charset="0"/>
                          <a:cs typeface="Calibri" panose="020F0502020204030204" pitchFamily="34" charset="0"/>
                        </a:rPr>
                        <a:t>MinBE</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MaxBE</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err="1" smtClean="0">
                          <a:latin typeface="Calibri" panose="020F0502020204030204" pitchFamily="34" charset="0"/>
                          <a:cs typeface="Calibri" panose="020F0502020204030204" pitchFamily="34" charset="0"/>
                        </a:rPr>
                        <a:t>RetryLimit</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4</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baseline="0" dirty="0" smtClean="0">
                          <a:latin typeface="Calibri" panose="020F0502020204030204" pitchFamily="34" charset="0"/>
                          <a:cs typeface="Calibri" panose="020F0502020204030204" pitchFamily="34" charset="0"/>
                        </a:rPr>
                        <a:t>CW</a:t>
                      </a:r>
                      <a:endParaRPr lang="en-US" sz="2000" baseline="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1</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94816009"/>
                  </a:ext>
                </a:extLst>
              </a:tr>
            </a:tbl>
          </a:graphicData>
        </a:graphic>
      </p:graphicFrame>
      <p:sp>
        <p:nvSpPr>
          <p:cNvPr id="10" name="Footer Placeholder 4">
            <a:extLst>
              <a:ext uri="{FF2B5EF4-FFF2-40B4-BE49-F238E27FC236}">
                <a16:creationId xmlns:a16="http://schemas.microsoft.com/office/drawing/2014/main" id="{227CD379-A70E-401E-92C3-85AB87DF0230}"/>
              </a:ext>
            </a:extLst>
          </p:cNvPr>
          <p:cNvSpPr>
            <a:spLocks noGrp="1"/>
          </p:cNvSpPr>
          <p:nvPr>
            <p:ph type="ftr" idx="14"/>
          </p:nvPr>
        </p:nvSpPr>
        <p:spPr>
          <a:xfrm>
            <a:off x="5715006" y="6907109"/>
            <a:ext cx="3396821" cy="245533"/>
          </a:xfrm>
        </p:spPr>
        <p:txBody>
          <a:bodyPr/>
          <a:lstStyle/>
          <a:p>
            <a:r>
              <a:rPr lang="en-GB" dirty="0" smtClean="0"/>
              <a:t>Shellhammer et al (Qualcomm/MERL)</a:t>
            </a:r>
            <a:endParaRPr lang="en-GB" dirty="0"/>
          </a:p>
        </p:txBody>
      </p:sp>
    </p:spTree>
    <p:extLst>
      <p:ext uri="{BB962C8B-B14F-4D97-AF65-F5344CB8AC3E}">
        <p14:creationId xmlns:p14="http://schemas.microsoft.com/office/powerpoint/2010/main" val="20687703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4815</TotalTime>
  <Words>1162</Words>
  <Application>Microsoft Office PowerPoint</Application>
  <PresentationFormat>Custom</PresentationFormat>
  <Paragraphs>205</Paragraphs>
  <Slides>10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Document</vt:lpstr>
      <vt:lpstr>Sub-1GHz Coexistence Simulation Parameters</vt:lpstr>
      <vt:lpstr>Introduction</vt:lpstr>
      <vt:lpstr>Notes</vt:lpstr>
      <vt:lpstr>Transmit Parameters</vt:lpstr>
      <vt:lpstr>Receive Parameters</vt:lpstr>
      <vt:lpstr>Traffic Parameters</vt:lpstr>
      <vt:lpstr>802.11 and 802.15.4 Abbreviations</vt:lpstr>
      <vt:lpstr>CSMA Parameters</vt:lpstr>
      <vt:lpstr>CSMA Parameters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232</cp:revision>
  <cp:lastPrinted>2015-01-08T23:35:49Z</cp:lastPrinted>
  <dcterms:created xsi:type="dcterms:W3CDTF">2014-10-30T17:06:39Z</dcterms:created>
  <dcterms:modified xsi:type="dcterms:W3CDTF">2018-08-02T13:21:54Z</dcterms:modified>
</cp:coreProperties>
</file>