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324" r:id="rId3"/>
    <p:sldId id="316" r:id="rId4"/>
    <p:sldId id="364" r:id="rId5"/>
    <p:sldId id="428" r:id="rId6"/>
    <p:sldId id="346" r:id="rId7"/>
    <p:sldId id="326" r:id="rId8"/>
    <p:sldId id="344" r:id="rId9"/>
    <p:sldId id="341" r:id="rId10"/>
    <p:sldId id="342" r:id="rId11"/>
    <p:sldId id="343" r:id="rId12"/>
    <p:sldId id="429" r:id="rId13"/>
    <p:sldId id="430" r:id="rId14"/>
    <p:sldId id="431" r:id="rId15"/>
    <p:sldId id="435" r:id="rId16"/>
    <p:sldId id="434" r:id="rId17"/>
    <p:sldId id="433" r:id="rId18"/>
    <p:sldId id="432" r:id="rId19"/>
    <p:sldId id="339" r:id="rId20"/>
    <p:sldId id="340" r:id="rId21"/>
    <p:sldId id="355" r:id="rId2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64"/>
            <p14:sldId id="428"/>
            <p14:sldId id="346"/>
            <p14:sldId id="326"/>
            <p14:sldId id="344"/>
            <p14:sldId id="341"/>
            <p14:sldId id="342"/>
            <p14:sldId id="343"/>
            <p14:sldId id="429"/>
            <p14:sldId id="430"/>
            <p14:sldId id="431"/>
            <p14:sldId id="435"/>
            <p14:sldId id="434"/>
            <p14:sldId id="433"/>
            <p14:sldId id="432"/>
            <p14:sldId id="339"/>
            <p14:sldId id="340"/>
            <p14:sldId id="35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21" autoAdjust="0"/>
    <p:restoredTop sz="94660"/>
  </p:normalViewPr>
  <p:slideViewPr>
    <p:cSldViewPr>
      <p:cViewPr varScale="1">
        <p:scale>
          <a:sx n="94" d="100"/>
          <a:sy n="94" d="100"/>
        </p:scale>
        <p:origin x="710"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56"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5/30/2018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May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May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802.19-18/0034r1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tel:+81.3.4579.5983" TargetMode="External"/><Relationship Id="rId3" Type="http://schemas.openxmlformats.org/officeDocument/2006/relationships/hyperlink" Target="https://join.me/app" TargetMode="External"/><Relationship Id="rId7" Type="http://schemas.openxmlformats.org/officeDocument/2006/relationships/hyperlink" Target="tel:+49.30.2240.3071"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 Id="rId6" Type="http://schemas.openxmlformats.org/officeDocument/2006/relationships/hyperlink" Target="tel:+1.613.699.9318" TargetMode="External"/><Relationship Id="rId5" Type="http://schemas.openxmlformats.org/officeDocument/2006/relationships/hyperlink" Target="tel:+1.202.602.1295" TargetMode="External"/><Relationship Id="rId10" Type="http://schemas.openxmlformats.org/officeDocument/2006/relationships/hyperlink" Target="https://join.me/timezone/1450764000000/1450767600000" TargetMode="External"/><Relationship Id="rId4" Type="http://schemas.openxmlformats.org/officeDocument/2006/relationships/hyperlink" Target="tel:+1.213.226.1066" TargetMode="External"/><Relationship Id="rId9" Type="http://schemas.openxmlformats.org/officeDocument/2006/relationships/hyperlink" Target="https://join.me/intphone/543324473/0"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May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Ballot Resolution Committee (BRC)</a:t>
            </a:r>
            <a:br>
              <a:rPr lang="en-US" dirty="0"/>
            </a:br>
            <a:r>
              <a:rPr lang="en-US" dirty="0"/>
              <a:t>May 30, 2018 teleconference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2018-05-30</a:t>
            </a:r>
          </a:p>
        </p:txBody>
      </p:sp>
      <p:graphicFrame>
        <p:nvGraphicFramePr>
          <p:cNvPr id="3075" name="Object 3"/>
          <p:cNvGraphicFramePr>
            <a:graphicFrameLocks noChangeAspect="1"/>
          </p:cNvGraphicFramePr>
          <p:nvPr>
            <p:extLst>
              <p:ext uri="{D42A27DB-BD31-4B8C-83A1-F6EECF244321}">
                <p14:modId xmlns:p14="http://schemas.microsoft.com/office/powerpoint/2010/main" val="292986692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807" name="Document" r:id="rId4" imgW="8250056" imgH="2538294" progId="Word.Document.8">
                  <p:embed/>
                </p:oleObj>
              </mc:Choice>
              <mc:Fallback>
                <p:oleObj name="Document" r:id="rId4" imgW="8250056" imgH="2538294" progId="Word.Document.8">
                  <p:embed/>
                  <p:pic>
                    <p:nvPicPr>
                      <p:cNvPr id="0" name="Picture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Comments resolution</a:t>
            </a:r>
          </a:p>
        </p:txBody>
      </p:sp>
      <p:sp>
        <p:nvSpPr>
          <p:cNvPr id="3" name="コンテンツ プレースホルダー 2"/>
          <p:cNvSpPr>
            <a:spLocks noGrp="1"/>
          </p:cNvSpPr>
          <p:nvPr>
            <p:ph idx="1"/>
          </p:nvPr>
        </p:nvSpPr>
        <p:spPr/>
        <p:txBody>
          <a:bodyPr>
            <a:normAutofit/>
          </a:bodyPr>
          <a:lstStyle/>
          <a:p>
            <a:r>
              <a:rPr kumimoji="1" lang="en-US" altLang="ja-JP" dirty="0"/>
              <a:t>DCN 19-18/0033r0:  Revise of Fig 121 in sub-clause 7.2.2.17.2 (C. Sun)</a:t>
            </a:r>
          </a:p>
          <a:p>
            <a:r>
              <a:rPr kumimoji="1" lang="en-US" altLang="ja-JP" dirty="0"/>
              <a:t>DCN 19-18/0035r0:  Comment Resolution for CID4 (S. </a:t>
            </a:r>
            <a:r>
              <a:rPr kumimoji="1" lang="en-US" altLang="ja-JP" dirty="0" err="1"/>
              <a:t>Furuichi</a:t>
            </a:r>
            <a:r>
              <a:rPr kumimoji="1" lang="en-US" altLang="ja-JP" dirty="0"/>
              <a: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1452555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Timeline Discussion (1/2)</a:t>
            </a:r>
          </a:p>
        </p:txBody>
      </p:sp>
      <p:sp>
        <p:nvSpPr>
          <p:cNvPr id="3" name="コンテンツ プレースホルダー 2"/>
          <p:cNvSpPr>
            <a:spLocks noGrp="1"/>
          </p:cNvSpPr>
          <p:nvPr>
            <p:ph idx="1"/>
          </p:nvPr>
        </p:nvSpPr>
        <p:spPr/>
        <p:txBody>
          <a:bodyPr>
            <a:normAutofit/>
          </a:bodyPr>
          <a:lstStyle/>
          <a:p>
            <a:r>
              <a:rPr kumimoji="1" lang="en-US" altLang="ja-JP" dirty="0"/>
              <a:t>Proposed timeline #1</a:t>
            </a:r>
          </a:p>
          <a:p>
            <a:pPr lvl="1"/>
            <a:r>
              <a:rPr kumimoji="1" lang="en-US" altLang="ja-JP" dirty="0"/>
              <a:t>May 16: First BRC teleconference</a:t>
            </a:r>
          </a:p>
          <a:p>
            <a:pPr lvl="1"/>
            <a:r>
              <a:rPr kumimoji="1" lang="en-US" altLang="ja-JP" dirty="0"/>
              <a:t>May 30: Second BRC teleconference</a:t>
            </a:r>
          </a:p>
          <a:p>
            <a:pPr lvl="1"/>
            <a:r>
              <a:rPr kumimoji="1" lang="en-US" altLang="ja-JP" dirty="0"/>
              <a:t>Jun. 1: Create D3.0 for the first re-circulation ballot</a:t>
            </a:r>
          </a:p>
          <a:p>
            <a:pPr lvl="1"/>
            <a:r>
              <a:rPr kumimoji="1" lang="en-US" altLang="ja-JP" dirty="0"/>
              <a:t>Jun. 1: 15 days for the first re-circulation ballot</a:t>
            </a:r>
          </a:p>
          <a:p>
            <a:pPr lvl="1"/>
            <a:r>
              <a:rPr kumimoji="1" lang="en-US" altLang="ja-JP" dirty="0"/>
              <a:t>Week of Jun 18: Third BRC teleconference</a:t>
            </a:r>
          </a:p>
          <a:p>
            <a:pPr lvl="1"/>
            <a:r>
              <a:rPr kumimoji="1" lang="en-US" altLang="ja-JP" dirty="0"/>
              <a:t>Jun 22: 15 days for the second re-circulation ballot with clean draft</a:t>
            </a:r>
          </a:p>
          <a:p>
            <a:pPr lvl="1"/>
            <a:r>
              <a:rPr kumimoji="1" lang="en-US" altLang="ja-JP" dirty="0"/>
              <a:t>July meeting: Approve sending to REVCOM</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394497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Timeline Discussion (2/2)</a:t>
            </a:r>
          </a:p>
        </p:txBody>
      </p:sp>
      <p:sp>
        <p:nvSpPr>
          <p:cNvPr id="3" name="コンテンツ プレースホルダー 2"/>
          <p:cNvSpPr>
            <a:spLocks noGrp="1"/>
          </p:cNvSpPr>
          <p:nvPr>
            <p:ph idx="1"/>
          </p:nvPr>
        </p:nvSpPr>
        <p:spPr/>
        <p:txBody>
          <a:bodyPr>
            <a:normAutofit/>
          </a:bodyPr>
          <a:lstStyle/>
          <a:p>
            <a:r>
              <a:rPr kumimoji="1" lang="en-US" altLang="ja-JP" dirty="0"/>
              <a:t>Proposed timeline #2</a:t>
            </a:r>
          </a:p>
          <a:p>
            <a:pPr lvl="1"/>
            <a:r>
              <a:rPr kumimoji="1" lang="en-US" altLang="ja-JP" dirty="0"/>
              <a:t>May 16: First BRC teleconference</a:t>
            </a:r>
          </a:p>
          <a:p>
            <a:pPr lvl="1"/>
            <a:r>
              <a:rPr kumimoji="1" lang="en-US" altLang="ja-JP" dirty="0"/>
              <a:t>May 30: Second BRC teleconference</a:t>
            </a:r>
          </a:p>
          <a:p>
            <a:pPr lvl="1"/>
            <a:r>
              <a:rPr kumimoji="1" lang="en-US" altLang="ja-JP" dirty="0"/>
              <a:t>Jun. 1: Create D3.0 for the first re-circulation ballot</a:t>
            </a:r>
          </a:p>
          <a:p>
            <a:pPr lvl="1"/>
            <a:r>
              <a:rPr kumimoji="1" lang="en-US" altLang="ja-JP" dirty="0"/>
              <a:t>Jun. 1: 15 days for the first re-circulation ballot</a:t>
            </a:r>
          </a:p>
          <a:p>
            <a:pPr lvl="1"/>
            <a:r>
              <a:rPr kumimoji="1" lang="en-US" altLang="ja-JP" dirty="0"/>
              <a:t>Week of Jun 18: Third BRC teleconference</a:t>
            </a:r>
          </a:p>
          <a:p>
            <a:pPr lvl="1"/>
            <a:r>
              <a:rPr kumimoji="1" lang="en-US" altLang="ja-JP" dirty="0"/>
              <a:t>Jun 22: Create D4.0 for the second re-circulation ballot</a:t>
            </a:r>
          </a:p>
          <a:p>
            <a:pPr lvl="1"/>
            <a:r>
              <a:rPr kumimoji="1" lang="en-US" altLang="ja-JP" dirty="0"/>
              <a:t>Jun 22: 15 days for the second re-circulation ballot</a:t>
            </a:r>
          </a:p>
          <a:p>
            <a:pPr lvl="1"/>
            <a:r>
              <a:rPr kumimoji="1" lang="en-US" altLang="ja-JP" dirty="0"/>
              <a:t>July meeting: Comments resolution from the second re-circulation ballot and create D5.0</a:t>
            </a:r>
          </a:p>
          <a:p>
            <a:pPr lvl="1"/>
            <a:r>
              <a:rPr kumimoji="1" lang="en-US" altLang="ja-JP" dirty="0"/>
              <a:t>Jul. 16: 15 days for the third re-circulation ballot</a:t>
            </a:r>
          </a:p>
          <a:p>
            <a:pPr lvl="1"/>
            <a:r>
              <a:rPr kumimoji="1" lang="en-US" altLang="ja-JP" dirty="0"/>
              <a:t>Week of Aug. 6: Fourth BRC teleconference</a:t>
            </a:r>
          </a:p>
          <a:p>
            <a:pPr lvl="1"/>
            <a:r>
              <a:rPr kumimoji="1" lang="en-US" altLang="ja-JP" dirty="0"/>
              <a:t>Aug. 13: 15 days for the fourth re-circulation ballot with clean draft</a:t>
            </a:r>
          </a:p>
          <a:p>
            <a:pPr lvl="1"/>
            <a:r>
              <a:rPr kumimoji="1" lang="en-US" altLang="ja-JP" dirty="0"/>
              <a:t>September meeting: Approve sending to REVCOM</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3179886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#1</a:t>
            </a:r>
          </a:p>
        </p:txBody>
      </p:sp>
      <p:sp>
        <p:nvSpPr>
          <p:cNvPr id="3" name="コンテンツ プレースホルダー 2"/>
          <p:cNvSpPr>
            <a:spLocks noGrp="1"/>
          </p:cNvSpPr>
          <p:nvPr>
            <p:ph idx="1"/>
          </p:nvPr>
        </p:nvSpPr>
        <p:spPr/>
        <p:txBody>
          <a:bodyPr>
            <a:normAutofit/>
          </a:bodyPr>
          <a:lstStyle/>
          <a:p>
            <a:r>
              <a:rPr kumimoji="1" lang="en-US" altLang="ja-JP" dirty="0"/>
              <a:t>Approve text proposals in DCN 19-18/0033r0 and 19-18/0035r0, instruct the TG editor to implement approved text proposals and update to the IEEE P802.19.1 revision D3.0</a:t>
            </a:r>
          </a:p>
          <a:p>
            <a:pPr lvl="1"/>
            <a:endParaRPr kumimoji="1" lang="en-US" altLang="ja-JP" dirty="0"/>
          </a:p>
          <a:p>
            <a:pPr lvl="1"/>
            <a:r>
              <a:rPr kumimoji="1" lang="en-US" altLang="ja-JP" dirty="0"/>
              <a:t>Move: S. Furuichi</a:t>
            </a:r>
          </a:p>
          <a:p>
            <a:pPr lvl="1"/>
            <a:r>
              <a:rPr kumimoji="1" lang="en-US" altLang="ja-JP" dirty="0"/>
              <a:t>Second: C. Sun</a:t>
            </a:r>
          </a:p>
          <a:p>
            <a:pPr lvl="1"/>
            <a:endParaRPr kumimoji="1" lang="en-US" altLang="ja-JP" dirty="0"/>
          </a:p>
          <a:p>
            <a:pPr lvl="1"/>
            <a:r>
              <a:rPr kumimoji="1" lang="en-US" altLang="ja-JP" dirty="0"/>
              <a:t>Approved by </a:t>
            </a:r>
            <a:r>
              <a:rPr lang="en-US" altLang="ja-JP" dirty="0"/>
              <a:t>unanimous consent</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January 2017</a:t>
            </a:r>
            <a:endParaRPr lang="en-GB" dirty="0"/>
          </a:p>
        </p:txBody>
      </p:sp>
    </p:spTree>
    <p:extLst>
      <p:ext uri="{BB962C8B-B14F-4D97-AF65-F5344CB8AC3E}">
        <p14:creationId xmlns:p14="http://schemas.microsoft.com/office/powerpoint/2010/main" val="3816323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Motions #2</a:t>
            </a:r>
          </a:p>
        </p:txBody>
      </p:sp>
      <p:sp>
        <p:nvSpPr>
          <p:cNvPr id="3" name="コンテンツ プレースホルダー 2"/>
          <p:cNvSpPr>
            <a:spLocks noGrp="1"/>
          </p:cNvSpPr>
          <p:nvPr>
            <p:ph idx="1"/>
          </p:nvPr>
        </p:nvSpPr>
        <p:spPr/>
        <p:txBody>
          <a:bodyPr>
            <a:normAutofit/>
          </a:bodyPr>
          <a:lstStyle/>
          <a:p>
            <a:r>
              <a:rPr kumimoji="1" lang="en-US" altLang="ja-JP" dirty="0"/>
              <a:t>Move to approve IEEE P802.19.1 revision D3.0 which has implemented all resolutions in 19-18/0026r2</a:t>
            </a:r>
          </a:p>
          <a:p>
            <a:endParaRPr kumimoji="1" lang="en-US" altLang="ja-JP" dirty="0"/>
          </a:p>
          <a:p>
            <a:pPr lvl="1"/>
            <a:r>
              <a:rPr kumimoji="1" lang="en-US" altLang="ja-JP" dirty="0"/>
              <a:t>Move:  C. Sun</a:t>
            </a:r>
          </a:p>
          <a:p>
            <a:pPr lvl="1"/>
            <a:r>
              <a:rPr kumimoji="1" lang="en-US" altLang="ja-JP" dirty="0"/>
              <a:t>Second:  S. Furuichi</a:t>
            </a:r>
          </a:p>
          <a:p>
            <a:pPr lvl="1"/>
            <a:endParaRPr kumimoji="1" lang="en-US" altLang="ja-JP" dirty="0"/>
          </a:p>
          <a:p>
            <a:pPr lvl="1"/>
            <a:r>
              <a:rPr kumimoji="1" lang="en-US" altLang="ja-JP" dirty="0"/>
              <a:t>Approved by </a:t>
            </a:r>
            <a:r>
              <a:rPr lang="en-US" altLang="ja-JP" dirty="0"/>
              <a:t>unanimous consent</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4158186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Motions #3</a:t>
            </a:r>
          </a:p>
        </p:txBody>
      </p:sp>
      <p:sp>
        <p:nvSpPr>
          <p:cNvPr id="3" name="コンテンツ プレースホルダー 2"/>
          <p:cNvSpPr>
            <a:spLocks noGrp="1"/>
          </p:cNvSpPr>
          <p:nvPr>
            <p:ph idx="1"/>
          </p:nvPr>
        </p:nvSpPr>
        <p:spPr/>
        <p:txBody>
          <a:bodyPr>
            <a:normAutofit/>
          </a:bodyPr>
          <a:lstStyle/>
          <a:p>
            <a:r>
              <a:rPr kumimoji="1" lang="en-US" altLang="ja-JP" dirty="0"/>
              <a:t>Approve to ask working group chairman to start the recirculation sponsor ballot for 15 days using the IEEE P802.19.1 revision D3.0 no later than June 4, 2018</a:t>
            </a:r>
          </a:p>
          <a:p>
            <a:endParaRPr kumimoji="1" lang="en-US" altLang="ja-JP" dirty="0"/>
          </a:p>
          <a:p>
            <a:pPr lvl="1"/>
            <a:r>
              <a:rPr kumimoji="1" lang="en-US" altLang="ja-JP" dirty="0"/>
              <a:t>Move: S. Furuichi</a:t>
            </a:r>
          </a:p>
          <a:p>
            <a:pPr lvl="1"/>
            <a:r>
              <a:rPr kumimoji="1" lang="en-US" altLang="ja-JP" dirty="0"/>
              <a:t>Second: C. Sun</a:t>
            </a:r>
          </a:p>
          <a:p>
            <a:pPr lvl="1"/>
            <a:endParaRPr kumimoji="1" lang="en-US" altLang="ja-JP" dirty="0"/>
          </a:p>
          <a:p>
            <a:pPr lvl="1"/>
            <a:r>
              <a:rPr kumimoji="1" lang="en-US" altLang="ja-JP" dirty="0"/>
              <a:t>Approved by </a:t>
            </a:r>
            <a:r>
              <a:rPr lang="en-US" altLang="ja-JP" dirty="0"/>
              <a:t>unanimous consent</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3331102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AOB</a:t>
            </a:r>
          </a:p>
        </p:txBody>
      </p:sp>
      <p:sp>
        <p:nvSpPr>
          <p:cNvPr id="3" name="コンテンツ プレースホルダー 2"/>
          <p:cNvSpPr>
            <a:spLocks noGrp="1"/>
          </p:cNvSpPr>
          <p:nvPr>
            <p:ph idx="1"/>
          </p:nvPr>
        </p:nvSpPr>
        <p:spPr/>
        <p:txBody>
          <a:bodyPr>
            <a:normAutofit/>
          </a:bodyPr>
          <a:lstStyle/>
          <a:p>
            <a:r>
              <a:rPr kumimoji="1" lang="en-US" altLang="ja-JP" dirty="0"/>
              <a:t>Any Other Business?</a:t>
            </a:r>
          </a:p>
          <a:p>
            <a:pPr lvl="1"/>
            <a:r>
              <a:rPr kumimoji="1" lang="en-US" altLang="ja-JP" dirty="0"/>
              <a:t>BRC plan to have a meeting on June 20, 2018</a:t>
            </a:r>
          </a:p>
          <a:p>
            <a:pPr lvl="2"/>
            <a:r>
              <a:rPr kumimoji="1" lang="en-US" altLang="ja-JP" dirty="0"/>
              <a:t>If the recirculation ballot start later than June 4, 2018, the meeting will be later than June 20, 2018</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221750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tx1"/>
                </a:solidFill>
              </a:rPr>
              <a:t>Wednesday, June 20, 2018: 2am ET (Wednesday, May 30, 2018 8am CEST,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normAutofit fontScale="47500" lnSpcReduction="20000"/>
          </a:bodyPr>
          <a:lstStyle/>
          <a:p>
            <a:pPr>
              <a:lnSpc>
                <a:spcPct val="120000"/>
              </a:lnSpc>
            </a:pPr>
            <a:r>
              <a:rPr kumimoji="1" lang="en-US" altLang="ja-JP" dirty="0"/>
              <a:t>Time &amp; Date: 2am EDT,  Wednesday, May 30, 2018</a:t>
            </a:r>
          </a:p>
          <a:p>
            <a:pPr>
              <a:lnSpc>
                <a:spcPct val="120000"/>
              </a:lnSpc>
            </a:pPr>
            <a:r>
              <a:rPr lang="en-US" altLang="ja-JP" dirty="0"/>
              <a:t>Join the meeting: </a:t>
            </a:r>
            <a:r>
              <a:rPr lang="en-US" altLang="ja-JP" b="0" dirty="0">
                <a:hlinkClick r:id="rId2"/>
              </a:rPr>
              <a:t>https://join.me/ieeesawg802.19</a:t>
            </a:r>
            <a:r>
              <a:rPr lang="en-US" altLang="ja-JP" b="0" dirty="0"/>
              <a:t> </a:t>
            </a:r>
            <a:br>
              <a:rPr lang="en-US" altLang="ja-JP" dirty="0"/>
            </a:br>
            <a:br>
              <a:rPr lang="en-US" altLang="ja-JP" dirty="0"/>
            </a:br>
            <a:r>
              <a:rPr lang="en-US" altLang="ja-JP" b="0" dirty="0"/>
              <a:t>On a computer, use any browser. Nothing to download. </a:t>
            </a:r>
            <a:br>
              <a:rPr lang="en-US" altLang="ja-JP" dirty="0"/>
            </a:br>
            <a:r>
              <a:rPr lang="en-US" altLang="ja-JP" b="0" dirty="0"/>
              <a:t>On a phone or tablet, launch the </a:t>
            </a:r>
            <a:r>
              <a:rPr lang="en-US" altLang="ja-JP" b="0" dirty="0">
                <a:hlinkClick r:id="rId3"/>
              </a:rPr>
              <a:t>join.me app</a:t>
            </a:r>
            <a:r>
              <a:rPr lang="en-US" altLang="ja-JP" b="0" dirty="0"/>
              <a:t> and enter meeting code:</a:t>
            </a:r>
            <a:r>
              <a:rPr lang="en-US" altLang="ja-JP" dirty="0"/>
              <a:t>ieeesawg802.19</a:t>
            </a:r>
            <a:r>
              <a:rPr lang="en-US" altLang="ja-JP" b="0" dirty="0"/>
              <a:t> </a:t>
            </a:r>
            <a:br>
              <a:rPr lang="en-US" altLang="ja-JP" dirty="0"/>
            </a:br>
            <a:br>
              <a:rPr lang="en-US" altLang="ja-JP" dirty="0"/>
            </a:br>
            <a:r>
              <a:rPr lang="en-US" altLang="ja-JP" dirty="0"/>
              <a:t>Join the audio conference: </a:t>
            </a:r>
            <a:br>
              <a:rPr lang="en-US" altLang="ja-JP" dirty="0"/>
            </a:br>
            <a:r>
              <a:rPr lang="en-US" altLang="ja-JP" b="0" dirty="0"/>
              <a:t>Dial a phone number and enter access code, or connect via internet. </a:t>
            </a:r>
            <a:br>
              <a:rPr lang="en-US" altLang="ja-JP" dirty="0"/>
            </a:br>
            <a:br>
              <a:rPr lang="en-US" altLang="ja-JP" dirty="0"/>
            </a:br>
            <a:r>
              <a:rPr lang="en-US" altLang="ja-JP" dirty="0"/>
              <a:t>By phone: </a:t>
            </a:r>
            <a:br>
              <a:rPr lang="en-US" altLang="ja-JP" dirty="0"/>
            </a:br>
            <a:r>
              <a:rPr lang="en-US" altLang="ja-JP" b="0" dirty="0"/>
              <a:t>United States - Los Angeles, CA   </a:t>
            </a:r>
            <a:r>
              <a:rPr lang="en-US" altLang="ja-JP" dirty="0">
                <a:hlinkClick r:id="rId4"/>
              </a:rPr>
              <a:t>+1.213.226.1066</a:t>
            </a:r>
            <a:r>
              <a:rPr lang="en-US" altLang="ja-JP" b="0" dirty="0"/>
              <a:t> </a:t>
            </a:r>
            <a:br>
              <a:rPr lang="en-US" altLang="ja-JP" dirty="0"/>
            </a:br>
            <a:r>
              <a:rPr lang="en-US" altLang="ja-JP" b="0" dirty="0"/>
              <a:t>United States - Washington, DC   </a:t>
            </a:r>
            <a:r>
              <a:rPr lang="en-US" altLang="ja-JP" dirty="0">
                <a:hlinkClick r:id="rId5"/>
              </a:rPr>
              <a:t>+1.202.602.1295</a:t>
            </a:r>
            <a:r>
              <a:rPr lang="en-US" altLang="ja-JP" b="0" dirty="0"/>
              <a:t> </a:t>
            </a:r>
            <a:br>
              <a:rPr lang="en-US" altLang="ja-JP" dirty="0"/>
            </a:br>
            <a:r>
              <a:rPr lang="en-US" altLang="ja-JP" b="0" dirty="0"/>
              <a:t>Canada - Ottawa   </a:t>
            </a:r>
            <a:r>
              <a:rPr lang="en-US" altLang="ja-JP" dirty="0">
                <a:hlinkClick r:id="rId6"/>
              </a:rPr>
              <a:t>+1.613.699.9318</a:t>
            </a:r>
            <a:r>
              <a:rPr lang="en-US" altLang="ja-JP" b="0" dirty="0"/>
              <a:t> </a:t>
            </a:r>
            <a:br>
              <a:rPr lang="en-US" altLang="ja-JP" dirty="0"/>
            </a:br>
            <a:r>
              <a:rPr lang="en-US" altLang="ja-JP" b="0" dirty="0"/>
              <a:t>Germany - Berlin   </a:t>
            </a:r>
            <a:r>
              <a:rPr lang="en-US" altLang="ja-JP" dirty="0">
                <a:hlinkClick r:id="rId7"/>
              </a:rPr>
              <a:t>+49.30.2240.3071</a:t>
            </a:r>
            <a:r>
              <a:rPr lang="en-US" altLang="ja-JP" b="0" dirty="0"/>
              <a:t> </a:t>
            </a:r>
            <a:br>
              <a:rPr lang="en-US" altLang="ja-JP" dirty="0"/>
            </a:br>
            <a:r>
              <a:rPr lang="en-US" altLang="ja-JP" b="0" dirty="0"/>
              <a:t>Japan - Tokyo   </a:t>
            </a:r>
            <a:r>
              <a:rPr lang="en-US" altLang="ja-JP" dirty="0">
                <a:hlinkClick r:id="rId8"/>
              </a:rPr>
              <a:t>+81.3.4579.5983</a:t>
            </a:r>
            <a:r>
              <a:rPr lang="en-US" altLang="ja-JP" b="0" dirty="0"/>
              <a:t> </a:t>
            </a:r>
            <a:br>
              <a:rPr lang="en-US" altLang="ja-JP" dirty="0"/>
            </a:br>
            <a:r>
              <a:rPr lang="en-US" altLang="ja-JP" b="0" dirty="0"/>
              <a:t>Korea, Republic of - South Korea   </a:t>
            </a:r>
            <a:r>
              <a:rPr lang="en-US" altLang="ja-JP" dirty="0"/>
              <a:t>+82.26.022.2310</a:t>
            </a:r>
            <a:r>
              <a:rPr lang="en-US" altLang="ja-JP" b="0" dirty="0"/>
              <a:t> </a:t>
            </a:r>
            <a:br>
              <a:rPr lang="en-US" altLang="ja-JP" dirty="0"/>
            </a:br>
            <a:r>
              <a:rPr lang="en-US" altLang="ja-JP" b="0" dirty="0"/>
              <a:t>Sweden - Stockholm   </a:t>
            </a:r>
            <a:r>
              <a:rPr lang="en-US" altLang="ja-JP" dirty="0"/>
              <a:t>+46.8.4030.8819</a:t>
            </a:r>
            <a:r>
              <a:rPr lang="en-US" altLang="ja-JP" b="0" dirty="0"/>
              <a:t> </a:t>
            </a:r>
            <a:br>
              <a:rPr lang="en-US" altLang="ja-JP" dirty="0"/>
            </a:br>
            <a:r>
              <a:rPr lang="en-US" altLang="ja-JP" b="0" dirty="0"/>
              <a:t>Sweden - Stockholm   </a:t>
            </a:r>
            <a:r>
              <a:rPr lang="en-US" altLang="ja-JP" dirty="0"/>
              <a:t>+46.8.4030.9107</a:t>
            </a:r>
            <a:r>
              <a:rPr lang="en-US" altLang="ja-JP" b="0" dirty="0"/>
              <a:t> </a:t>
            </a:r>
            <a:br>
              <a:rPr lang="en-US" altLang="ja-JP" dirty="0"/>
            </a:br>
            <a:r>
              <a:rPr lang="en-US" altLang="ja-JP" b="0" dirty="0"/>
              <a:t>Access Code   </a:t>
            </a:r>
            <a:r>
              <a:rPr lang="en-US" altLang="ja-JP" dirty="0"/>
              <a:t>543-324-473#</a:t>
            </a:r>
            <a:r>
              <a:rPr lang="en-US" altLang="ja-JP" b="0" dirty="0"/>
              <a:t> </a:t>
            </a:r>
            <a:br>
              <a:rPr lang="en-US" altLang="ja-JP" dirty="0"/>
            </a:br>
            <a:br>
              <a:rPr lang="en-US" altLang="ja-JP" dirty="0"/>
            </a:br>
            <a:r>
              <a:rPr lang="en-US" altLang="ja-JP" b="0" dirty="0">
                <a:hlinkClick r:id="rId9"/>
              </a:rPr>
              <a:t>Other international numbers available</a:t>
            </a:r>
            <a:r>
              <a:rPr lang="en-US" altLang="ja-JP" b="0" dirty="0"/>
              <a:t> </a:t>
            </a:r>
            <a:br>
              <a:rPr lang="en-US" altLang="ja-JP" dirty="0"/>
            </a:br>
            <a:br>
              <a:rPr lang="en-US" altLang="ja-JP" dirty="0"/>
            </a:br>
            <a:r>
              <a:rPr lang="en-US" altLang="ja-JP" dirty="0"/>
              <a:t>By computer via internet: </a:t>
            </a:r>
            <a:br>
              <a:rPr lang="en-US" altLang="ja-JP" dirty="0"/>
            </a:br>
            <a:r>
              <a:rPr lang="en-US" altLang="ja-JP" b="0" dirty="0"/>
              <a:t>Join the meeting, click the phone icon and select 'Call via internet'. A small download might be required. </a:t>
            </a:r>
            <a:br>
              <a:rPr lang="en-US" altLang="ja-JP" dirty="0"/>
            </a:br>
            <a:br>
              <a:rPr lang="en-US" altLang="ja-JP" dirty="0"/>
            </a:br>
            <a:r>
              <a:rPr lang="en-US" altLang="ja-JP" b="0" dirty="0">
                <a:hlinkClick r:id="rId10"/>
              </a:rPr>
              <a:t>Start time by time zones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May 30</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Call for submissions, discussions and approval of agenda</a:t>
            </a:r>
          </a:p>
          <a:p>
            <a:r>
              <a:rPr kumimoji="1" lang="en-US" altLang="ja-JP" dirty="0"/>
              <a:t>IEEE IPR statement</a:t>
            </a:r>
          </a:p>
          <a:p>
            <a:r>
              <a:rPr kumimoji="1" lang="en-US" altLang="ja-JP" dirty="0"/>
              <a:t>Comments resolution</a:t>
            </a:r>
          </a:p>
          <a:p>
            <a:r>
              <a:rPr kumimoji="1" lang="en-US" altLang="ja-JP" dirty="0"/>
              <a:t>Discussion Timeline</a:t>
            </a:r>
          </a:p>
          <a:p>
            <a:r>
              <a:rPr kumimoji="1" lang="en-US" altLang="ja-JP" dirty="0"/>
              <a:t>Motions</a:t>
            </a:r>
          </a:p>
          <a:p>
            <a:r>
              <a:rPr kumimoji="1" lang="en-US" altLang="ja-JP" dirty="0"/>
              <a:t>AOB</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Submissions</a:t>
            </a:r>
          </a:p>
          <a:p>
            <a:pPr lvl="1"/>
            <a:r>
              <a:rPr kumimoji="1" lang="en-US" altLang="ja-JP" dirty="0"/>
              <a:t>DCN 19-18/0033r0:  Revise of Fig 121 in sub-clause 7.2.2.17.2 (C. Sun)</a:t>
            </a:r>
          </a:p>
          <a:p>
            <a:pPr lvl="1"/>
            <a:r>
              <a:rPr kumimoji="1" lang="en-US" altLang="ja-JP" dirty="0"/>
              <a:t>DCN 19-18/0035r0:  Comment Resolution for CID4 (S. </a:t>
            </a:r>
            <a:r>
              <a:rPr kumimoji="1" lang="en-US" altLang="ja-JP" dirty="0" err="1"/>
              <a:t>Furuichi</a:t>
            </a:r>
            <a:r>
              <a:rPr kumimoji="1" lang="en-US" altLang="ja-JP" dirty="0"/>
              <a:t>)</a:t>
            </a:r>
          </a:p>
          <a:p>
            <a:pPr lvl="1"/>
            <a:endParaRPr kumimoji="1" lang="en-US" altLang="ja-JP" dirty="0"/>
          </a:p>
          <a:p>
            <a:pPr lvl="1"/>
            <a:endParaRPr kumimoji="1" lang="en-US" altLang="ja-JP" dirty="0"/>
          </a:p>
          <a:p>
            <a:r>
              <a:rPr kumimoji="1" lang="en-US" altLang="ja-JP" dirty="0"/>
              <a:t>Approve the agenda of the BRC May 30, 2018 teleconference, document 19-18/0034r1</a:t>
            </a:r>
          </a:p>
          <a:p>
            <a:endParaRPr kumimoji="1" lang="en-US" altLang="ja-JP" dirty="0"/>
          </a:p>
          <a:p>
            <a:pPr lvl="1"/>
            <a:r>
              <a:rPr kumimoji="1" lang="en-US" altLang="ja-JP" dirty="0"/>
              <a:t>Approved by </a:t>
            </a:r>
            <a:r>
              <a:rPr lang="en-US" altLang="ja-JP" dirty="0"/>
              <a:t>unanimous consent</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1959993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14300"/>
            <a:ext cx="8991600" cy="6743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304800"/>
            <a:ext cx="8737600" cy="655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10317</TotalTime>
  <Words>924</Words>
  <Application>Microsoft Office PowerPoint</Application>
  <PresentationFormat>ユーザー設定</PresentationFormat>
  <Paragraphs>170</Paragraphs>
  <Slides>21</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21</vt:i4>
      </vt:variant>
    </vt:vector>
  </HeadingPairs>
  <TitlesOfParts>
    <vt:vector size="29" baseType="lpstr">
      <vt:lpstr>Arial Unicode MS</vt:lpstr>
      <vt:lpstr>MS Gothic</vt:lpstr>
      <vt:lpstr>Arial</vt:lpstr>
      <vt:lpstr>Calibri</vt:lpstr>
      <vt:lpstr>Courier New</vt:lpstr>
      <vt:lpstr>Times New Roman</vt:lpstr>
      <vt:lpstr>Office Theme</vt:lpstr>
      <vt:lpstr>Document</vt:lpstr>
      <vt:lpstr>Ballot Resolution Committee (BRC) May 30, 2018 teleconference Agenda</vt:lpstr>
      <vt:lpstr>Agenda graphic</vt:lpstr>
      <vt:lpstr>Meeting protocol</vt:lpstr>
      <vt:lpstr>Agenda for May 30</vt:lpstr>
      <vt:lpstr>Call for submissions, discussions and 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Comments resolution</vt:lpstr>
      <vt:lpstr>Timeline Discussion (1/2)</vt:lpstr>
      <vt:lpstr>Timeline Discussion (2/2)</vt:lpstr>
      <vt:lpstr>Motion #1</vt:lpstr>
      <vt:lpstr>Motions #2</vt:lpstr>
      <vt:lpstr>Motions #3</vt:lpstr>
      <vt:lpstr>AOB</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 (Sony)</cp:lastModifiedBy>
  <cp:revision>638</cp:revision>
  <cp:lastPrinted>2014-11-08T20:15:38Z</cp:lastPrinted>
  <dcterms:created xsi:type="dcterms:W3CDTF">2014-10-30T17:06:39Z</dcterms:created>
  <dcterms:modified xsi:type="dcterms:W3CDTF">2018-05-30T07:07:54Z</dcterms:modified>
</cp:coreProperties>
</file>