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96" r:id="rId4"/>
    <p:sldId id="295" r:id="rId5"/>
    <p:sldId id="297" r:id="rId6"/>
    <p:sldId id="298" r:id="rId7"/>
    <p:sldId id="299" r:id="rId8"/>
    <p:sldId id="303" r:id="rId9"/>
    <p:sldId id="304" r:id="rId10"/>
    <p:sldId id="305" r:id="rId11"/>
    <p:sldId id="306" r:id="rId12"/>
    <p:sldId id="307" r:id="rId13"/>
    <p:sldId id="300" r:id="rId14"/>
    <p:sldId id="301" r:id="rId15"/>
    <p:sldId id="302" r:id="rId16"/>
    <p:sldId id="275" r:id="rId1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4" clrIdx="0">
    <p:extLst>
      <p:ext uri="{19B8F6BF-5375-455C-9EA6-DF929625EA0E}">
        <p15:presenceInfo xmlns:p15="http://schemas.microsoft.com/office/powerpoint/2012/main" userId="2cb8745b51aa14e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98" autoAdjust="0"/>
    <p:restoredTop sz="95721" autoAdjust="0"/>
  </p:normalViewPr>
  <p:slideViewPr>
    <p:cSldViewPr>
      <p:cViewPr varScale="1">
        <p:scale>
          <a:sx n="80" d="100"/>
          <a:sy n="80" d="100"/>
        </p:scale>
        <p:origin x="1637" y="53"/>
      </p:cViewPr>
      <p:guideLst>
        <p:guide orient="horz" pos="2304"/>
        <p:guide pos="3072"/>
      </p:guideLst>
    </p:cSldViewPr>
  </p:slideViewPr>
  <p:outlineViewPr>
    <p:cViewPr varScale="1">
      <p:scale>
        <a:sx n="170" d="200"/>
        <a:sy n="170" d="200"/>
      </p:scale>
      <p:origin x="0" y="-170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245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Header Placeholder 1"/>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
        <p:nvSpPr>
          <p:cNvPr id="3" name="Slide Image Placeholder 2"/>
          <p:cNvSpPr>
            <a:spLocks noGrp="1" noRot="1" noChangeAspect="1"/>
          </p:cNvSpPr>
          <p:nvPr>
            <p:ph type="sldImg" idx="2"/>
          </p:nvPr>
        </p:nvSpPr>
        <p:spPr>
          <a:xfrm>
            <a:off x="1379538" y="1160463"/>
            <a:ext cx="4175125" cy="3132137"/>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56742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30192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04021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37901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55746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63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91506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91832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35676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7930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228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8973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Rolfe et al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Rolfe et al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802.19-18/0028</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latin typeface="+mn-lt"/>
              </a:rPr>
              <a:t>May 2018</a:t>
            </a:r>
            <a:endParaRPr lang="en-GB" dirty="0">
              <a:latin typeface="+mn-lt"/>
            </a:endParaRPr>
          </a:p>
        </p:txBody>
      </p:sp>
      <p:sp>
        <p:nvSpPr>
          <p:cNvPr id="7" name="Footer Placeholder 4"/>
          <p:cNvSpPr>
            <a:spLocks noGrp="1"/>
          </p:cNvSpPr>
          <p:nvPr>
            <p:ph type="ftr" idx="14"/>
          </p:nvPr>
        </p:nvSpPr>
        <p:spPr>
          <a:xfrm>
            <a:off x="5867407" y="6907108"/>
            <a:ext cx="3244420" cy="193040"/>
          </a:xfrm>
        </p:spPr>
        <p:txBody>
          <a:bodyPr/>
          <a:lstStyle/>
          <a:p>
            <a:r>
              <a:rPr lang="en-GB" smtClean="0">
                <a:latin typeface="+mn-lt"/>
              </a:rPr>
              <a:t>Rolfe et al  (BCA/MERL)</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600" dirty="0" smtClean="0">
                <a:latin typeface="+mn-lt"/>
              </a:rPr>
              <a:t>Possible 802.15.4 Mitigation Ideas for </a:t>
            </a:r>
            <a:br>
              <a:rPr lang="en-GB" sz="2600" dirty="0" smtClean="0">
                <a:latin typeface="+mn-lt"/>
              </a:rPr>
            </a:br>
            <a:r>
              <a:rPr lang="en-GB" sz="2600" dirty="0" smtClean="0">
                <a:latin typeface="+mn-lt"/>
              </a:rPr>
              <a:t>802.15.4g and</a:t>
            </a:r>
            <a:r>
              <a:rPr lang="en-GB" sz="2600" dirty="0" smtClean="0">
                <a:latin typeface="+mj-lt"/>
              </a:rPr>
              <a:t> 802.11ah Coexistence</a:t>
            </a:r>
            <a:endParaRPr lang="en-GB" sz="2600" dirty="0">
              <a:latin typeface="+mj-lt"/>
            </a:endParaRPr>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b="0" dirty="0">
                <a:latin typeface="+mn-lt"/>
              </a:rPr>
              <a:t> </a:t>
            </a:r>
            <a:r>
              <a:rPr lang="en-GB" sz="2133" b="0" dirty="0" smtClean="0">
                <a:latin typeface="+mn-lt"/>
              </a:rPr>
              <a:t>2018-05-08</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271903918"/>
              </p:ext>
            </p:extLst>
          </p:nvPr>
        </p:nvGraphicFramePr>
        <p:xfrm>
          <a:off x="441325" y="2244357"/>
          <a:ext cx="9312275" cy="4926012"/>
        </p:xfrm>
        <a:graphic>
          <a:graphicData uri="http://schemas.openxmlformats.org/presentationml/2006/ole">
            <mc:AlternateContent xmlns:mc="http://schemas.openxmlformats.org/markup-compatibility/2006">
              <mc:Choice xmlns:v="urn:schemas-microsoft-com:vml" Requires="v">
                <p:oleObj spid="_x0000_s3514" name="Document" r:id="rId4" imgW="8855058" imgH="4692136" progId="Word.Document.8">
                  <p:embed/>
                </p:oleObj>
              </mc:Choice>
              <mc:Fallback>
                <p:oleObj name="Document" r:id="rId4" imgW="8855058" imgH="4692136" progId="Word.Document.8">
                  <p:embed/>
                  <p:pic>
                    <p:nvPicPr>
                      <p:cNvPr id="0" name="Picture 3"/>
                      <p:cNvPicPr>
                        <a:picLocks noChangeAspect="1" noChangeArrowheads="1"/>
                      </p:cNvPicPr>
                      <p:nvPr/>
                    </p:nvPicPr>
                    <p:blipFill>
                      <a:blip r:embed="rId5"/>
                      <a:srcRect/>
                      <a:stretch>
                        <a:fillRect/>
                      </a:stretch>
                    </p:blipFill>
                    <p:spPr bwMode="auto">
                      <a:xfrm>
                        <a:off x="441325" y="2244357"/>
                        <a:ext cx="9312275" cy="4926012"/>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1828800"/>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smtClean="0">
                <a:latin typeface="+mn-lt"/>
              </a:rPr>
              <a:t>Rolfe et al  (BCA/MERL)</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10</a:t>
            </a:fld>
            <a:endParaRPr lang="en-GB">
              <a:latin typeface="+mn-lt"/>
            </a:endParaRPr>
          </a:p>
        </p:txBody>
      </p:sp>
      <p:sp>
        <p:nvSpPr>
          <p:cNvPr id="9" name="Title 1"/>
          <p:cNvSpPr>
            <a:spLocks noGrp="1"/>
          </p:cNvSpPr>
          <p:nvPr/>
        </p:nvSpPr>
        <p:spPr bwMode="auto">
          <a:xfrm>
            <a:off x="571500" y="646855"/>
            <a:ext cx="8610600" cy="1181521"/>
          </a:xfrm>
          <a:prstGeom prst="rect">
            <a:avLst/>
          </a:prstGeom>
          <a:noFill/>
          <a:ln>
            <a:noFill/>
          </a:ln>
          <a:effectLst/>
          <a:extLst>
            <a:ext uri="{909E8E84-426E-40dd-AFC4-6F175D3DCCD1}">
              <a14:hiddenFill xmlns="" xmlns:a14="http://schemas.microsoft.com/office/drawing/2010/main" xmlns:lc="http://schemas.openxmlformats.org/drawingml/2006/lockedCanvas">
                <a:solidFill>
                  <a:schemeClr val="accent1"/>
                </a:solidFill>
              </a14:hiddenFill>
            </a:ext>
            <a:ext uri="{91240B29-F687-4f45-9708-019B960494DF}">
              <a14:hiddenLine xmlns="" xmlns:a14="http://schemas.microsoft.com/office/drawing/2010/main" xmlns:lc="http://schemas.openxmlformats.org/drawingml/2006/lockedCanvas" w="9525">
                <a:solidFill>
                  <a:schemeClr val="tx1"/>
                </a:solidFill>
                <a:miter lim="800000"/>
                <a:headEnd/>
                <a:tailEnd/>
              </a14:hiddenLine>
            </a:ext>
            <a:ext uri="{AF507438-7753-43e0-B8FC-AC1667EBCBE1}">
              <a14:hiddenEffects xmlns="" xmlns:a14="http://schemas.microsoft.com/office/drawing/2010/main" xmlns:lc="http://schemas.openxmlformats.org/drawingml/2006/lockedCanva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xmlns:lc="http://schemas.openxmlformats.org/drawingml/2006/lockedCanva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sz="2400" b="1" dirty="0" smtClean="0"/>
              <a:t>From doc</a:t>
            </a:r>
            <a:r>
              <a:rPr lang="en-US" sz="2400" b="1" dirty="0"/>
              <a:t>.: &lt;15-14-0383-00-0000&gt;</a:t>
            </a:r>
          </a:p>
          <a:p>
            <a:r>
              <a:rPr lang="en-US" dirty="0"/>
              <a:t>CCA detection time recommended change</a:t>
            </a:r>
            <a:endParaRPr lang="en-US" dirty="0"/>
          </a:p>
        </p:txBody>
      </p:sp>
      <p:sp>
        <p:nvSpPr>
          <p:cNvPr id="8" name="Content Placeholder 2"/>
          <p:cNvSpPr txBox="1">
            <a:spLocks/>
          </p:cNvSpPr>
          <p:nvPr/>
        </p:nvSpPr>
        <p:spPr bwMode="auto">
          <a:xfrm>
            <a:off x="948267" y="2119630"/>
            <a:ext cx="7772400" cy="3276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Font typeface="Arial" panose="020B0604020202020204" pitchFamily="34" charset="0"/>
              <a:buNone/>
            </a:pPr>
            <a:r>
              <a:rPr lang="en-US" kern="0" dirty="0" smtClean="0">
                <a:latin typeface="+mj-lt"/>
              </a:rPr>
              <a:t>To better accommodate regulations such as ETSI 300 328 and 300 220, and to consolidate detection times; change from using the constant </a:t>
            </a:r>
            <a:r>
              <a:rPr lang="en-US" kern="0" dirty="0" err="1" smtClean="0">
                <a:latin typeface="+mj-lt"/>
              </a:rPr>
              <a:t>aCCATime</a:t>
            </a:r>
            <a:r>
              <a:rPr lang="en-US" kern="0" dirty="0" smtClean="0">
                <a:latin typeface="+mj-lt"/>
              </a:rPr>
              <a:t> to a PIB such as </a:t>
            </a:r>
            <a:r>
              <a:rPr lang="en-US" kern="0" dirty="0" err="1" smtClean="0">
                <a:latin typeface="+mj-lt"/>
              </a:rPr>
              <a:t>macCCATime</a:t>
            </a:r>
            <a:r>
              <a:rPr lang="en-US" kern="0" dirty="0" smtClean="0">
                <a:latin typeface="+mj-lt"/>
              </a:rPr>
              <a:t> with units of </a:t>
            </a:r>
            <a:r>
              <a:rPr lang="en-US" kern="0" dirty="0" err="1" smtClean="0">
                <a:latin typeface="+mj-lt"/>
              </a:rPr>
              <a:t>μs</a:t>
            </a:r>
            <a:endParaRPr lang="en-US" kern="0" dirty="0">
              <a:latin typeface="+mj-lt"/>
            </a:endParaRPr>
          </a:p>
          <a:p>
            <a:pPr marL="0" indent="0">
              <a:buFont typeface="Arial" panose="020B0604020202020204" pitchFamily="34" charset="0"/>
              <a:buNone/>
            </a:pPr>
            <a:endParaRPr lang="en-US" kern="0" dirty="0" smtClean="0">
              <a:latin typeface="+mj-lt"/>
            </a:endParaRPr>
          </a:p>
          <a:p>
            <a:pPr marL="0" indent="0">
              <a:buFont typeface="Arial" panose="020B0604020202020204" pitchFamily="34" charset="0"/>
              <a:buNone/>
            </a:pPr>
            <a:r>
              <a:rPr lang="en-US" kern="0" dirty="0" smtClean="0">
                <a:latin typeface="+mj-lt"/>
              </a:rPr>
              <a:t>Most silicon implementations already provide this capability. </a:t>
            </a:r>
            <a:endParaRPr lang="en-US" kern="0" dirty="0" smtClean="0">
              <a:latin typeface="+mj-lt"/>
            </a:endParaRPr>
          </a:p>
        </p:txBody>
      </p:sp>
    </p:spTree>
    <p:extLst>
      <p:ext uri="{BB962C8B-B14F-4D97-AF65-F5344CB8AC3E}">
        <p14:creationId xmlns:p14="http://schemas.microsoft.com/office/powerpoint/2010/main" val="24137989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smtClean="0">
                <a:latin typeface="+mn-lt"/>
              </a:rPr>
              <a:t>Rolfe et al  (BCA/MERL)</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11</a:t>
            </a:fld>
            <a:endParaRPr lang="en-GB">
              <a:latin typeface="+mn-lt"/>
            </a:endParaRPr>
          </a:p>
        </p:txBody>
      </p:sp>
      <p:sp>
        <p:nvSpPr>
          <p:cNvPr id="9" name="Title 1"/>
          <p:cNvSpPr>
            <a:spLocks noGrp="1"/>
          </p:cNvSpPr>
          <p:nvPr/>
        </p:nvSpPr>
        <p:spPr bwMode="auto">
          <a:xfrm>
            <a:off x="571500" y="646855"/>
            <a:ext cx="8610600" cy="648545"/>
          </a:xfrm>
          <a:prstGeom prst="rect">
            <a:avLst/>
          </a:prstGeom>
          <a:noFill/>
          <a:ln>
            <a:noFill/>
          </a:ln>
          <a:effectLst/>
          <a:extLst>
            <a:ext uri="{909E8E84-426E-40dd-AFC4-6F175D3DCCD1}">
              <a14:hiddenFill xmlns="" xmlns:a14="http://schemas.microsoft.com/office/drawing/2010/main" xmlns:lc="http://schemas.openxmlformats.org/drawingml/2006/lockedCanvas">
                <a:solidFill>
                  <a:schemeClr val="accent1"/>
                </a:solidFill>
              </a14:hiddenFill>
            </a:ext>
            <a:ext uri="{91240B29-F687-4f45-9708-019B960494DF}">
              <a14:hiddenLine xmlns="" xmlns:a14="http://schemas.microsoft.com/office/drawing/2010/main" xmlns:lc="http://schemas.openxmlformats.org/drawingml/2006/lockedCanvas" w="9525">
                <a:solidFill>
                  <a:schemeClr val="tx1"/>
                </a:solidFill>
                <a:miter lim="800000"/>
                <a:headEnd/>
                <a:tailEnd/>
              </a14:hiddenLine>
            </a:ext>
            <a:ext uri="{AF507438-7753-43e0-B8FC-AC1667EBCBE1}">
              <a14:hiddenEffects xmlns="" xmlns:a14="http://schemas.microsoft.com/office/drawing/2010/main" xmlns:lc="http://schemas.openxmlformats.org/drawingml/2006/lockedCanva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xmlns:lc="http://schemas.openxmlformats.org/drawingml/2006/lockedCanva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dirty="0" smtClean="0"/>
              <a:t>ED threshold </a:t>
            </a:r>
            <a:r>
              <a:rPr lang="en-US" dirty="0"/>
              <a:t>values</a:t>
            </a:r>
            <a:endParaRPr lang="en-US" dirty="0"/>
          </a:p>
        </p:txBody>
      </p:sp>
      <p:sp>
        <p:nvSpPr>
          <p:cNvPr id="10" name="Content Placeholder 2"/>
          <p:cNvSpPr>
            <a:spLocks noGrp="1"/>
          </p:cNvSpPr>
          <p:nvPr>
            <p:ph idx="1"/>
          </p:nvPr>
        </p:nvSpPr>
        <p:spPr>
          <a:xfrm>
            <a:off x="495300" y="1524000"/>
            <a:ext cx="3848100" cy="5244042"/>
          </a:xfrm>
        </p:spPr>
        <p:txBody>
          <a:bodyPr/>
          <a:lstStyle/>
          <a:p>
            <a:r>
              <a:rPr lang="en-US" dirty="0" smtClean="0">
                <a:latin typeface="+mj-lt"/>
              </a:rPr>
              <a:t>ED threshold defined as 10dB above defined minimum </a:t>
            </a:r>
            <a:r>
              <a:rPr lang="en-US" dirty="0" err="1" smtClean="0">
                <a:latin typeface="+mj-lt"/>
              </a:rPr>
              <a:t>rx</a:t>
            </a:r>
            <a:r>
              <a:rPr lang="en-US" dirty="0" smtClean="0">
                <a:latin typeface="+mj-lt"/>
              </a:rPr>
              <a:t> sensitivity.  RX sensitivity:</a:t>
            </a:r>
          </a:p>
          <a:p>
            <a:endParaRPr lang="en-US" dirty="0" smtClean="0">
              <a:latin typeface="+mj-lt"/>
            </a:endParaRPr>
          </a:p>
          <a:p>
            <a:endParaRPr lang="en-US" dirty="0">
              <a:latin typeface="+mj-lt"/>
            </a:endParaRPr>
          </a:p>
          <a:p>
            <a:r>
              <a:rPr lang="en-US" dirty="0" smtClean="0">
                <a:latin typeface="+mj-lt"/>
              </a:rPr>
              <a:t>Example:  SUN-FSK:</a:t>
            </a:r>
          </a:p>
          <a:p>
            <a:pPr marL="0" indent="0">
              <a:buNone/>
            </a:pPr>
            <a:r>
              <a:rPr lang="en-US" dirty="0">
                <a:latin typeface="+mj-lt"/>
              </a:rPr>
              <a:t>	</a:t>
            </a:r>
            <a:endParaRPr lang="en-US" dirty="0" smtClean="0">
              <a:latin typeface="+mj-lt"/>
            </a:endParaRPr>
          </a:p>
        </p:txBody>
      </p:sp>
      <p:graphicFrame>
        <p:nvGraphicFramePr>
          <p:cNvPr id="7" name="Table 6"/>
          <p:cNvGraphicFramePr>
            <a:graphicFrameLocks noGrp="1"/>
          </p:cNvGraphicFramePr>
          <p:nvPr>
            <p:extLst>
              <p:ext uri="{D42A27DB-BD31-4B8C-83A1-F6EECF244321}">
                <p14:modId xmlns:p14="http://schemas.microsoft.com/office/powerpoint/2010/main" val="810697688"/>
              </p:ext>
            </p:extLst>
          </p:nvPr>
        </p:nvGraphicFramePr>
        <p:xfrm>
          <a:off x="1676400" y="4516835"/>
          <a:ext cx="6502401" cy="1920240"/>
        </p:xfrm>
        <a:graphic>
          <a:graphicData uri="http://schemas.openxmlformats.org/drawingml/2006/table">
            <a:tbl>
              <a:tblPr firstRow="1" bandRow="1">
                <a:tableStyleId>{5C22544A-7EE6-4342-B048-85BDC9FD1C3A}</a:tableStyleId>
              </a:tblPr>
              <a:tblGrid>
                <a:gridCol w="1981200"/>
                <a:gridCol w="2362200"/>
                <a:gridCol w="2159001"/>
              </a:tblGrid>
              <a:tr h="370840">
                <a:tc>
                  <a:txBody>
                    <a:bodyPr/>
                    <a:lstStyle/>
                    <a:p>
                      <a:r>
                        <a:rPr lang="en-US" dirty="0" smtClean="0"/>
                        <a:t>Data Rate</a:t>
                      </a:r>
                      <a:r>
                        <a:rPr lang="en-US" baseline="0" dirty="0" smtClean="0"/>
                        <a:t> Mode</a:t>
                      </a:r>
                      <a:endParaRPr lang="en-US" dirty="0"/>
                    </a:p>
                  </a:txBody>
                  <a:tcPr/>
                </a:tc>
                <a:tc>
                  <a:txBody>
                    <a:bodyPr/>
                    <a:lstStyle/>
                    <a:p>
                      <a:r>
                        <a:rPr lang="en-US" dirty="0" smtClean="0"/>
                        <a:t>Min.</a:t>
                      </a:r>
                      <a:r>
                        <a:rPr lang="en-US" baseline="0" dirty="0" smtClean="0"/>
                        <a:t> RX Sensitivity</a:t>
                      </a:r>
                      <a:endParaRPr lang="en-US" dirty="0"/>
                    </a:p>
                  </a:txBody>
                  <a:tcPr/>
                </a:tc>
                <a:tc>
                  <a:txBody>
                    <a:bodyPr/>
                    <a:lstStyle/>
                    <a:p>
                      <a:r>
                        <a:rPr lang="en-US" dirty="0" smtClean="0"/>
                        <a:t>ED Threshold</a:t>
                      </a:r>
                      <a:endParaRPr lang="en-US" dirty="0"/>
                    </a:p>
                  </a:txBody>
                  <a:tcPr/>
                </a:tc>
              </a:tr>
              <a:tr h="370840">
                <a:tc>
                  <a:txBody>
                    <a:bodyPr/>
                    <a:lstStyle/>
                    <a:p>
                      <a:r>
                        <a:rPr lang="en-US" dirty="0" smtClean="0"/>
                        <a:t>50 kbps</a:t>
                      </a:r>
                      <a:endParaRPr lang="en-US" dirty="0"/>
                    </a:p>
                  </a:txBody>
                  <a:tcPr/>
                </a:tc>
                <a:tc>
                  <a:txBody>
                    <a:bodyPr/>
                    <a:lstStyle/>
                    <a:p>
                      <a:r>
                        <a:rPr lang="en-US" dirty="0" smtClean="0"/>
                        <a:t>-91.00</a:t>
                      </a:r>
                      <a:r>
                        <a:rPr lang="en-US" baseline="0" dirty="0" smtClean="0"/>
                        <a:t> </a:t>
                      </a:r>
                      <a:r>
                        <a:rPr lang="en-US" baseline="0" dirty="0" err="1" smtClean="0"/>
                        <a:t>dBm</a:t>
                      </a:r>
                      <a:endParaRPr lang="en-US" dirty="0"/>
                    </a:p>
                  </a:txBody>
                  <a:tcPr/>
                </a:tc>
                <a:tc>
                  <a:txBody>
                    <a:bodyPr/>
                    <a:lstStyle/>
                    <a:p>
                      <a:r>
                        <a:rPr lang="en-US" dirty="0" smtClean="0"/>
                        <a:t>-81.00</a:t>
                      </a:r>
                      <a:r>
                        <a:rPr lang="en-US" baseline="0" dirty="0" smtClean="0"/>
                        <a:t> </a:t>
                      </a:r>
                      <a:r>
                        <a:rPr lang="en-US" baseline="0" dirty="0" err="1" smtClean="0"/>
                        <a:t>dBm</a:t>
                      </a:r>
                      <a:endParaRPr lang="en-US" dirty="0"/>
                    </a:p>
                  </a:txBody>
                  <a:tcPr/>
                </a:tc>
              </a:tr>
              <a:tr h="370840">
                <a:tc>
                  <a:txBody>
                    <a:bodyPr/>
                    <a:lstStyle/>
                    <a:p>
                      <a:r>
                        <a:rPr lang="en-US" dirty="0" smtClean="0"/>
                        <a:t>100 kbps</a:t>
                      </a:r>
                      <a:endParaRPr lang="en-US"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dirty="0" smtClean="0"/>
                        <a:t>-86.23</a:t>
                      </a:r>
                      <a:r>
                        <a:rPr lang="en-US" baseline="0" dirty="0" smtClean="0"/>
                        <a:t> </a:t>
                      </a:r>
                      <a:r>
                        <a:rPr lang="en-US" baseline="0" dirty="0" err="1" smtClean="0"/>
                        <a:t>dBm</a:t>
                      </a:r>
                      <a:endParaRPr lang="en-US" dirty="0" smtClean="0"/>
                    </a:p>
                  </a:txBody>
                  <a:tcPr/>
                </a:tc>
                <a:tc>
                  <a:txBody>
                    <a:bodyPr/>
                    <a:lstStyle/>
                    <a:p>
                      <a:r>
                        <a:rPr lang="en-US" dirty="0" smtClean="0"/>
                        <a:t>-76.23 </a:t>
                      </a:r>
                      <a:r>
                        <a:rPr lang="en-US" dirty="0" err="1" smtClean="0"/>
                        <a:t>dBm</a:t>
                      </a:r>
                      <a:endParaRPr lang="en-US" dirty="0"/>
                    </a:p>
                  </a:txBody>
                  <a:tcPr/>
                </a:tc>
              </a:tr>
              <a:tr h="370840">
                <a:tc>
                  <a:txBody>
                    <a:bodyPr/>
                    <a:lstStyle/>
                    <a:p>
                      <a:r>
                        <a:rPr lang="en-US" dirty="0" smtClean="0"/>
                        <a:t>150 kbps</a:t>
                      </a:r>
                      <a:endParaRPr lang="en-US" dirty="0"/>
                    </a:p>
                  </a:txBody>
                  <a:tcPr/>
                </a:tc>
                <a:tc>
                  <a:txBody>
                    <a:bodyPr/>
                    <a:lstStyle/>
                    <a:p>
                      <a:r>
                        <a:rPr lang="en-US" dirty="0" smtClean="0"/>
                        <a:t>-87.99</a:t>
                      </a:r>
                      <a:r>
                        <a:rPr lang="en-US" baseline="0" dirty="0" smtClean="0"/>
                        <a:t> </a:t>
                      </a:r>
                      <a:r>
                        <a:rPr lang="en-US" baseline="0" dirty="0" err="1" smtClean="0"/>
                        <a:t>dBm</a:t>
                      </a:r>
                      <a:endParaRPr lang="en-US" dirty="0"/>
                    </a:p>
                  </a:txBody>
                  <a:tcPr/>
                </a:tc>
                <a:tc>
                  <a:txBody>
                    <a:bodyPr/>
                    <a:lstStyle/>
                    <a:p>
                      <a:r>
                        <a:rPr lang="en-US" dirty="0" smtClean="0"/>
                        <a:t>-77.99 </a:t>
                      </a:r>
                      <a:r>
                        <a:rPr lang="en-US" dirty="0" err="1" smtClean="0"/>
                        <a:t>dBm</a:t>
                      </a:r>
                      <a:endParaRPr lang="en-US" dirty="0"/>
                    </a:p>
                  </a:txBody>
                  <a:tcPr/>
                </a:tc>
              </a:tr>
              <a:tr h="370840">
                <a:tc>
                  <a:txBody>
                    <a:bodyPr/>
                    <a:lstStyle/>
                    <a:p>
                      <a:r>
                        <a:rPr lang="en-US" dirty="0" smtClean="0"/>
                        <a:t>200 kbps</a:t>
                      </a:r>
                      <a:endParaRPr lang="en-US" dirty="0"/>
                    </a:p>
                  </a:txBody>
                  <a:tcPr/>
                </a:tc>
                <a:tc>
                  <a:txBody>
                    <a:bodyPr/>
                    <a:lstStyle/>
                    <a:p>
                      <a:r>
                        <a:rPr lang="en-US" dirty="0" smtClean="0"/>
                        <a:t>-84.98</a:t>
                      </a:r>
                      <a:r>
                        <a:rPr lang="en-US" baseline="0" dirty="0" smtClean="0"/>
                        <a:t> </a:t>
                      </a:r>
                      <a:r>
                        <a:rPr lang="en-US" baseline="0" dirty="0" err="1" smtClean="0"/>
                        <a:t>dBm</a:t>
                      </a:r>
                      <a:endParaRPr lang="en-US" dirty="0"/>
                    </a:p>
                  </a:txBody>
                  <a:tcPr/>
                </a:tc>
                <a:tc>
                  <a:txBody>
                    <a:bodyPr/>
                    <a:lstStyle/>
                    <a:p>
                      <a:r>
                        <a:rPr lang="en-US" dirty="0" smtClean="0"/>
                        <a:t>-74.98 </a:t>
                      </a:r>
                      <a:r>
                        <a:rPr lang="en-US" dirty="0" err="1" smtClean="0"/>
                        <a:t>dBm</a:t>
                      </a:r>
                      <a:endParaRPr lang="en-US" dirty="0"/>
                    </a:p>
                  </a:txBody>
                  <a:tcPr/>
                </a:tc>
              </a:tr>
            </a:tbl>
          </a:graphicData>
        </a:graphic>
      </p:graphicFrame>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7728" y="1447800"/>
            <a:ext cx="5144872" cy="2916635"/>
          </a:xfrm>
          <a:prstGeom prst="rect">
            <a:avLst/>
          </a:prstGeom>
        </p:spPr>
      </p:pic>
    </p:spTree>
    <p:extLst>
      <p:ext uri="{BB962C8B-B14F-4D97-AF65-F5344CB8AC3E}">
        <p14:creationId xmlns:p14="http://schemas.microsoft.com/office/powerpoint/2010/main" val="15366612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smtClean="0">
                <a:latin typeface="+mn-lt"/>
              </a:rPr>
              <a:t>Rolfe et al  (BCA/MERL)</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12</a:t>
            </a:fld>
            <a:endParaRPr lang="en-GB">
              <a:latin typeface="+mn-lt"/>
            </a:endParaRPr>
          </a:p>
        </p:txBody>
      </p:sp>
      <p:sp>
        <p:nvSpPr>
          <p:cNvPr id="9" name="Title 1"/>
          <p:cNvSpPr>
            <a:spLocks noGrp="1"/>
          </p:cNvSpPr>
          <p:nvPr/>
        </p:nvSpPr>
        <p:spPr bwMode="auto">
          <a:xfrm>
            <a:off x="571500" y="646855"/>
            <a:ext cx="8610600" cy="648545"/>
          </a:xfrm>
          <a:prstGeom prst="rect">
            <a:avLst/>
          </a:prstGeom>
          <a:noFill/>
          <a:ln>
            <a:noFill/>
          </a:ln>
          <a:effectLst/>
          <a:extLst>
            <a:ext uri="{909E8E84-426E-40dd-AFC4-6F175D3DCCD1}">
              <a14:hiddenFill xmlns="" xmlns:a14="http://schemas.microsoft.com/office/drawing/2010/main" xmlns:lc="http://schemas.openxmlformats.org/drawingml/2006/lockedCanvas">
                <a:solidFill>
                  <a:schemeClr val="accent1"/>
                </a:solidFill>
              </a14:hiddenFill>
            </a:ext>
            <a:ext uri="{91240B29-F687-4f45-9708-019B960494DF}">
              <a14:hiddenLine xmlns="" xmlns:a14="http://schemas.microsoft.com/office/drawing/2010/main" xmlns:lc="http://schemas.openxmlformats.org/drawingml/2006/lockedCanvas" w="9525">
                <a:solidFill>
                  <a:schemeClr val="tx1"/>
                </a:solidFill>
                <a:miter lim="800000"/>
                <a:headEnd/>
                <a:tailEnd/>
              </a14:hiddenLine>
            </a:ext>
            <a:ext uri="{AF507438-7753-43e0-B8FC-AC1667EBCBE1}">
              <a14:hiddenEffects xmlns="" xmlns:a14="http://schemas.microsoft.com/office/drawing/2010/main" xmlns:lc="http://schemas.openxmlformats.org/drawingml/2006/lockedCanva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xmlns:lc="http://schemas.openxmlformats.org/drawingml/2006/lockedCanva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dirty="0" smtClean="0"/>
              <a:t>ED threshold </a:t>
            </a:r>
            <a:r>
              <a:rPr lang="en-US" dirty="0"/>
              <a:t>values</a:t>
            </a:r>
            <a:endParaRPr lang="en-US" dirty="0"/>
          </a:p>
        </p:txBody>
      </p:sp>
      <p:sp>
        <p:nvSpPr>
          <p:cNvPr id="10" name="Content Placeholder 2"/>
          <p:cNvSpPr>
            <a:spLocks noGrp="1"/>
          </p:cNvSpPr>
          <p:nvPr>
            <p:ph idx="1"/>
          </p:nvPr>
        </p:nvSpPr>
        <p:spPr>
          <a:xfrm>
            <a:off x="495300" y="1524000"/>
            <a:ext cx="8801100" cy="5244042"/>
          </a:xfrm>
        </p:spPr>
        <p:txBody>
          <a:bodyPr/>
          <a:lstStyle/>
          <a:p>
            <a:pPr marL="0" indent="0">
              <a:buNone/>
            </a:pPr>
            <a:r>
              <a:rPr lang="en-US" dirty="0" smtClean="0">
                <a:latin typeface="+mj-lt"/>
              </a:rPr>
              <a:t>Possible change:</a:t>
            </a:r>
          </a:p>
          <a:p>
            <a:pPr marL="0" indent="0">
              <a:buNone/>
            </a:pPr>
            <a:r>
              <a:rPr lang="en-US" dirty="0">
                <a:latin typeface="+mj-lt"/>
              </a:rPr>
              <a:t>	</a:t>
            </a:r>
            <a:endParaRPr lang="en-US" dirty="0" smtClean="0">
              <a:latin typeface="+mj-lt"/>
            </a:endParaRPr>
          </a:p>
          <a:p>
            <a:pPr marL="0" indent="0">
              <a:buNone/>
            </a:pPr>
            <a:r>
              <a:rPr lang="en-US" dirty="0" smtClean="0">
                <a:latin typeface="+mj-lt"/>
              </a:rPr>
              <a:t>Specify that ED threshold may be set higher or lower according to local regulations</a:t>
            </a:r>
          </a:p>
          <a:p>
            <a:pPr marL="0" indent="0">
              <a:buNone/>
            </a:pPr>
            <a:endParaRPr lang="en-US" dirty="0" smtClean="0">
              <a:latin typeface="+mj-lt"/>
            </a:endParaRPr>
          </a:p>
          <a:p>
            <a:pPr marL="0" indent="0">
              <a:buNone/>
            </a:pPr>
            <a:r>
              <a:rPr lang="en-US" dirty="0" smtClean="0">
                <a:latin typeface="+mj-lt"/>
              </a:rPr>
              <a:t>Most implementations provide setting the ED threshold higher or lower than specified in  802.15.4</a:t>
            </a:r>
            <a:r>
              <a:rPr lang="en-US" dirty="0">
                <a:latin typeface="+mj-lt"/>
              </a:rPr>
              <a:t>	</a:t>
            </a:r>
            <a:endParaRPr lang="en-US" dirty="0" smtClean="0">
              <a:latin typeface="+mj-lt"/>
            </a:endParaRPr>
          </a:p>
        </p:txBody>
      </p:sp>
    </p:spTree>
    <p:extLst>
      <p:ext uri="{BB962C8B-B14F-4D97-AF65-F5344CB8AC3E}">
        <p14:creationId xmlns:p14="http://schemas.microsoft.com/office/powerpoint/2010/main" val="2955441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smtClean="0">
                <a:latin typeface="+mn-lt"/>
              </a:rPr>
              <a:t>Rolfe et al  (BCA/MERL)</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13</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latin typeface="+mn-lt"/>
              </a:rPr>
              <a:t>Interference Mitigation: Channel Agility</a:t>
            </a:r>
            <a:endParaRPr lang="en-GB" sz="3200" dirty="0">
              <a:latin typeface="+mn-lt"/>
            </a:endParaRPr>
          </a:p>
        </p:txBody>
      </p:sp>
      <p:sp>
        <p:nvSpPr>
          <p:cNvPr id="8" name="Content Placeholder 2"/>
          <p:cNvSpPr txBox="1">
            <a:spLocks/>
          </p:cNvSpPr>
          <p:nvPr/>
        </p:nvSpPr>
        <p:spPr bwMode="auto">
          <a:xfrm>
            <a:off x="731520" y="1600200"/>
            <a:ext cx="8183880" cy="518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lnSpc>
                <a:spcPct val="95000"/>
              </a:lnSpc>
              <a:defRPr/>
            </a:pPr>
            <a:r>
              <a:rPr lang="en-US" altLang="en-US" kern="0" dirty="0">
                <a:latin typeface="+mn-lt"/>
              </a:rPr>
              <a:t>Reduces collision probability</a:t>
            </a:r>
          </a:p>
          <a:p>
            <a:pPr>
              <a:lnSpc>
                <a:spcPct val="95000"/>
              </a:lnSpc>
              <a:defRPr/>
            </a:pPr>
            <a:r>
              <a:rPr lang="en-US" altLang="en-US" kern="0" dirty="0" smtClean="0">
                <a:latin typeface="+mn-lt"/>
              </a:rPr>
              <a:t>Current Support </a:t>
            </a:r>
            <a:r>
              <a:rPr lang="en-US" altLang="en-US" kern="0" dirty="0">
                <a:latin typeface="+mn-lt"/>
              </a:rPr>
              <a:t>for channel agility / </a:t>
            </a:r>
            <a:r>
              <a:rPr lang="en-US" altLang="en-US" kern="0" dirty="0" smtClean="0">
                <a:latin typeface="+mn-lt"/>
              </a:rPr>
              <a:t>hopping</a:t>
            </a:r>
          </a:p>
          <a:p>
            <a:pPr lvl="1">
              <a:lnSpc>
                <a:spcPct val="95000"/>
              </a:lnSpc>
              <a:defRPr/>
            </a:pPr>
            <a:r>
              <a:rPr lang="en-US" altLang="en-US" kern="0" dirty="0" smtClean="0">
                <a:latin typeface="+mn-lt"/>
              </a:rPr>
              <a:t>FSK PHY characteristics suitable to hopping</a:t>
            </a:r>
          </a:p>
          <a:p>
            <a:pPr lvl="1">
              <a:lnSpc>
                <a:spcPct val="95000"/>
              </a:lnSpc>
              <a:defRPr/>
            </a:pPr>
            <a:r>
              <a:rPr lang="en-US" altLang="en-US" kern="0" dirty="0" smtClean="0">
                <a:latin typeface="+mn-lt"/>
              </a:rPr>
              <a:t>Narrow bandwidth == many channels</a:t>
            </a:r>
          </a:p>
          <a:p>
            <a:pPr lvl="1">
              <a:lnSpc>
                <a:spcPct val="95000"/>
              </a:lnSpc>
              <a:defRPr/>
            </a:pPr>
            <a:r>
              <a:rPr lang="en-US" altLang="en-US" kern="0" dirty="0" smtClean="0">
                <a:latin typeface="+mn-lt"/>
              </a:rPr>
              <a:t>Several methods defined, but only TSCH used much</a:t>
            </a:r>
          </a:p>
          <a:p>
            <a:pPr lvl="1">
              <a:lnSpc>
                <a:spcPct val="95000"/>
              </a:lnSpc>
              <a:defRPr/>
            </a:pPr>
            <a:r>
              <a:rPr lang="en-US" altLang="en-US" kern="0" dirty="0" smtClean="0">
                <a:latin typeface="+mn-lt"/>
              </a:rPr>
              <a:t>Industry “standard” methods are widely used not in the standard</a:t>
            </a:r>
          </a:p>
          <a:p>
            <a:pPr>
              <a:lnSpc>
                <a:spcPct val="95000"/>
              </a:lnSpc>
              <a:defRPr/>
            </a:pPr>
            <a:r>
              <a:rPr lang="en-US" altLang="en-US" kern="0" dirty="0" smtClean="0">
                <a:latin typeface="+mn-lt"/>
              </a:rPr>
              <a:t>Regulatory domains differ </a:t>
            </a:r>
          </a:p>
          <a:p>
            <a:pPr lvl="1">
              <a:lnSpc>
                <a:spcPct val="95000"/>
              </a:lnSpc>
              <a:defRPr/>
            </a:pPr>
            <a:r>
              <a:rPr lang="en-US" altLang="en-US" kern="0" dirty="0" smtClean="0">
                <a:latin typeface="+mn-lt"/>
              </a:rPr>
              <a:t>North America:  Frequency hopping required for operation at full (1W) power</a:t>
            </a:r>
          </a:p>
          <a:p>
            <a:pPr lvl="1">
              <a:lnSpc>
                <a:spcPct val="95000"/>
              </a:lnSpc>
              <a:defRPr/>
            </a:pPr>
            <a:r>
              <a:rPr lang="en-US" altLang="en-US" kern="0" dirty="0" smtClean="0">
                <a:latin typeface="+mn-lt"/>
              </a:rPr>
              <a:t>Allowable but not widely used in Japan</a:t>
            </a:r>
          </a:p>
          <a:p>
            <a:pPr lvl="1">
              <a:lnSpc>
                <a:spcPct val="95000"/>
              </a:lnSpc>
              <a:defRPr/>
            </a:pPr>
            <a:r>
              <a:rPr lang="en-US" altLang="en-US" kern="0" dirty="0" smtClean="0">
                <a:latin typeface="+mn-lt"/>
              </a:rPr>
              <a:t>Allowed in Europe, but not as many channels</a:t>
            </a:r>
          </a:p>
          <a:p>
            <a:pPr>
              <a:lnSpc>
                <a:spcPct val="95000"/>
              </a:lnSpc>
              <a:defRPr/>
            </a:pPr>
            <a:r>
              <a:rPr lang="en-US" altLang="en-US" kern="0" dirty="0" smtClean="0">
                <a:latin typeface="+mn-lt"/>
              </a:rPr>
              <a:t>Extensions to standards</a:t>
            </a:r>
          </a:p>
          <a:p>
            <a:pPr lvl="1">
              <a:lnSpc>
                <a:spcPct val="95000"/>
              </a:lnSpc>
              <a:defRPr/>
            </a:pPr>
            <a:r>
              <a:rPr lang="en-US" altLang="en-US" kern="0" dirty="0" smtClean="0">
                <a:latin typeface="+mn-lt"/>
              </a:rPr>
              <a:t>Hopping schemes developed by industry alliances widely used</a:t>
            </a:r>
          </a:p>
          <a:p>
            <a:pPr lvl="1">
              <a:lnSpc>
                <a:spcPct val="95000"/>
              </a:lnSpc>
              <a:defRPr/>
            </a:pPr>
            <a:r>
              <a:rPr lang="en-US" altLang="en-US" kern="0" dirty="0" smtClean="0">
                <a:latin typeface="+mn-lt"/>
              </a:rPr>
              <a:t>Could be folded into the standard </a:t>
            </a:r>
          </a:p>
          <a:p>
            <a:pPr lvl="1">
              <a:lnSpc>
                <a:spcPct val="95000"/>
              </a:lnSpc>
              <a:defRPr/>
            </a:pPr>
            <a:endParaRPr lang="en-US" altLang="en-US" kern="0" dirty="0">
              <a:latin typeface="+mn-lt"/>
            </a:endParaRPr>
          </a:p>
          <a:p>
            <a:pPr>
              <a:lnSpc>
                <a:spcPct val="95000"/>
              </a:lnSpc>
              <a:defRPr/>
            </a:pPr>
            <a:endParaRPr lang="en-US" altLang="en-US" sz="1800" kern="0" dirty="0" smtClean="0"/>
          </a:p>
          <a:p>
            <a:pPr marL="0" indent="0">
              <a:lnSpc>
                <a:spcPct val="95000"/>
              </a:lnSpc>
              <a:buFontTx/>
              <a:buNone/>
              <a:defRPr/>
            </a:pPr>
            <a:endParaRPr lang="en-US" altLang="en-US" sz="1800" kern="0" dirty="0" smtClean="0"/>
          </a:p>
        </p:txBody>
      </p:sp>
    </p:spTree>
    <p:extLst>
      <p:ext uri="{BB962C8B-B14F-4D97-AF65-F5344CB8AC3E}">
        <p14:creationId xmlns:p14="http://schemas.microsoft.com/office/powerpoint/2010/main" val="38859391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smtClean="0">
                <a:latin typeface="+mn-lt"/>
              </a:rPr>
              <a:t>Rolfe et al  (BCA/MERL)</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14</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latin typeface="+mn-lt"/>
              </a:rPr>
              <a:t>Persistent CSMA</a:t>
            </a:r>
            <a:endParaRPr lang="en-GB" sz="3200" dirty="0">
              <a:latin typeface="+mn-lt"/>
            </a:endParaRPr>
          </a:p>
        </p:txBody>
      </p:sp>
      <p:sp>
        <p:nvSpPr>
          <p:cNvPr id="8" name="Content Placeholder 2"/>
          <p:cNvSpPr txBox="1">
            <a:spLocks/>
          </p:cNvSpPr>
          <p:nvPr/>
        </p:nvSpPr>
        <p:spPr bwMode="auto">
          <a:xfrm>
            <a:off x="731520" y="1600200"/>
            <a:ext cx="8183880" cy="518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lnSpc>
                <a:spcPct val="95000"/>
              </a:lnSpc>
              <a:defRPr/>
            </a:pPr>
            <a:r>
              <a:rPr lang="en-US" altLang="en-US" kern="0" dirty="0" smtClean="0">
                <a:latin typeface="+mn-lt"/>
              </a:rPr>
              <a:t>802.15.4 CSMA </a:t>
            </a:r>
            <a:endParaRPr lang="en-US" altLang="en-US" kern="0" dirty="0" smtClean="0">
              <a:latin typeface="+mn-lt"/>
            </a:endParaRPr>
          </a:p>
          <a:p>
            <a:pPr lvl="1">
              <a:lnSpc>
                <a:spcPct val="95000"/>
              </a:lnSpc>
              <a:defRPr/>
            </a:pPr>
            <a:r>
              <a:rPr lang="en-US" altLang="en-US" kern="0" dirty="0" smtClean="0">
                <a:latin typeface="+mn-lt"/>
              </a:rPr>
              <a:t>Exponential </a:t>
            </a:r>
            <a:r>
              <a:rPr lang="en-US" altLang="en-US" kern="0" dirty="0" err="1" smtClean="0">
                <a:latin typeface="+mn-lt"/>
              </a:rPr>
              <a:t>backoff</a:t>
            </a:r>
            <a:r>
              <a:rPr lang="en-US" altLang="en-US" kern="0" dirty="0" smtClean="0">
                <a:latin typeface="+mn-lt"/>
              </a:rPr>
              <a:t> per channel access attempt only</a:t>
            </a:r>
          </a:p>
          <a:p>
            <a:pPr lvl="1">
              <a:lnSpc>
                <a:spcPct val="95000"/>
              </a:lnSpc>
              <a:defRPr/>
            </a:pPr>
            <a:r>
              <a:rPr lang="en-US" altLang="en-US" kern="0" dirty="0" smtClean="0">
                <a:latin typeface="+mn-lt"/>
              </a:rPr>
              <a:t>Does not specify when/if another attempt is made </a:t>
            </a:r>
            <a:r>
              <a:rPr lang="en-US" altLang="en-US" sz="2000" kern="0" dirty="0" smtClean="0">
                <a:latin typeface="+mn-lt"/>
              </a:rPr>
              <a:t>following </a:t>
            </a:r>
            <a:r>
              <a:rPr lang="en-US" altLang="en-US" sz="2000" kern="0" dirty="0" smtClean="0">
                <a:latin typeface="+mn-lt"/>
              </a:rPr>
              <a:t>CSMA failure</a:t>
            </a:r>
          </a:p>
          <a:p>
            <a:pPr lvl="1">
              <a:lnSpc>
                <a:spcPct val="95000"/>
              </a:lnSpc>
              <a:defRPr/>
            </a:pPr>
            <a:r>
              <a:rPr lang="en-US" altLang="en-US" kern="0" dirty="0" smtClean="0">
                <a:latin typeface="+mn-lt"/>
              </a:rPr>
              <a:t>No persistence – next try (initiated by higher layer) “fresh</a:t>
            </a:r>
            <a:r>
              <a:rPr lang="en-US" altLang="en-US" kern="0" dirty="0" smtClean="0">
                <a:latin typeface="+mn-lt"/>
              </a:rPr>
              <a:t>”</a:t>
            </a:r>
          </a:p>
          <a:p>
            <a:pPr lvl="1">
              <a:lnSpc>
                <a:spcPct val="95000"/>
              </a:lnSpc>
              <a:defRPr/>
            </a:pPr>
            <a:r>
              <a:rPr lang="en-US" altLang="en-US" kern="0" dirty="0" smtClean="0">
                <a:latin typeface="+mn-lt"/>
              </a:rPr>
              <a:t>Wide range if CSMA timing parameters </a:t>
            </a:r>
          </a:p>
          <a:p>
            <a:pPr lvl="1">
              <a:lnSpc>
                <a:spcPct val="95000"/>
              </a:lnSpc>
              <a:defRPr/>
            </a:pPr>
            <a:r>
              <a:rPr lang="en-US" altLang="en-US" kern="0" dirty="0" smtClean="0">
                <a:latin typeface="+mn-lt"/>
              </a:rPr>
              <a:t>Opportunity for ‘tuning’ of CSMA for sub-1GHz  </a:t>
            </a:r>
            <a:endParaRPr lang="en-US" altLang="en-US" kern="0" dirty="0" smtClean="0">
              <a:latin typeface="+mn-lt"/>
            </a:endParaRPr>
          </a:p>
          <a:p>
            <a:pPr lvl="1">
              <a:lnSpc>
                <a:spcPct val="95000"/>
              </a:lnSpc>
              <a:defRPr/>
            </a:pPr>
            <a:endParaRPr lang="en-US" altLang="en-US" sz="2000" kern="0" dirty="0">
              <a:latin typeface="+mn-lt"/>
            </a:endParaRPr>
          </a:p>
          <a:p>
            <a:pPr marL="487693" lvl="1" indent="0">
              <a:lnSpc>
                <a:spcPct val="95000"/>
              </a:lnSpc>
              <a:buNone/>
              <a:defRPr/>
            </a:pPr>
            <a:endParaRPr lang="en-US" altLang="en-US" sz="2000" kern="0" dirty="0" smtClean="0">
              <a:latin typeface="+mn-lt"/>
            </a:endParaRPr>
          </a:p>
          <a:p>
            <a:pPr lvl="1">
              <a:lnSpc>
                <a:spcPct val="95000"/>
              </a:lnSpc>
              <a:defRPr/>
            </a:pPr>
            <a:endParaRPr lang="en-US" altLang="en-US" kern="0" dirty="0">
              <a:latin typeface="+mn-lt"/>
            </a:endParaRPr>
          </a:p>
          <a:p>
            <a:pPr lvl="1">
              <a:lnSpc>
                <a:spcPct val="95000"/>
              </a:lnSpc>
              <a:defRPr/>
            </a:pPr>
            <a:endParaRPr lang="en-US" altLang="en-US" kern="0" dirty="0">
              <a:latin typeface="+mn-lt"/>
            </a:endParaRPr>
          </a:p>
          <a:p>
            <a:pPr>
              <a:lnSpc>
                <a:spcPct val="95000"/>
              </a:lnSpc>
              <a:defRPr/>
            </a:pPr>
            <a:endParaRPr lang="en-US" altLang="en-US" sz="1800" kern="0" dirty="0" smtClean="0"/>
          </a:p>
          <a:p>
            <a:pPr marL="0" indent="0">
              <a:lnSpc>
                <a:spcPct val="95000"/>
              </a:lnSpc>
              <a:buFontTx/>
              <a:buNone/>
              <a:defRPr/>
            </a:pPr>
            <a:endParaRPr lang="en-US" altLang="en-US" sz="1800" kern="0" dirty="0" smtClean="0"/>
          </a:p>
        </p:txBody>
      </p:sp>
    </p:spTree>
    <p:extLst>
      <p:ext uri="{BB962C8B-B14F-4D97-AF65-F5344CB8AC3E}">
        <p14:creationId xmlns:p14="http://schemas.microsoft.com/office/powerpoint/2010/main" val="9798808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smtClean="0">
                <a:latin typeface="+mn-lt"/>
              </a:rPr>
              <a:t>Rolfe et al  (BCA/MERL)</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15</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latin typeface="+mn-lt"/>
              </a:rPr>
              <a:t>Deployment Practices</a:t>
            </a:r>
            <a:endParaRPr lang="en-GB" sz="3200" dirty="0">
              <a:latin typeface="+mn-lt"/>
            </a:endParaRPr>
          </a:p>
        </p:txBody>
      </p:sp>
      <p:sp>
        <p:nvSpPr>
          <p:cNvPr id="8" name="Content Placeholder 2"/>
          <p:cNvSpPr txBox="1">
            <a:spLocks/>
          </p:cNvSpPr>
          <p:nvPr/>
        </p:nvSpPr>
        <p:spPr bwMode="auto">
          <a:xfrm>
            <a:off x="731520" y="1600200"/>
            <a:ext cx="8183880" cy="518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lnSpc>
                <a:spcPct val="95000"/>
              </a:lnSpc>
              <a:defRPr/>
            </a:pPr>
            <a:r>
              <a:rPr lang="en-US" altLang="en-US" kern="0" dirty="0" smtClean="0">
                <a:latin typeface="+mn-lt"/>
              </a:rPr>
              <a:t>Use of channel  hopping / </a:t>
            </a:r>
            <a:r>
              <a:rPr lang="en-US" altLang="en-US" kern="0" dirty="0" smtClean="0">
                <a:latin typeface="+mn-lt"/>
              </a:rPr>
              <a:t>agility</a:t>
            </a:r>
            <a:endParaRPr lang="en-US" altLang="en-US" kern="0" dirty="0" smtClean="0">
              <a:latin typeface="+mn-lt"/>
            </a:endParaRPr>
          </a:p>
          <a:p>
            <a:pPr>
              <a:lnSpc>
                <a:spcPct val="95000"/>
              </a:lnSpc>
              <a:defRPr/>
            </a:pPr>
            <a:r>
              <a:rPr lang="en-US" altLang="en-US" kern="0" dirty="0" smtClean="0">
                <a:latin typeface="+mn-lt"/>
              </a:rPr>
              <a:t>Recommendations for CSMA parameters</a:t>
            </a:r>
          </a:p>
          <a:p>
            <a:pPr>
              <a:lnSpc>
                <a:spcPct val="95000"/>
              </a:lnSpc>
              <a:defRPr/>
            </a:pPr>
            <a:r>
              <a:rPr lang="en-US" altLang="en-US" kern="0" dirty="0" smtClean="0">
                <a:latin typeface="+mn-lt"/>
              </a:rPr>
              <a:t>Recommendations for retransmission </a:t>
            </a:r>
            <a:r>
              <a:rPr lang="en-US" altLang="en-US" kern="0" dirty="0" smtClean="0">
                <a:latin typeface="+mn-lt"/>
              </a:rPr>
              <a:t>behaviors</a:t>
            </a:r>
          </a:p>
          <a:p>
            <a:pPr>
              <a:lnSpc>
                <a:spcPct val="95000"/>
              </a:lnSpc>
              <a:defRPr/>
            </a:pPr>
            <a:r>
              <a:rPr lang="en-US" altLang="en-US" kern="0" dirty="0" smtClean="0">
                <a:latin typeface="+mn-lt"/>
              </a:rPr>
              <a:t>Draw from industry experience</a:t>
            </a:r>
            <a:endParaRPr lang="en-US" altLang="en-US" kern="0" dirty="0" smtClean="0">
              <a:latin typeface="+mn-lt"/>
            </a:endParaRPr>
          </a:p>
          <a:p>
            <a:pPr marL="487693" lvl="1" indent="0">
              <a:lnSpc>
                <a:spcPct val="95000"/>
              </a:lnSpc>
              <a:buNone/>
              <a:defRPr/>
            </a:pPr>
            <a:endParaRPr lang="en-US" altLang="en-US" sz="2000" kern="0" dirty="0" smtClean="0">
              <a:latin typeface="+mn-lt"/>
            </a:endParaRPr>
          </a:p>
          <a:p>
            <a:pPr lvl="1">
              <a:lnSpc>
                <a:spcPct val="95000"/>
              </a:lnSpc>
              <a:defRPr/>
            </a:pPr>
            <a:endParaRPr lang="en-US" altLang="en-US" kern="0" dirty="0">
              <a:latin typeface="+mn-lt"/>
            </a:endParaRPr>
          </a:p>
          <a:p>
            <a:pPr lvl="1">
              <a:lnSpc>
                <a:spcPct val="95000"/>
              </a:lnSpc>
              <a:defRPr/>
            </a:pPr>
            <a:endParaRPr lang="en-US" altLang="en-US" kern="0" dirty="0">
              <a:latin typeface="+mn-lt"/>
            </a:endParaRPr>
          </a:p>
          <a:p>
            <a:pPr>
              <a:lnSpc>
                <a:spcPct val="95000"/>
              </a:lnSpc>
              <a:defRPr/>
            </a:pPr>
            <a:endParaRPr lang="en-US" altLang="en-US" sz="1800" kern="0" dirty="0" smtClean="0"/>
          </a:p>
          <a:p>
            <a:pPr marL="0" indent="0">
              <a:lnSpc>
                <a:spcPct val="95000"/>
              </a:lnSpc>
              <a:buFontTx/>
              <a:buNone/>
              <a:defRPr/>
            </a:pPr>
            <a:endParaRPr lang="en-US" altLang="en-US" sz="1800" kern="0" dirty="0" smtClean="0"/>
          </a:p>
        </p:txBody>
      </p:sp>
    </p:spTree>
    <p:extLst>
      <p:ext uri="{BB962C8B-B14F-4D97-AF65-F5344CB8AC3E}">
        <p14:creationId xmlns:p14="http://schemas.microsoft.com/office/powerpoint/2010/main" val="1750570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smtClean="0">
                <a:latin typeface="+mn-lt"/>
              </a:rPr>
              <a:t>Rolfe et al  (BCA/MERL)</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16</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n-lt"/>
              </a:rPr>
              <a:t>Summary</a:t>
            </a:r>
            <a:endParaRPr lang="en-US" sz="2400" dirty="0">
              <a:latin typeface="+mn-lt"/>
            </a:endParaRPr>
          </a:p>
        </p:txBody>
      </p:sp>
      <p:sp>
        <p:nvSpPr>
          <p:cNvPr id="10242" name="Rectangle 2"/>
          <p:cNvSpPr>
            <a:spLocks noGrp="1" noChangeArrowheads="1"/>
          </p:cNvSpPr>
          <p:nvPr>
            <p:ph type="body" idx="1"/>
          </p:nvPr>
        </p:nvSpPr>
        <p:spPr>
          <a:xfrm>
            <a:off x="731520" y="1371600"/>
            <a:ext cx="8564880" cy="5562599"/>
          </a:xfrm>
          <a:ln/>
        </p:spPr>
        <p:txBody>
          <a:bodyPr/>
          <a:lstStyle/>
          <a:p>
            <a:pPr marL="0" indent="0">
              <a:buNone/>
            </a:pPr>
            <a:r>
              <a:rPr lang="en-US" sz="2000" dirty="0" smtClean="0">
                <a:latin typeface="+mn-lt"/>
              </a:rPr>
              <a:t>A few small changes and/or guidance could be useful:</a:t>
            </a:r>
          </a:p>
          <a:p>
            <a:pPr marL="0" indent="0">
              <a:buNone/>
            </a:pPr>
            <a:endParaRPr lang="en-US" sz="2000" dirty="0" smtClean="0">
              <a:latin typeface="+mn-lt"/>
            </a:endParaRPr>
          </a:p>
          <a:p>
            <a:r>
              <a:rPr lang="en-US" sz="2000" dirty="0" smtClean="0">
                <a:latin typeface="+mn-lt"/>
              </a:rPr>
              <a:t>Some simple and widely used ‘tweaks’ to the standard could help</a:t>
            </a:r>
          </a:p>
          <a:p>
            <a:r>
              <a:rPr lang="en-US" sz="2000" dirty="0" smtClean="0">
                <a:latin typeface="+mn-lt"/>
              </a:rPr>
              <a:t>Some guidance (recommended practice?) reflecting successful deployment practices. </a:t>
            </a:r>
          </a:p>
          <a:p>
            <a:endParaRPr lang="en-US" sz="2000" dirty="0" smtClean="0">
              <a:latin typeface="+mn-lt"/>
            </a:endParaRPr>
          </a:p>
          <a:p>
            <a:pPr marL="0" indent="0" algn="ctr">
              <a:buNone/>
            </a:pPr>
            <a:r>
              <a:rPr lang="en-US" sz="2000" smtClean="0">
                <a:latin typeface="+mn-lt"/>
              </a:rPr>
              <a:t>A </a:t>
            </a:r>
            <a:r>
              <a:rPr lang="en-US" sz="2000" dirty="0" smtClean="0">
                <a:latin typeface="+mn-lt"/>
              </a:rPr>
              <a:t>very </a:t>
            </a:r>
            <a:r>
              <a:rPr lang="en-US" sz="2000" smtClean="0">
                <a:latin typeface="+mn-lt"/>
              </a:rPr>
              <a:t>preliminary </a:t>
            </a:r>
            <a:r>
              <a:rPr lang="en-US" sz="2000" smtClean="0">
                <a:latin typeface="+mn-lt"/>
              </a:rPr>
              <a:t>look; </a:t>
            </a:r>
            <a:r>
              <a:rPr lang="en-US" sz="2000" smtClean="0">
                <a:solidFill>
                  <a:schemeClr val="accent5">
                    <a:lumMod val="50000"/>
                  </a:schemeClr>
                </a:solidFill>
                <a:latin typeface="+mn-lt"/>
              </a:rPr>
              <a:t>more </a:t>
            </a:r>
            <a:r>
              <a:rPr lang="en-US" sz="2000" dirty="0" smtClean="0">
                <a:solidFill>
                  <a:schemeClr val="accent5">
                    <a:lumMod val="50000"/>
                  </a:schemeClr>
                </a:solidFill>
                <a:latin typeface="+mn-lt"/>
              </a:rPr>
              <a:t>study is needed!</a:t>
            </a:r>
          </a:p>
        </p:txBody>
      </p:sp>
    </p:spTree>
    <p:extLst>
      <p:ext uri="{BB962C8B-B14F-4D97-AF65-F5344CB8AC3E}">
        <p14:creationId xmlns:p14="http://schemas.microsoft.com/office/powerpoint/2010/main" val="8936806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smtClean="0">
                <a:latin typeface="+mn-lt"/>
              </a:rPr>
              <a:t>Rolfe et al  (BCA/MERL)</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smtClean="0">
                <a:latin typeface="+mn-lt"/>
              </a:rPr>
              <a:t>Ideas for improving coexistence between 802.15.4g based systems and 802.11ah based systems in the Sub-1 GHz (S1G) Bands. This presentations focuses on possible changes to 802.15.4 and other implementation practices which may be used in design and deployment of  802.15.4g based networks to improve coexistence with 802.11ah.</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dirty="0">
              <a:latin typeface="+mn-lt"/>
            </a:endParaRP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smtClean="0">
                <a:latin typeface="+mn-lt"/>
              </a:rPr>
              <a:t>Presented in </a:t>
            </a:r>
            <a:r>
              <a:rPr lang="en-US" dirty="0">
                <a:latin typeface="+mn-lt"/>
              </a:rPr>
              <a:t>the Sub-1 GHz (S1G) Coexistence </a:t>
            </a:r>
            <a:r>
              <a:rPr lang="en-US" dirty="0" smtClean="0">
                <a:latin typeface="+mn-lt"/>
              </a:rPr>
              <a:t>Interest Group of the IEEE 802.19 Working Group.</a:t>
            </a:r>
            <a:endParaRPr lang="en-US"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j-lt"/>
              </a:rPr>
              <a:t>Terminology</a:t>
            </a:r>
            <a:endParaRPr lang="en-US" dirty="0">
              <a:latin typeface="+mj-lt"/>
            </a:endParaRPr>
          </a:p>
        </p:txBody>
      </p:sp>
      <p:sp>
        <p:nvSpPr>
          <p:cNvPr id="3" name="Content Placeholder 2"/>
          <p:cNvSpPr>
            <a:spLocks noGrp="1"/>
          </p:cNvSpPr>
          <p:nvPr>
            <p:ph idx="1"/>
          </p:nvPr>
        </p:nvSpPr>
        <p:spPr>
          <a:xfrm>
            <a:off x="731520" y="2133600"/>
            <a:ext cx="8288868" cy="4387427"/>
          </a:xfrm>
        </p:spPr>
        <p:txBody>
          <a:bodyPr/>
          <a:lstStyle/>
          <a:p>
            <a:r>
              <a:rPr lang="en-US" dirty="0" smtClean="0">
                <a:latin typeface="+mn-lt"/>
              </a:rPr>
              <a:t>802.15.4g-2012 incorporated into 802.15.4-2015</a:t>
            </a:r>
          </a:p>
          <a:p>
            <a:pPr marL="0" indent="0">
              <a:buNone/>
            </a:pPr>
            <a:endParaRPr lang="en-US" dirty="0" smtClean="0">
              <a:latin typeface="+mn-lt"/>
            </a:endParaRPr>
          </a:p>
          <a:p>
            <a:r>
              <a:rPr lang="en-US" dirty="0" smtClean="0">
                <a:latin typeface="+mn-lt"/>
              </a:rPr>
              <a:t>PHY nomenclature differences:</a:t>
            </a:r>
          </a:p>
          <a:p>
            <a:pPr marL="487693" lvl="1" indent="0">
              <a:buNone/>
            </a:pPr>
            <a:r>
              <a:rPr lang="en-US" dirty="0" smtClean="0">
                <a:latin typeface="+mn-lt"/>
              </a:rPr>
              <a:t>MR-FSK =&gt;  SUN-FSK</a:t>
            </a:r>
          </a:p>
          <a:p>
            <a:pPr marL="487693" lvl="1" indent="0">
              <a:buNone/>
            </a:pPr>
            <a:r>
              <a:rPr lang="en-US" dirty="0" smtClean="0">
                <a:latin typeface="+mn-lt"/>
              </a:rPr>
              <a:t>MR-OFDM =&gt; SUN-OFDM</a:t>
            </a:r>
          </a:p>
          <a:p>
            <a:pPr marL="487693" lvl="1" indent="0">
              <a:buNone/>
            </a:pPr>
            <a:r>
              <a:rPr lang="en-US" dirty="0" smtClean="0">
                <a:latin typeface="+mn-lt"/>
              </a:rPr>
              <a:t>MR-OQPSK =&gt; SUN-OQPSK</a:t>
            </a:r>
          </a:p>
          <a:p>
            <a:pPr marL="487693" lvl="1" indent="0">
              <a:buNone/>
            </a:pPr>
            <a:endParaRPr lang="en-US" dirty="0">
              <a:latin typeface="+mn-lt"/>
            </a:endParaRPr>
          </a:p>
          <a:p>
            <a:r>
              <a:rPr lang="en-US" dirty="0" smtClean="0">
                <a:latin typeface="+mn-lt"/>
              </a:rPr>
              <a:t>Industry uses both sets of terms interchangeably</a:t>
            </a:r>
          </a:p>
          <a:p>
            <a:pPr marL="0" indent="0">
              <a:buNone/>
            </a:pPr>
            <a:endParaRPr lang="en-US" dirty="0">
              <a:latin typeface="+mn-lt"/>
            </a:endParaRPr>
          </a:p>
          <a:p>
            <a:pPr marL="487693" lvl="1" indent="0">
              <a:buNone/>
            </a:pPr>
            <a:endParaRPr lang="en-US" dirty="0" smtClean="0">
              <a:latin typeface="+mn-lt"/>
            </a:endParaRPr>
          </a:p>
          <a:p>
            <a:pPr lvl="1"/>
            <a:endParaRPr lang="en-US" dirty="0">
              <a:latin typeface="+mn-lt"/>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Rolfe et al  (BCA/MERL)</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563342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smtClean="0">
                <a:latin typeface="+mn-lt"/>
              </a:rPr>
              <a:t>Rolfe et al  (BCA/MERL)</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4</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latin typeface="+mn-lt"/>
              </a:rPr>
              <a:t>Background</a:t>
            </a:r>
            <a:endParaRPr lang="en-GB" sz="3200" dirty="0">
              <a:latin typeface="+mn-lt"/>
            </a:endParaRPr>
          </a:p>
        </p:txBody>
      </p:sp>
      <p:sp>
        <p:nvSpPr>
          <p:cNvPr id="4098" name="Rectangle 2"/>
          <p:cNvSpPr>
            <a:spLocks noGrp="1" noChangeArrowheads="1"/>
          </p:cNvSpPr>
          <p:nvPr>
            <p:ph type="body" idx="1"/>
          </p:nvPr>
        </p:nvSpPr>
        <p:spPr>
          <a:xfrm>
            <a:off x="731520" y="1371600"/>
            <a:ext cx="8290560" cy="5535508"/>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Simulation results presentations in 802.19 show the potential for interference between 802.11ah and 802.15.4g networks in the Sub-1 GHz (S1G) bands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Affects both 802.15.4g and 802.11ah system in different ways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Coexistence concerns in industry are significant</a:t>
            </a:r>
          </a:p>
          <a:p>
            <a:pPr marL="487693" lvl="1"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800" dirty="0" smtClean="0">
              <a:latin typeface="+mn-lt"/>
            </a:endParaRPr>
          </a:p>
          <a:p>
            <a:pPr marL="487693" lvl="1"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800" dirty="0" smtClean="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latin typeface="+mn-lt"/>
              </a:rPr>
              <a:t>Simulation </a:t>
            </a:r>
            <a:r>
              <a:rPr lang="en-GB" dirty="0" smtClean="0">
                <a:latin typeface="+mn-lt"/>
              </a:rPr>
              <a:t>presentations:</a:t>
            </a:r>
            <a:endParaRPr lang="en-GB" dirty="0">
              <a:latin typeface="+mn-lt"/>
            </a:endParaRP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a:latin typeface="+mn-lt"/>
              </a:rPr>
              <a:t>802.15-17/0522r2</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a:latin typeface="+mn-lt"/>
              </a:rPr>
              <a:t>802.19-17/0087r3</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a:latin typeface="+mn-lt"/>
              </a:rPr>
              <a:t>802.19-18/0006r1</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a:latin typeface="+mn-lt"/>
              </a:rPr>
              <a:t>802.19-18/0016r1</a:t>
            </a:r>
          </a:p>
          <a:p>
            <a:pPr marL="487693" lvl="1"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800" dirty="0" smtClean="0">
              <a:latin typeface="+mn-lt"/>
            </a:endParaRPr>
          </a:p>
        </p:txBody>
      </p:sp>
    </p:spTree>
    <p:extLst>
      <p:ext uri="{BB962C8B-B14F-4D97-AF65-F5344CB8AC3E}">
        <p14:creationId xmlns:p14="http://schemas.microsoft.com/office/powerpoint/2010/main" val="20381570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smtClean="0">
                <a:latin typeface="+mn-lt"/>
              </a:rPr>
              <a:t>Rolfe et al  (BCA/MERL)</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5</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latin typeface="+mn-lt"/>
              </a:rPr>
              <a:t>Background</a:t>
            </a:r>
            <a:endParaRPr lang="en-GB" sz="3200" dirty="0">
              <a:latin typeface="+mn-lt"/>
            </a:endParaRPr>
          </a:p>
        </p:txBody>
      </p:sp>
      <p:sp>
        <p:nvSpPr>
          <p:cNvPr id="4098" name="Rectangle 2"/>
          <p:cNvSpPr>
            <a:spLocks noGrp="1" noChangeArrowheads="1"/>
          </p:cNvSpPr>
          <p:nvPr>
            <p:ph type="body" idx="1"/>
          </p:nvPr>
        </p:nvSpPr>
        <p:spPr>
          <a:xfrm>
            <a:off x="731520" y="1371600"/>
            <a:ext cx="8290560" cy="5535508"/>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There is extensive experience with 802.15.4g deployments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Systems based on 802.15.4g FSK PHYs widely deployed in Smart Utility, Smart City and </a:t>
            </a:r>
            <a:r>
              <a:rPr lang="en-GB" dirty="0" err="1" smtClean="0">
                <a:latin typeface="+mn-lt"/>
              </a:rPr>
              <a:t>IoT</a:t>
            </a:r>
            <a:r>
              <a:rPr lang="en-GB" dirty="0" smtClean="0">
                <a:latin typeface="+mn-lt"/>
              </a:rPr>
              <a:t> applications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Estimates of over 100M + devices operating today</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Deployment pace appears to be accelerating</a:t>
            </a:r>
            <a:endParaRPr lang="en-GB"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A variety of other radio systems operating in the S1G bands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There are a number of commonly used techniques used to improve coexistence </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This presents some ideas based on real world implementations</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800" dirty="0" smtClean="0">
              <a:latin typeface="+mn-lt"/>
            </a:endParaRPr>
          </a:p>
        </p:txBody>
      </p:sp>
    </p:spTree>
    <p:extLst>
      <p:ext uri="{BB962C8B-B14F-4D97-AF65-F5344CB8AC3E}">
        <p14:creationId xmlns:p14="http://schemas.microsoft.com/office/powerpoint/2010/main" val="40329968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smtClean="0">
                <a:latin typeface="+mn-lt"/>
              </a:rPr>
              <a:t>Rolfe et al  (BCA/MERL)</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6</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latin typeface="+mn-lt"/>
              </a:rPr>
              <a:t>Mechanisms in the Standard</a:t>
            </a:r>
            <a:endParaRPr lang="en-GB" sz="3200" dirty="0">
              <a:latin typeface="+mn-lt"/>
            </a:endParaRPr>
          </a:p>
        </p:txBody>
      </p:sp>
      <p:sp>
        <p:nvSpPr>
          <p:cNvPr id="8" name="Content Placeholder 2"/>
          <p:cNvSpPr txBox="1">
            <a:spLocks/>
          </p:cNvSpPr>
          <p:nvPr/>
        </p:nvSpPr>
        <p:spPr bwMode="auto">
          <a:xfrm>
            <a:off x="731520" y="1600200"/>
            <a:ext cx="8183880" cy="518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lnSpc>
                <a:spcPct val="95000"/>
              </a:lnSpc>
              <a:defRPr/>
            </a:pPr>
            <a:r>
              <a:rPr lang="en-US" altLang="en-US" kern="0" dirty="0" smtClean="0">
                <a:latin typeface="+mn-lt"/>
              </a:rPr>
              <a:t>802.15.4 is optimized for low duty-cycle MAC</a:t>
            </a:r>
          </a:p>
          <a:p>
            <a:pPr lvl="1" indent="-342900">
              <a:lnSpc>
                <a:spcPct val="95000"/>
              </a:lnSpc>
              <a:defRPr/>
            </a:pPr>
            <a:r>
              <a:rPr lang="en-US" altLang="en-US" sz="1800" kern="0" dirty="0" smtClean="0">
                <a:latin typeface="+mn-lt"/>
              </a:rPr>
              <a:t>Not high throughput</a:t>
            </a:r>
          </a:p>
          <a:p>
            <a:pPr lvl="1" indent="-342900">
              <a:lnSpc>
                <a:spcPct val="95000"/>
              </a:lnSpc>
              <a:defRPr/>
            </a:pPr>
            <a:r>
              <a:rPr lang="en-US" altLang="en-US" sz="1800" kern="0" dirty="0" smtClean="0">
                <a:latin typeface="+mn-lt"/>
              </a:rPr>
              <a:t>MAC requires a lot of “gaps” between transmissions</a:t>
            </a:r>
          </a:p>
          <a:p>
            <a:pPr lvl="1" indent="-342900">
              <a:lnSpc>
                <a:spcPct val="95000"/>
              </a:lnSpc>
              <a:defRPr/>
            </a:pPr>
            <a:r>
              <a:rPr lang="en-US" altLang="en-US" sz="1800" kern="0" dirty="0" smtClean="0">
                <a:latin typeface="+mn-lt"/>
              </a:rPr>
              <a:t>Typical applications transmit infrequently</a:t>
            </a:r>
          </a:p>
          <a:p>
            <a:pPr>
              <a:lnSpc>
                <a:spcPct val="95000"/>
              </a:lnSpc>
              <a:defRPr/>
            </a:pPr>
            <a:r>
              <a:rPr lang="en-US" altLang="en-US" kern="0" dirty="0">
                <a:latin typeface="+mn-lt"/>
              </a:rPr>
              <a:t>Usual 802 type of CSMA</a:t>
            </a:r>
          </a:p>
          <a:p>
            <a:pPr lvl="1" indent="-342900">
              <a:lnSpc>
                <a:spcPct val="95000"/>
              </a:lnSpc>
              <a:defRPr/>
            </a:pPr>
            <a:r>
              <a:rPr lang="en-US" altLang="en-US" sz="1800" kern="0" dirty="0" smtClean="0">
                <a:latin typeface="+mn-lt"/>
              </a:rPr>
              <a:t>Multiple “listen” modes</a:t>
            </a:r>
          </a:p>
          <a:p>
            <a:pPr lvl="1" indent="-342900">
              <a:lnSpc>
                <a:spcPct val="95000"/>
              </a:lnSpc>
              <a:defRPr/>
            </a:pPr>
            <a:r>
              <a:rPr lang="en-US" altLang="en-US" sz="1800" kern="0" dirty="0" smtClean="0">
                <a:latin typeface="+mn-lt"/>
              </a:rPr>
              <a:t>CSMA using CCA based  on carrier sense (like neighbor politeness)</a:t>
            </a:r>
          </a:p>
          <a:p>
            <a:pPr lvl="1" indent="-342900">
              <a:lnSpc>
                <a:spcPct val="95000"/>
              </a:lnSpc>
              <a:defRPr/>
            </a:pPr>
            <a:r>
              <a:rPr lang="en-US" altLang="en-US" sz="1800" kern="0" dirty="0" smtClean="0">
                <a:latin typeface="+mn-lt"/>
              </a:rPr>
              <a:t>CSMA using energy detect (unlike neighbor politeness)</a:t>
            </a:r>
          </a:p>
          <a:p>
            <a:pPr lvl="1" indent="-342900">
              <a:lnSpc>
                <a:spcPct val="95000"/>
              </a:lnSpc>
              <a:defRPr/>
            </a:pPr>
            <a:r>
              <a:rPr lang="en-US" altLang="en-US" sz="1800" kern="0" dirty="0" smtClean="0">
                <a:latin typeface="+mn-lt"/>
              </a:rPr>
              <a:t>Exponential </a:t>
            </a:r>
            <a:r>
              <a:rPr lang="en-US" altLang="en-US" sz="1800" kern="0" dirty="0" err="1" smtClean="0">
                <a:latin typeface="+mn-lt"/>
              </a:rPr>
              <a:t>backoff</a:t>
            </a:r>
            <a:r>
              <a:rPr lang="en-US" altLang="en-US" sz="1800" kern="0" dirty="0" smtClean="0">
                <a:latin typeface="+mn-lt"/>
              </a:rPr>
              <a:t> following CCA busy</a:t>
            </a:r>
          </a:p>
          <a:p>
            <a:pPr lvl="1" indent="-342900">
              <a:lnSpc>
                <a:spcPct val="95000"/>
              </a:lnSpc>
              <a:defRPr/>
            </a:pPr>
            <a:r>
              <a:rPr lang="en-US" altLang="en-US" sz="1800" kern="0" dirty="0" smtClean="0">
                <a:latin typeface="+mn-lt"/>
              </a:rPr>
              <a:t>Includes Aloha modes for low duty-cycle/low channel utilization</a:t>
            </a:r>
          </a:p>
          <a:p>
            <a:pPr>
              <a:lnSpc>
                <a:spcPct val="95000"/>
              </a:lnSpc>
              <a:defRPr/>
            </a:pPr>
            <a:r>
              <a:rPr lang="en-US" altLang="en-US" kern="0" dirty="0">
                <a:latin typeface="+mn-lt"/>
              </a:rPr>
              <a:t>Support for channel agility / hopping</a:t>
            </a:r>
          </a:p>
          <a:p>
            <a:pPr>
              <a:lnSpc>
                <a:spcPct val="95000"/>
              </a:lnSpc>
              <a:defRPr/>
            </a:pPr>
            <a:r>
              <a:rPr lang="en-US" altLang="en-US" kern="0" dirty="0">
                <a:latin typeface="+mn-lt"/>
              </a:rPr>
              <a:t>Support for  synchronous access </a:t>
            </a:r>
          </a:p>
          <a:p>
            <a:pPr lvl="1">
              <a:lnSpc>
                <a:spcPct val="95000"/>
              </a:lnSpc>
              <a:defRPr/>
            </a:pPr>
            <a:r>
              <a:rPr lang="en-US" altLang="en-US" sz="1800" kern="0" dirty="0" smtClean="0">
                <a:latin typeface="+mn-lt"/>
              </a:rPr>
              <a:t>Various types of TDMA, superframes, </a:t>
            </a:r>
          </a:p>
          <a:p>
            <a:pPr lvl="1">
              <a:lnSpc>
                <a:spcPct val="95000"/>
              </a:lnSpc>
              <a:defRPr/>
            </a:pPr>
            <a:r>
              <a:rPr lang="en-US" altLang="en-US" sz="1800" kern="0" dirty="0" smtClean="0">
                <a:latin typeface="+mn-lt"/>
              </a:rPr>
              <a:t>potentially long inactive periods.</a:t>
            </a:r>
          </a:p>
          <a:p>
            <a:pPr>
              <a:lnSpc>
                <a:spcPct val="95000"/>
              </a:lnSpc>
              <a:defRPr/>
            </a:pPr>
            <a:endParaRPr lang="en-US" altLang="en-US" sz="1800" kern="0" dirty="0" smtClean="0"/>
          </a:p>
          <a:p>
            <a:pPr marL="0" indent="0">
              <a:lnSpc>
                <a:spcPct val="95000"/>
              </a:lnSpc>
              <a:buFontTx/>
              <a:buNone/>
              <a:defRPr/>
            </a:pPr>
            <a:endParaRPr lang="en-US" altLang="en-US" sz="1800" kern="0" dirty="0" smtClean="0"/>
          </a:p>
        </p:txBody>
      </p:sp>
    </p:spTree>
    <p:extLst>
      <p:ext uri="{BB962C8B-B14F-4D97-AF65-F5344CB8AC3E}">
        <p14:creationId xmlns:p14="http://schemas.microsoft.com/office/powerpoint/2010/main" val="413381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smtClean="0">
                <a:latin typeface="+mn-lt"/>
              </a:rPr>
              <a:t>Rolfe et al  (BCA/MERL)</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7</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latin typeface="+mn-lt"/>
              </a:rPr>
              <a:t>Energy Detect</a:t>
            </a:r>
            <a:endParaRPr lang="en-GB" sz="3200" dirty="0">
              <a:latin typeface="+mn-lt"/>
            </a:endParaRPr>
          </a:p>
        </p:txBody>
      </p:sp>
      <p:sp>
        <p:nvSpPr>
          <p:cNvPr id="8" name="Content Placeholder 2"/>
          <p:cNvSpPr txBox="1">
            <a:spLocks/>
          </p:cNvSpPr>
          <p:nvPr/>
        </p:nvSpPr>
        <p:spPr bwMode="auto">
          <a:xfrm>
            <a:off x="731520" y="1600200"/>
            <a:ext cx="8183880" cy="518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lnSpc>
                <a:spcPct val="95000"/>
              </a:lnSpc>
              <a:defRPr/>
            </a:pPr>
            <a:r>
              <a:rPr lang="en-US" altLang="en-US" kern="0" dirty="0" smtClean="0">
                <a:latin typeface="+mn-lt"/>
              </a:rPr>
              <a:t>802.15.4 Energy Detect (as defined in the standard)</a:t>
            </a:r>
          </a:p>
          <a:p>
            <a:pPr lvl="1" indent="-342900">
              <a:lnSpc>
                <a:spcPct val="95000"/>
              </a:lnSpc>
              <a:defRPr/>
            </a:pPr>
            <a:r>
              <a:rPr lang="en-US" altLang="en-US" sz="1800" kern="0" dirty="0" smtClean="0">
                <a:latin typeface="+mn-lt"/>
              </a:rPr>
              <a:t>Energy detect threshold lower than used by other services</a:t>
            </a:r>
          </a:p>
          <a:p>
            <a:pPr lvl="1" indent="-342900">
              <a:lnSpc>
                <a:spcPct val="95000"/>
              </a:lnSpc>
              <a:defRPr/>
            </a:pPr>
            <a:r>
              <a:rPr lang="en-US" altLang="en-US" sz="1800" kern="0" dirty="0" smtClean="0">
                <a:latin typeface="+mn-lt"/>
              </a:rPr>
              <a:t>CCA duration very long compared to other services</a:t>
            </a:r>
          </a:p>
          <a:p>
            <a:pPr lvl="1" indent="-342900">
              <a:lnSpc>
                <a:spcPct val="95000"/>
              </a:lnSpc>
              <a:defRPr/>
            </a:pPr>
            <a:endParaRPr lang="en-US" altLang="en-US" sz="1800" kern="0" dirty="0" smtClean="0">
              <a:latin typeface="+mn-lt"/>
            </a:endParaRPr>
          </a:p>
          <a:p>
            <a:pPr>
              <a:lnSpc>
                <a:spcPct val="95000"/>
              </a:lnSpc>
              <a:defRPr/>
            </a:pPr>
            <a:r>
              <a:rPr lang="en-US" altLang="en-US" kern="0" dirty="0" smtClean="0">
                <a:latin typeface="+mn-lt"/>
              </a:rPr>
              <a:t>Commonly used mitigation</a:t>
            </a:r>
            <a:endParaRPr lang="en-US" altLang="en-US" kern="0" dirty="0">
              <a:latin typeface="+mn-lt"/>
            </a:endParaRPr>
          </a:p>
          <a:p>
            <a:pPr lvl="1" indent="-342900">
              <a:lnSpc>
                <a:spcPct val="95000"/>
              </a:lnSpc>
              <a:defRPr/>
            </a:pPr>
            <a:r>
              <a:rPr lang="en-US" altLang="en-US" sz="1800" kern="0" dirty="0" smtClean="0">
                <a:latin typeface="+mn-lt"/>
              </a:rPr>
              <a:t>Most implementations provide configurable ED level and duration</a:t>
            </a:r>
          </a:p>
          <a:p>
            <a:pPr lvl="1" indent="-342900">
              <a:lnSpc>
                <a:spcPct val="95000"/>
              </a:lnSpc>
              <a:defRPr/>
            </a:pPr>
            <a:r>
              <a:rPr lang="en-US" altLang="en-US" sz="1800" kern="0" dirty="0" smtClean="0">
                <a:latin typeface="+mn-lt"/>
              </a:rPr>
              <a:t>Many deployments deviate from the standard</a:t>
            </a:r>
          </a:p>
          <a:p>
            <a:pPr lvl="1" indent="-342900">
              <a:lnSpc>
                <a:spcPct val="95000"/>
              </a:lnSpc>
              <a:defRPr/>
            </a:pPr>
            <a:r>
              <a:rPr lang="en-US" altLang="en-US" sz="1800" kern="0" dirty="0" smtClean="0">
                <a:latin typeface="+mn-lt"/>
              </a:rPr>
              <a:t>Many deployments use ALOHA instead of CCA/CSMA </a:t>
            </a:r>
            <a:endParaRPr lang="en-US" altLang="en-US" sz="2337" kern="0" dirty="0" smtClean="0">
              <a:latin typeface="+mn-lt"/>
            </a:endParaRPr>
          </a:p>
          <a:p>
            <a:pPr>
              <a:lnSpc>
                <a:spcPct val="95000"/>
              </a:lnSpc>
              <a:defRPr/>
            </a:pPr>
            <a:endParaRPr lang="en-US" altLang="en-US" kern="0" dirty="0" smtClean="0">
              <a:latin typeface="+mn-lt"/>
            </a:endParaRPr>
          </a:p>
          <a:p>
            <a:pPr>
              <a:lnSpc>
                <a:spcPct val="95000"/>
              </a:lnSpc>
              <a:defRPr/>
            </a:pPr>
            <a:r>
              <a:rPr lang="en-US" altLang="en-US" kern="0" dirty="0" smtClean="0">
                <a:latin typeface="+mn-lt"/>
              </a:rPr>
              <a:t>Standard change:  Adopt what “everybody knows</a:t>
            </a:r>
            <a:r>
              <a:rPr lang="en-US" altLang="en-US" kern="0" dirty="0" smtClean="0">
                <a:latin typeface="+mn-lt"/>
              </a:rPr>
              <a:t>”</a:t>
            </a:r>
          </a:p>
          <a:p>
            <a:pPr lvl="1">
              <a:lnSpc>
                <a:spcPct val="95000"/>
              </a:lnSpc>
              <a:defRPr/>
            </a:pPr>
            <a:r>
              <a:rPr lang="en-US" altLang="en-US" kern="0" dirty="0" smtClean="0">
                <a:latin typeface="+mn-lt"/>
              </a:rPr>
              <a:t>This has been discussed in 802.15 before </a:t>
            </a:r>
          </a:p>
          <a:p>
            <a:pPr lvl="2">
              <a:lnSpc>
                <a:spcPct val="95000"/>
              </a:lnSpc>
              <a:defRPr/>
            </a:pPr>
            <a:r>
              <a:rPr lang="en-US" altLang="en-US" sz="2000" kern="0" dirty="0" smtClean="0">
                <a:latin typeface="+mn-lt"/>
              </a:rPr>
              <a:t>e.g</a:t>
            </a:r>
            <a:r>
              <a:rPr lang="en-US" altLang="en-US" sz="2000" kern="0" dirty="0">
                <a:latin typeface="+mn-lt"/>
              </a:rPr>
              <a:t>.  </a:t>
            </a:r>
            <a:r>
              <a:rPr lang="en-US" altLang="en-US" sz="2000" kern="0" dirty="0" smtClean="0">
                <a:latin typeface="+mn-lt"/>
              </a:rPr>
              <a:t>doc#15-14-0383-00-0000</a:t>
            </a:r>
          </a:p>
          <a:p>
            <a:pPr lvl="2">
              <a:lnSpc>
                <a:spcPct val="95000"/>
              </a:lnSpc>
              <a:defRPr/>
            </a:pPr>
            <a:endParaRPr lang="en-US" altLang="en-US" sz="2000" kern="0" dirty="0" smtClean="0">
              <a:latin typeface="+mn-lt"/>
            </a:endParaRPr>
          </a:p>
          <a:p>
            <a:pPr lvl="3">
              <a:lnSpc>
                <a:spcPct val="95000"/>
              </a:lnSpc>
              <a:defRPr/>
            </a:pPr>
            <a:endParaRPr lang="en-US" altLang="en-US" sz="633" kern="0" dirty="0">
              <a:latin typeface="+mn-lt"/>
            </a:endParaRPr>
          </a:p>
          <a:p>
            <a:pPr marL="0" indent="0">
              <a:lnSpc>
                <a:spcPct val="95000"/>
              </a:lnSpc>
              <a:buFontTx/>
              <a:buNone/>
              <a:defRPr/>
            </a:pPr>
            <a:endParaRPr lang="en-US" altLang="en-US" sz="1800" kern="0" dirty="0" smtClean="0"/>
          </a:p>
        </p:txBody>
      </p:sp>
    </p:spTree>
    <p:extLst>
      <p:ext uri="{BB962C8B-B14F-4D97-AF65-F5344CB8AC3E}">
        <p14:creationId xmlns:p14="http://schemas.microsoft.com/office/powerpoint/2010/main" val="20694919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smtClean="0">
                <a:latin typeface="+mn-lt"/>
              </a:rPr>
              <a:t>Rolfe et al  (BCA/MERL)</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8</a:t>
            </a:fld>
            <a:endParaRPr lang="en-GB">
              <a:latin typeface="+mn-lt"/>
            </a:endParaRPr>
          </a:p>
        </p:txBody>
      </p:sp>
      <p:sp>
        <p:nvSpPr>
          <p:cNvPr id="9" name="Title 1"/>
          <p:cNvSpPr>
            <a:spLocks noGrp="1"/>
          </p:cNvSpPr>
          <p:nvPr/>
        </p:nvSpPr>
        <p:spPr bwMode="auto">
          <a:xfrm>
            <a:off x="571500" y="646855"/>
            <a:ext cx="8610600" cy="1181521"/>
          </a:xfrm>
          <a:prstGeom prst="rect">
            <a:avLst/>
          </a:prstGeom>
          <a:noFill/>
          <a:ln>
            <a:noFill/>
          </a:ln>
          <a:effectLst/>
          <a:extLst>
            <a:ext uri="{909E8E84-426E-40dd-AFC4-6F175D3DCCD1}">
              <a14:hiddenFill xmlns="" xmlns:a14="http://schemas.microsoft.com/office/drawing/2010/main" xmlns:lc="http://schemas.openxmlformats.org/drawingml/2006/lockedCanvas">
                <a:solidFill>
                  <a:schemeClr val="accent1"/>
                </a:solidFill>
              </a14:hiddenFill>
            </a:ext>
            <a:ext uri="{91240B29-F687-4f45-9708-019B960494DF}">
              <a14:hiddenLine xmlns="" xmlns:a14="http://schemas.microsoft.com/office/drawing/2010/main" xmlns:lc="http://schemas.openxmlformats.org/drawingml/2006/lockedCanvas" w="9525">
                <a:solidFill>
                  <a:schemeClr val="tx1"/>
                </a:solidFill>
                <a:miter lim="800000"/>
                <a:headEnd/>
                <a:tailEnd/>
              </a14:hiddenLine>
            </a:ext>
            <a:ext uri="{AF507438-7753-43e0-B8FC-AC1667EBCBE1}">
              <a14:hiddenEffects xmlns="" xmlns:a14="http://schemas.microsoft.com/office/drawing/2010/main" xmlns:lc="http://schemas.openxmlformats.org/drawingml/2006/lockedCanva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xmlns:lc="http://schemas.openxmlformats.org/drawingml/2006/lockedCanva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sz="2400" b="1" dirty="0" smtClean="0"/>
              <a:t>From doc</a:t>
            </a:r>
            <a:r>
              <a:rPr lang="en-US" sz="2400" b="1" dirty="0"/>
              <a:t>.: &lt;15-14-0383-00-0000&gt;</a:t>
            </a:r>
          </a:p>
          <a:p>
            <a:r>
              <a:rPr lang="en-US" dirty="0" smtClean="0"/>
              <a:t>CCA </a:t>
            </a:r>
            <a:r>
              <a:rPr lang="en-US" dirty="0" smtClean="0"/>
              <a:t>detection time</a:t>
            </a:r>
            <a:endParaRPr lang="en-US" dirty="0"/>
          </a:p>
        </p:txBody>
      </p:sp>
      <p:sp>
        <p:nvSpPr>
          <p:cNvPr id="10" name="Content Placeholder 2"/>
          <p:cNvSpPr>
            <a:spLocks noGrp="1"/>
          </p:cNvSpPr>
          <p:nvPr/>
        </p:nvSpPr>
        <p:spPr bwMode="auto">
          <a:xfrm>
            <a:off x="571500" y="1943100"/>
            <a:ext cx="8305800" cy="4419600"/>
          </a:xfrm>
          <a:prstGeom prst="rect">
            <a:avLst/>
          </a:prstGeom>
          <a:noFill/>
          <a:ln>
            <a:noFill/>
          </a:ln>
          <a:effectLst/>
          <a:extLst>
            <a:ext uri="{909E8E84-426E-40dd-AFC4-6F175D3DCCD1}">
              <a14:hiddenFill xmlns="" xmlns:a14="http://schemas.microsoft.com/office/drawing/2010/main" xmlns:lc="http://schemas.openxmlformats.org/drawingml/2006/lockedCanvas">
                <a:solidFill>
                  <a:schemeClr val="accent1"/>
                </a:solidFill>
              </a14:hiddenFill>
            </a:ext>
            <a:ext uri="{91240B29-F687-4f45-9708-019B960494DF}">
              <a14:hiddenLine xmlns="" xmlns:a14="http://schemas.microsoft.com/office/drawing/2010/main" xmlns:lc="http://schemas.openxmlformats.org/drawingml/2006/lockedCanvas" w="9525">
                <a:solidFill>
                  <a:schemeClr val="tx1"/>
                </a:solidFill>
                <a:miter lim="800000"/>
                <a:headEnd/>
                <a:tailEnd/>
              </a14:hiddenLine>
            </a:ext>
            <a:ext uri="{AF507438-7753-43e0-B8FC-AC1667EBCBE1}">
              <a14:hiddenEffects xmlns="" xmlns:a14="http://schemas.microsoft.com/office/drawing/2010/main" xmlns:lc="http://schemas.openxmlformats.org/drawingml/2006/lockedCanva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xmlns:lc="http://schemas.openxmlformats.org/drawingml/2006/lockedCanva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a:lstStyle>
          <a:p>
            <a:pPr marL="0" indent="0">
              <a:buNone/>
            </a:pPr>
            <a:r>
              <a:rPr lang="en-US" altLang="ko-KR" sz="2400" dirty="0" smtClean="0">
                <a:latin typeface="+mj-lt"/>
              </a:rPr>
              <a:t>ETSI 300 328 (2.4 GHz devices) states in </a:t>
            </a:r>
            <a:r>
              <a:rPr lang="en-US" sz="2400" dirty="0" smtClean="0">
                <a:latin typeface="+mj-lt"/>
              </a:rPr>
              <a:t>4.3.2.6.3.2.3</a:t>
            </a:r>
            <a:r>
              <a:rPr lang="en-US" altLang="ko-KR" sz="2400" dirty="0" smtClean="0">
                <a:latin typeface="+mj-lt"/>
              </a:rPr>
              <a:t> the following l</a:t>
            </a:r>
            <a:r>
              <a:rPr lang="en-US" sz="2400" dirty="0" smtClean="0">
                <a:latin typeface="+mj-lt"/>
              </a:rPr>
              <a:t>imit </a:t>
            </a:r>
            <a:r>
              <a:rPr lang="en-US" sz="2400" dirty="0">
                <a:latin typeface="+mj-lt"/>
              </a:rPr>
              <a:t>for minimum listening </a:t>
            </a:r>
            <a:r>
              <a:rPr lang="en-US" sz="2400" dirty="0" smtClean="0">
                <a:latin typeface="+mj-lt"/>
              </a:rPr>
              <a:t>time required for devices using LBT:</a:t>
            </a:r>
          </a:p>
          <a:p>
            <a:r>
              <a:rPr lang="en-US" sz="2400" dirty="0">
                <a:latin typeface="+mj-lt"/>
              </a:rPr>
              <a:t>Before a transmission or a burst of transmissions, the equipment shall perform a Clear Channel </a:t>
            </a:r>
            <a:r>
              <a:rPr lang="en-US" sz="2400" dirty="0" smtClean="0">
                <a:latin typeface="+mj-lt"/>
              </a:rPr>
              <a:t>Assessment (</a:t>
            </a:r>
            <a:r>
              <a:rPr lang="en-US" sz="2400" dirty="0">
                <a:latin typeface="+mj-lt"/>
              </a:rPr>
              <a:t>CCA) check using </a:t>
            </a:r>
            <a:r>
              <a:rPr lang="en-US" sz="2400" b="1" dirty="0">
                <a:latin typeface="+mj-lt"/>
              </a:rPr>
              <a:t>energy detect</a:t>
            </a:r>
            <a:r>
              <a:rPr lang="en-US" sz="2400" dirty="0">
                <a:latin typeface="+mj-lt"/>
              </a:rPr>
              <a:t>. The equipment shall observe the operating channel for the duration of the </a:t>
            </a:r>
            <a:r>
              <a:rPr lang="en-US" sz="2400" dirty="0" smtClean="0">
                <a:latin typeface="+mj-lt"/>
              </a:rPr>
              <a:t>CCA observation </a:t>
            </a:r>
            <a:r>
              <a:rPr lang="en-US" sz="2400" dirty="0">
                <a:latin typeface="+mj-lt"/>
              </a:rPr>
              <a:t>time which shall be not less than </a:t>
            </a:r>
            <a:r>
              <a:rPr lang="en-US" sz="2400" b="1" dirty="0">
                <a:latin typeface="+mj-lt"/>
              </a:rPr>
              <a:t>18 μs</a:t>
            </a:r>
            <a:r>
              <a:rPr lang="en-US" sz="2400" dirty="0" smtClean="0">
                <a:latin typeface="+mj-lt"/>
              </a:rPr>
              <a:t>.</a:t>
            </a:r>
          </a:p>
          <a:p>
            <a:pPr marL="0" indent="0">
              <a:buNone/>
            </a:pPr>
            <a:r>
              <a:rPr lang="en-US" sz="2400" dirty="0" smtClean="0">
                <a:latin typeface="+mj-lt"/>
              </a:rPr>
              <a:t>By only bounding the minimum detect time, this clause gives a media access advantage to those devices with short CCA times, such as 802.11 devices over devices with longer CCA times such as</a:t>
            </a:r>
            <a:r>
              <a:rPr lang="en-US" altLang="ko-KR" sz="2400" dirty="0" smtClean="0">
                <a:latin typeface="+mj-lt"/>
              </a:rPr>
              <a:t> </a:t>
            </a:r>
            <a:r>
              <a:rPr lang="en-US" altLang="ko-KR" sz="2400" dirty="0">
                <a:latin typeface="+mj-lt"/>
              </a:rPr>
              <a:t>the 8 symbols (128 μs) stated in 802.15.4</a:t>
            </a:r>
          </a:p>
          <a:p>
            <a:pPr marL="0" indent="0">
              <a:buNone/>
            </a:pPr>
            <a:endParaRPr lang="en-US" sz="2400" dirty="0">
              <a:latin typeface="+mj-lt"/>
            </a:endParaRPr>
          </a:p>
        </p:txBody>
      </p:sp>
    </p:spTree>
    <p:extLst>
      <p:ext uri="{BB962C8B-B14F-4D97-AF65-F5344CB8AC3E}">
        <p14:creationId xmlns:p14="http://schemas.microsoft.com/office/powerpoint/2010/main" val="23898969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smtClean="0">
                <a:latin typeface="+mn-lt"/>
              </a:rPr>
              <a:t>Rolfe et al  (BCA/MERL)</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9</a:t>
            </a:fld>
            <a:endParaRPr lang="en-GB">
              <a:latin typeface="+mn-lt"/>
            </a:endParaRPr>
          </a:p>
        </p:txBody>
      </p:sp>
      <p:sp>
        <p:nvSpPr>
          <p:cNvPr id="9" name="Title 1"/>
          <p:cNvSpPr>
            <a:spLocks noGrp="1"/>
          </p:cNvSpPr>
          <p:nvPr/>
        </p:nvSpPr>
        <p:spPr bwMode="auto">
          <a:xfrm>
            <a:off x="571500" y="646855"/>
            <a:ext cx="8610600" cy="1181521"/>
          </a:xfrm>
          <a:prstGeom prst="rect">
            <a:avLst/>
          </a:prstGeom>
          <a:noFill/>
          <a:ln>
            <a:noFill/>
          </a:ln>
          <a:effectLst/>
          <a:extLst>
            <a:ext uri="{909E8E84-426E-40dd-AFC4-6F175D3DCCD1}">
              <a14:hiddenFill xmlns="" xmlns:a14="http://schemas.microsoft.com/office/drawing/2010/main" xmlns:lc="http://schemas.openxmlformats.org/drawingml/2006/lockedCanvas">
                <a:solidFill>
                  <a:schemeClr val="accent1"/>
                </a:solidFill>
              </a14:hiddenFill>
            </a:ext>
            <a:ext uri="{91240B29-F687-4f45-9708-019B960494DF}">
              <a14:hiddenLine xmlns="" xmlns:a14="http://schemas.microsoft.com/office/drawing/2010/main" xmlns:lc="http://schemas.openxmlformats.org/drawingml/2006/lockedCanvas" w="9525">
                <a:solidFill>
                  <a:schemeClr val="tx1"/>
                </a:solidFill>
                <a:miter lim="800000"/>
                <a:headEnd/>
                <a:tailEnd/>
              </a14:hiddenLine>
            </a:ext>
            <a:ext uri="{AF507438-7753-43e0-B8FC-AC1667EBCBE1}">
              <a14:hiddenEffects xmlns="" xmlns:a14="http://schemas.microsoft.com/office/drawing/2010/main" xmlns:lc="http://schemas.openxmlformats.org/drawingml/2006/lockedCanva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xmlns:lc="http://schemas.openxmlformats.org/drawingml/2006/lockedCanva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sz="2400" b="1" dirty="0" smtClean="0"/>
              <a:t>From doc</a:t>
            </a:r>
            <a:r>
              <a:rPr lang="en-US" sz="2400" b="1" dirty="0"/>
              <a:t>.: &lt;15-14-0383-00-0000&gt;</a:t>
            </a:r>
          </a:p>
          <a:p>
            <a:r>
              <a:rPr lang="en-US" dirty="0" smtClean="0"/>
              <a:t>CCA </a:t>
            </a:r>
            <a:r>
              <a:rPr lang="en-US" dirty="0" smtClean="0"/>
              <a:t>detection time</a:t>
            </a:r>
            <a:endParaRPr lang="en-US" dirty="0"/>
          </a:p>
        </p:txBody>
      </p:sp>
      <p:sp>
        <p:nvSpPr>
          <p:cNvPr id="11" name="Content Placeholder 2"/>
          <p:cNvSpPr>
            <a:spLocks noGrp="1"/>
          </p:cNvSpPr>
          <p:nvPr>
            <p:ph idx="1"/>
          </p:nvPr>
        </p:nvSpPr>
        <p:spPr>
          <a:xfrm>
            <a:off x="914400" y="1809326"/>
            <a:ext cx="7924800" cy="4800600"/>
          </a:xfrm>
        </p:spPr>
        <p:txBody>
          <a:bodyPr/>
          <a:lstStyle/>
          <a:p>
            <a:pPr marL="0" indent="0">
              <a:buNone/>
            </a:pPr>
            <a:r>
              <a:rPr lang="en-US" altLang="ko-KR" sz="2400" dirty="0" smtClean="0">
                <a:latin typeface="+mj-lt"/>
              </a:rPr>
              <a:t>ETSI 300 220 (</a:t>
            </a:r>
            <a:r>
              <a:rPr lang="en-US" altLang="ko-KR" sz="2400" u="sng" dirty="0" smtClean="0">
                <a:latin typeface="+mj-lt"/>
              </a:rPr>
              <a:t>&lt;</a:t>
            </a:r>
            <a:r>
              <a:rPr lang="en-US" altLang="ko-KR" sz="2400" dirty="0" smtClean="0">
                <a:latin typeface="+mj-lt"/>
              </a:rPr>
              <a:t>1 GHz devices) states in 9.2.2.2 the following l</a:t>
            </a:r>
            <a:r>
              <a:rPr lang="en-US" sz="2400" dirty="0" smtClean="0">
                <a:latin typeface="+mj-lt"/>
              </a:rPr>
              <a:t>imit </a:t>
            </a:r>
            <a:r>
              <a:rPr lang="en-US" sz="2400" dirty="0">
                <a:latin typeface="+mj-lt"/>
              </a:rPr>
              <a:t>for minimum listening </a:t>
            </a:r>
            <a:r>
              <a:rPr lang="en-US" sz="2400" dirty="0" smtClean="0">
                <a:latin typeface="+mj-lt"/>
              </a:rPr>
              <a:t>time (required for devices with transmit duty cycles &gt; 0.1%):</a:t>
            </a:r>
            <a:endParaRPr lang="en-US" sz="2400" dirty="0">
              <a:latin typeface="+mj-lt"/>
            </a:endParaRPr>
          </a:p>
          <a:p>
            <a:r>
              <a:rPr lang="en-US" sz="2400" dirty="0">
                <a:latin typeface="+mj-lt"/>
              </a:rPr>
              <a:t>The total listen time, </a:t>
            </a:r>
            <a:r>
              <a:rPr lang="en-US" sz="2400" i="1" dirty="0">
                <a:latin typeface="+mj-lt"/>
              </a:rPr>
              <a:t>t</a:t>
            </a:r>
            <a:r>
              <a:rPr lang="en-US" sz="2400" i="1" baseline="-25000" dirty="0">
                <a:latin typeface="+mj-lt"/>
              </a:rPr>
              <a:t>L</a:t>
            </a:r>
            <a:r>
              <a:rPr lang="en-US" sz="2400" i="1" dirty="0">
                <a:latin typeface="+mj-lt"/>
              </a:rPr>
              <a:t>, </a:t>
            </a:r>
            <a:r>
              <a:rPr lang="en-US" sz="2400" dirty="0">
                <a:latin typeface="+mj-lt"/>
              </a:rPr>
              <a:t>consists of a fixed part, </a:t>
            </a:r>
            <a:r>
              <a:rPr lang="en-US" sz="2400" i="1" dirty="0">
                <a:latin typeface="+mj-lt"/>
              </a:rPr>
              <a:t>t</a:t>
            </a:r>
            <a:r>
              <a:rPr lang="en-US" sz="2400" i="1" baseline="-25000" dirty="0">
                <a:latin typeface="+mj-lt"/>
              </a:rPr>
              <a:t>F</a:t>
            </a:r>
            <a:r>
              <a:rPr lang="en-US" sz="2400" dirty="0">
                <a:latin typeface="+mj-lt"/>
              </a:rPr>
              <a:t>, and a pseudo random part, </a:t>
            </a:r>
            <a:r>
              <a:rPr lang="en-US" sz="2400" i="1" dirty="0">
                <a:latin typeface="+mj-lt"/>
              </a:rPr>
              <a:t>t</a:t>
            </a:r>
            <a:r>
              <a:rPr lang="en-US" sz="2400" i="1" baseline="-25000" dirty="0">
                <a:latin typeface="+mj-lt"/>
              </a:rPr>
              <a:t>PS</a:t>
            </a:r>
            <a:r>
              <a:rPr lang="en-US" sz="2400" dirty="0">
                <a:latin typeface="+mj-lt"/>
              </a:rPr>
              <a:t>, as the </a:t>
            </a:r>
            <a:r>
              <a:rPr lang="en-US" sz="2400" dirty="0" smtClean="0">
                <a:latin typeface="+mj-lt"/>
              </a:rPr>
              <a:t>following:  </a:t>
            </a:r>
            <a:r>
              <a:rPr lang="en-US" sz="2400" i="1" dirty="0" smtClean="0">
                <a:latin typeface="+mj-lt"/>
              </a:rPr>
              <a:t>t</a:t>
            </a:r>
            <a:r>
              <a:rPr lang="en-US" sz="2400" i="1" baseline="-25000" dirty="0" smtClean="0">
                <a:latin typeface="+mj-lt"/>
              </a:rPr>
              <a:t>L</a:t>
            </a:r>
            <a:r>
              <a:rPr lang="en-US" sz="2400" i="1" dirty="0" smtClean="0">
                <a:latin typeface="+mj-lt"/>
              </a:rPr>
              <a:t> </a:t>
            </a:r>
            <a:r>
              <a:rPr lang="en-US" sz="2400" dirty="0">
                <a:latin typeface="+mj-lt"/>
              </a:rPr>
              <a:t>= </a:t>
            </a:r>
            <a:r>
              <a:rPr lang="en-US" sz="2400" i="1" dirty="0" smtClean="0">
                <a:latin typeface="+mj-lt"/>
              </a:rPr>
              <a:t>t</a:t>
            </a:r>
            <a:r>
              <a:rPr lang="en-US" sz="2400" i="1" baseline="-25000" dirty="0" smtClean="0">
                <a:latin typeface="+mj-lt"/>
              </a:rPr>
              <a:t>L</a:t>
            </a:r>
            <a:r>
              <a:rPr lang="en-US" sz="2400" i="1" dirty="0" smtClean="0">
                <a:latin typeface="+mj-lt"/>
              </a:rPr>
              <a:t> </a:t>
            </a:r>
            <a:r>
              <a:rPr lang="en-US" sz="2400" dirty="0">
                <a:latin typeface="+mj-lt"/>
              </a:rPr>
              <a:t>+ </a:t>
            </a:r>
            <a:r>
              <a:rPr lang="en-US" sz="2400" i="1" dirty="0" smtClean="0">
                <a:latin typeface="+mj-lt"/>
              </a:rPr>
              <a:t>t</a:t>
            </a:r>
            <a:r>
              <a:rPr lang="en-US" sz="2400" i="1" baseline="-25000" dirty="0" smtClean="0">
                <a:latin typeface="+mj-lt"/>
              </a:rPr>
              <a:t>PS</a:t>
            </a:r>
            <a:endParaRPr lang="en-US" sz="2400" i="1" baseline="-25000" dirty="0">
              <a:latin typeface="+mj-lt"/>
            </a:endParaRPr>
          </a:p>
          <a:p>
            <a:pPr marL="0" indent="0">
              <a:buNone/>
            </a:pPr>
            <a:r>
              <a:rPr lang="en-US" sz="2400" dirty="0">
                <a:latin typeface="+mj-lt"/>
              </a:rPr>
              <a:t>a) The fixed part of the minimum listening time, </a:t>
            </a:r>
            <a:r>
              <a:rPr lang="en-US" sz="2400" i="1" dirty="0">
                <a:latin typeface="+mj-lt"/>
              </a:rPr>
              <a:t>t</a:t>
            </a:r>
            <a:r>
              <a:rPr lang="en-US" sz="2400" i="1" baseline="-25000" dirty="0">
                <a:latin typeface="+mj-lt"/>
              </a:rPr>
              <a:t>F</a:t>
            </a:r>
            <a:r>
              <a:rPr lang="en-US" sz="2400" dirty="0" smtClean="0">
                <a:latin typeface="+mj-lt"/>
              </a:rPr>
              <a:t>, </a:t>
            </a:r>
            <a:r>
              <a:rPr lang="en-US" sz="2400" dirty="0">
                <a:latin typeface="+mj-lt"/>
              </a:rPr>
              <a:t>shall be </a:t>
            </a:r>
            <a:r>
              <a:rPr lang="en-US" sz="2400" b="1" dirty="0">
                <a:latin typeface="+mj-lt"/>
              </a:rPr>
              <a:t>5 ms</a:t>
            </a:r>
            <a:r>
              <a:rPr lang="en-US" sz="2400" dirty="0">
                <a:latin typeface="+mj-lt"/>
              </a:rPr>
              <a:t>.</a:t>
            </a:r>
          </a:p>
          <a:p>
            <a:pPr marL="0" indent="0">
              <a:buNone/>
            </a:pPr>
            <a:r>
              <a:rPr lang="en-US" sz="2400" dirty="0">
                <a:latin typeface="+mj-lt"/>
              </a:rPr>
              <a:t>b) The pseudo random listening time </a:t>
            </a:r>
            <a:r>
              <a:rPr lang="en-US" sz="2400" i="1" dirty="0" smtClean="0">
                <a:latin typeface="+mj-lt"/>
              </a:rPr>
              <a:t>t</a:t>
            </a:r>
            <a:r>
              <a:rPr lang="en-US" sz="2400" i="1" baseline="-25000" dirty="0" smtClean="0">
                <a:latin typeface="+mj-lt"/>
              </a:rPr>
              <a:t>PS</a:t>
            </a:r>
            <a:r>
              <a:rPr lang="en-US" sz="2400" i="1" dirty="0" smtClean="0">
                <a:latin typeface="+mj-lt"/>
              </a:rPr>
              <a:t> </a:t>
            </a:r>
            <a:r>
              <a:rPr lang="en-US" sz="2400" dirty="0">
                <a:latin typeface="+mj-lt"/>
              </a:rPr>
              <a:t>shall be randomly varied between 0 ms and a value of </a:t>
            </a:r>
            <a:r>
              <a:rPr lang="en-US" sz="2400" b="1" dirty="0">
                <a:latin typeface="+mj-lt"/>
              </a:rPr>
              <a:t>5 ms or more </a:t>
            </a:r>
            <a:r>
              <a:rPr lang="en-US" sz="2400" dirty="0" smtClean="0">
                <a:latin typeface="+mj-lt"/>
              </a:rPr>
              <a:t>in equal </a:t>
            </a:r>
            <a:r>
              <a:rPr lang="en-US" sz="2400" dirty="0">
                <a:latin typeface="+mj-lt"/>
              </a:rPr>
              <a:t>steps of approximately </a:t>
            </a:r>
            <a:r>
              <a:rPr lang="en-US" sz="2400" dirty="0" smtClean="0">
                <a:latin typeface="+mj-lt"/>
              </a:rPr>
              <a:t>0.5 </a:t>
            </a:r>
            <a:r>
              <a:rPr lang="en-US" sz="2400" dirty="0" err="1" smtClean="0">
                <a:latin typeface="+mj-lt"/>
              </a:rPr>
              <a:t>ms</a:t>
            </a:r>
            <a:endParaRPr lang="en-US" sz="2400" dirty="0" smtClean="0">
              <a:latin typeface="+mj-lt"/>
            </a:endParaRPr>
          </a:p>
          <a:p>
            <a:pPr marL="0" indent="0">
              <a:buNone/>
            </a:pPr>
            <a:r>
              <a:rPr lang="en-US" altLang="ko-KR" sz="2400" dirty="0" smtClean="0">
                <a:latin typeface="+mj-lt"/>
              </a:rPr>
              <a:t>This detect time regulation of 5 – 10+ </a:t>
            </a:r>
            <a:r>
              <a:rPr lang="en-US" altLang="ko-KR" sz="2400" dirty="0" err="1" smtClean="0">
                <a:latin typeface="+mj-lt"/>
              </a:rPr>
              <a:t>ms</a:t>
            </a:r>
            <a:r>
              <a:rPr lang="en-US" altLang="ko-KR" sz="2400" dirty="0" smtClean="0">
                <a:latin typeface="+mj-lt"/>
              </a:rPr>
              <a:t> is significantly longer than the 8 symbols (128 μs) stated in 802.15.4</a:t>
            </a:r>
          </a:p>
        </p:txBody>
      </p:sp>
    </p:spTree>
    <p:extLst>
      <p:ext uri="{BB962C8B-B14F-4D97-AF65-F5344CB8AC3E}">
        <p14:creationId xmlns:p14="http://schemas.microsoft.com/office/powerpoint/2010/main" val="18562468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35574</TotalTime>
  <Words>1383</Words>
  <Application>Microsoft Office PowerPoint</Application>
  <PresentationFormat>Custom</PresentationFormat>
  <Paragraphs>244</Paragraphs>
  <Slides>16</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 Unicode MS</vt:lpstr>
      <vt:lpstr>MS Gothic</vt:lpstr>
      <vt:lpstr>Arial</vt:lpstr>
      <vt:lpstr>Calibri</vt:lpstr>
      <vt:lpstr>Courier New</vt:lpstr>
      <vt:lpstr>Times New Roman</vt:lpstr>
      <vt:lpstr>Office Theme</vt:lpstr>
      <vt:lpstr>Document</vt:lpstr>
      <vt:lpstr>Possible 802.15.4 Mitigation Ideas for  802.15.4g and 802.11ah Coexistence</vt:lpstr>
      <vt:lpstr>Abstract</vt:lpstr>
      <vt:lpstr>Terminology</vt:lpstr>
      <vt:lpstr>Background</vt:lpstr>
      <vt:lpstr>Background</vt:lpstr>
      <vt:lpstr>Mechanisms in the Standard</vt:lpstr>
      <vt:lpstr>Energy Detect</vt:lpstr>
      <vt:lpstr>PowerPoint Presentation</vt:lpstr>
      <vt:lpstr>PowerPoint Presentation</vt:lpstr>
      <vt:lpstr>PowerPoint Presentation</vt:lpstr>
      <vt:lpstr>PowerPoint Presentation</vt:lpstr>
      <vt:lpstr>PowerPoint Presentation</vt:lpstr>
      <vt:lpstr>Interference Mitigation: Channel Agility</vt:lpstr>
      <vt:lpstr>Persistent CSMA</vt:lpstr>
      <vt:lpstr>Deployment Practices</vt:lpstr>
      <vt:lpstr>Summary</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511</cp:revision>
  <cp:lastPrinted>2014-11-08T20:15:38Z</cp:lastPrinted>
  <dcterms:created xsi:type="dcterms:W3CDTF">2014-10-30T17:06:39Z</dcterms:created>
  <dcterms:modified xsi:type="dcterms:W3CDTF">2018-05-07T19:29:25Z</dcterms:modified>
</cp:coreProperties>
</file>