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93" r:id="rId4"/>
    <p:sldId id="294" r:id="rId5"/>
    <p:sldId id="295" r:id="rId6"/>
    <p:sldId id="281" r:id="rId7"/>
    <p:sldId id="315" r:id="rId8"/>
    <p:sldId id="316" r:id="rId9"/>
    <p:sldId id="317" r:id="rId10"/>
    <p:sldId id="318" r:id="rId11"/>
    <p:sldId id="319" r:id="rId12"/>
    <p:sldId id="320" r:id="rId13"/>
    <p:sldId id="321" r:id="rId14"/>
    <p:sldId id="282" r:id="rId15"/>
    <p:sldId id="322" r:id="rId16"/>
    <p:sldId id="323" r:id="rId17"/>
    <p:sldId id="265" r:id="rId18"/>
    <p:sldId id="286" r:id="rId19"/>
    <p:sldId id="324" r:id="rId20"/>
    <p:sldId id="325" r:id="rId21"/>
    <p:sldId id="326" r:id="rId22"/>
    <p:sldId id="327" r:id="rId23"/>
    <p:sldId id="328" r:id="rId24"/>
    <p:sldId id="329" r:id="rId25"/>
    <p:sldId id="330" r:id="rId26"/>
    <p:sldId id="275" r:id="rId27"/>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96" d="100"/>
          <a:sy n="96" d="100"/>
        </p:scale>
        <p:origin x="804" y="90"/>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245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1477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5516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596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909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271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039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420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819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1559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57949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2214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3178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72883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072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98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4385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3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Jianlin Guo,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May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May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Jianlin Guo,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802.19-18/0027r0</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latin typeface="+mn-lt"/>
              </a:rPr>
              <a:t>May 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Interference Mitigation for Coexisting 802.15.4g and</a:t>
            </a:r>
            <a:r>
              <a:rPr lang="en-GB" sz="2600" dirty="0" smtClean="0">
                <a:latin typeface="+mj-lt"/>
              </a:rPr>
              <a:t> 802.11ah Networks</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2018-05-08</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854834396"/>
              </p:ext>
            </p:extLst>
          </p:nvPr>
        </p:nvGraphicFramePr>
        <p:xfrm>
          <a:off x="666750" y="2205038"/>
          <a:ext cx="8488363" cy="4486275"/>
        </p:xfrm>
        <a:graphic>
          <a:graphicData uri="http://schemas.openxmlformats.org/presentationml/2006/ole">
            <mc:AlternateContent xmlns:mc="http://schemas.openxmlformats.org/markup-compatibility/2006">
              <mc:Choice xmlns:v="urn:schemas-microsoft-com:vml" Requires="v">
                <p:oleObj spid="_x0000_s3516" name="Document" r:id="rId4" imgW="8855058" imgH="4679161" progId="Word.Document.8">
                  <p:embed/>
                </p:oleObj>
              </mc:Choice>
              <mc:Fallback>
                <p:oleObj name="Document" r:id="rId4" imgW="8855058" imgH="4679161" progId="Word.Document.8">
                  <p:embed/>
                  <p:pic>
                    <p:nvPicPr>
                      <p:cNvPr id="0" name="Picture 3"/>
                      <p:cNvPicPr>
                        <a:picLocks noChangeAspect="1" noChangeArrowheads="1"/>
                      </p:cNvPicPr>
                      <p:nvPr/>
                    </p:nvPicPr>
                    <p:blipFill>
                      <a:blip r:embed="rId5"/>
                      <a:srcRect/>
                      <a:stretch>
                        <a:fillRect/>
                      </a:stretch>
                    </p:blipFill>
                    <p:spPr bwMode="auto">
                      <a:xfrm>
                        <a:off x="666750" y="2205038"/>
                        <a:ext cx="8488363" cy="44862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Q-Learning </a:t>
            </a:r>
            <a:r>
              <a:rPr lang="en-US" sz="2400" dirty="0" err="1" smtClean="0">
                <a:latin typeface="+mn-lt"/>
              </a:rPr>
              <a:t>Backoff</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a:latin typeface="+mn-lt"/>
                  </a:rPr>
                  <a:t>Q-Learning is formulated as</a:t>
                </a:r>
              </a:p>
              <a:p>
                <a:pPr marL="0" indent="0" algn="ctr">
                  <a:buNone/>
                </a:pP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r>
                          <a:rPr lang="en-US" sz="1800" b="0" i="1">
                            <a:latin typeface="Cambria Math" panose="02040503050406030204" pitchFamily="18" charset="0"/>
                          </a:rPr>
                          <m:t>+1</m:t>
                        </m:r>
                      </m:sub>
                    </m:sSub>
                    <m:d>
                      <m:dPr>
                        <m:ctrlPr>
                          <a:rPr lang="en-US" sz="1800" b="0" i="1">
                            <a:latin typeface="Cambria Math" panose="02040503050406030204" pitchFamily="18" charset="0"/>
                          </a:rPr>
                        </m:ctrlPr>
                      </m:dPr>
                      <m:e>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e>
                    </m:d>
                    <m:r>
                      <a:rPr lang="en-US" sz="1800" b="0" i="1">
                        <a:latin typeface="Cambria Math" panose="02040503050406030204" pitchFamily="18" charset="0"/>
                      </a:rPr>
                      <m:t>=</m:t>
                    </m:r>
                    <m:d>
                      <m:dPr>
                        <m:ctrlPr>
                          <a:rPr lang="en-US" sz="1800" b="0" i="1">
                            <a:latin typeface="Cambria Math" panose="02040503050406030204" pitchFamily="18" charset="0"/>
                          </a:rPr>
                        </m:ctrlPr>
                      </m:dPr>
                      <m:e>
                        <m:r>
                          <a:rPr lang="en-US" sz="1800" b="0" i="1">
                            <a:latin typeface="Cambria Math" panose="02040503050406030204" pitchFamily="18" charset="0"/>
                          </a:rPr>
                          <m:t>1 −</m:t>
                        </m:r>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e>
                    </m:d>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sub>
                    </m:sSub>
                    <m:d>
                      <m:dPr>
                        <m:ctrlPr>
                          <a:rPr lang="en-US" sz="1800" b="0" i="1">
                            <a:latin typeface="Cambria Math" panose="02040503050406030204" pitchFamily="18" charset="0"/>
                          </a:rPr>
                        </m:ctrlPr>
                      </m:dPr>
                      <m:e>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e>
                    </m:d>
                    <m:r>
                      <a:rPr lang="en-US" sz="1800" b="0" i="1">
                        <a:latin typeface="Cambria Math" panose="02040503050406030204" pitchFamily="18" charset="0"/>
                      </a:rPr>
                      <m:t>+ </m:t>
                    </m:r>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r>
                      <a:rPr lang="en-US" sz="1800" b="0" i="1">
                        <a:latin typeface="Cambria Math" panose="02040503050406030204" pitchFamily="18" charset="0"/>
                      </a:rPr>
                      <m:t>(</m:t>
                    </m:r>
                    <m:sSub>
                      <m:sSubPr>
                        <m:ctrlPr>
                          <a:rPr lang="en-US" sz="1800" b="0" i="1">
                            <a:latin typeface="Cambria Math" panose="02040503050406030204" pitchFamily="18" charset="0"/>
                          </a:rPr>
                        </m:ctrlPr>
                      </m:sSubPr>
                      <m:e>
                        <m:r>
                          <a:rPr lang="en-US" sz="1800" b="0" i="1">
                            <a:latin typeface="Cambria Math" panose="02040503050406030204" pitchFamily="18" charset="0"/>
                          </a:rPr>
                          <m:t>𝑅</m:t>
                        </m:r>
                      </m:e>
                      <m:sub>
                        <m:r>
                          <a:rPr lang="en-US" sz="1800" b="0" i="1">
                            <a:latin typeface="Cambria Math" panose="02040503050406030204" pitchFamily="18" charset="0"/>
                          </a:rPr>
                          <m:t>𝑡</m:t>
                        </m:r>
                      </m:sub>
                    </m:sSub>
                    <m:d>
                      <m:dPr>
                        <m:ctrlPr>
                          <a:rPr lang="en-US" sz="1800" b="0" i="1">
                            <a:latin typeface="Cambria Math" panose="02040503050406030204" pitchFamily="18" charset="0"/>
                          </a:rPr>
                        </m:ctrlPr>
                      </m:dPr>
                      <m:e>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e>
                    </m:d>
                    <m:r>
                      <a:rPr lang="en-US" sz="1800" b="0" i="1">
                        <a:latin typeface="Cambria Math" panose="02040503050406030204" pitchFamily="18" charset="0"/>
                      </a:rPr>
                      <m:t>+ </m:t>
                    </m:r>
                    <m:r>
                      <a:rPr lang="el-GR" sz="1800" b="0" i="1">
                        <a:latin typeface="Cambria Math" panose="02040503050406030204" pitchFamily="18" charset="0"/>
                      </a:rPr>
                      <m:t>𝛾</m:t>
                    </m:r>
                    <m:r>
                      <a:rPr lang="en-US" sz="1800" b="0" i="1">
                        <a:latin typeface="Cambria Math" panose="02040503050406030204" pitchFamily="18" charset="0"/>
                      </a:rPr>
                      <m:t> </m:t>
                    </m:r>
                    <m:sSub>
                      <m:sSubPr>
                        <m:ctrlPr>
                          <a:rPr lang="en-US" sz="1800" b="0" i="1">
                            <a:latin typeface="Cambria Math" panose="02040503050406030204" pitchFamily="18" charset="0"/>
                          </a:rPr>
                        </m:ctrlPr>
                      </m:sSubPr>
                      <m:e>
                        <m:r>
                          <a:rPr lang="en-US" sz="1800" b="0" i="1">
                            <a:latin typeface="Cambria Math" panose="02040503050406030204" pitchFamily="18" charset="0"/>
                          </a:rPr>
                          <m:t>𝑉</m:t>
                        </m:r>
                      </m:e>
                      <m:sub>
                        <m:r>
                          <a:rPr lang="en-US" sz="1800" b="0" i="1">
                            <a:latin typeface="Cambria Math" panose="02040503050406030204" pitchFamily="18" charset="0"/>
                          </a:rPr>
                          <m:t>𝑡</m:t>
                        </m:r>
                      </m:sub>
                    </m:sSub>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 </m:t>
                    </m:r>
                    <m:r>
                      <a:rPr lang="en-US" sz="1800" b="0" i="1">
                        <a:latin typeface="Cambria Math" panose="02040503050406030204" pitchFamily="18" charset="0"/>
                      </a:rPr>
                      <m:t>𝑏</m:t>
                    </m:r>
                    <m:r>
                      <a:rPr lang="en-US" sz="1800" b="0" i="1">
                        <a:latin typeface="Cambria Math" panose="02040503050406030204" pitchFamily="18" charset="0"/>
                      </a:rPr>
                      <m:t>)</m:t>
                    </m:r>
                  </m:oMath>
                </a14:m>
                <a:r>
                  <a:rPr lang="en-US" sz="1800" b="0" dirty="0">
                    <a:latin typeface="+mn-lt"/>
                  </a:rPr>
                  <a:t> </a:t>
                </a:r>
              </a:p>
              <a:p>
                <a:pPr marL="0" indent="0" algn="ctr">
                  <a:buNone/>
                </a:pP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𝑉</m:t>
                          </m:r>
                        </m:e>
                        <m:sub>
                          <m:r>
                            <a:rPr lang="en-US" sz="1800" b="0" i="1">
                              <a:latin typeface="Cambria Math" panose="02040503050406030204" pitchFamily="18" charset="0"/>
                            </a:rPr>
                            <m:t>𝑡</m:t>
                          </m:r>
                        </m:sub>
                      </m:sSub>
                      <m:d>
                        <m:dPr>
                          <m:ctrlPr>
                            <a:rPr lang="en-US" sz="1800" b="0" i="1">
                              <a:latin typeface="Cambria Math" panose="02040503050406030204" pitchFamily="18" charset="0"/>
                            </a:rPr>
                          </m:ctrlPr>
                        </m:dPr>
                        <m:e>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 </m:t>
                          </m:r>
                          <m:r>
                            <a:rPr lang="en-US" sz="1800" b="0" i="1">
                              <a:latin typeface="Cambria Math" panose="02040503050406030204" pitchFamily="18" charset="0"/>
                            </a:rPr>
                            <m:t>𝑏</m:t>
                          </m:r>
                        </m:e>
                      </m:d>
                      <m:r>
                        <a:rPr lang="en-US" sz="1800" b="0" i="1">
                          <a:latin typeface="Cambria Math" panose="02040503050406030204" pitchFamily="18" charset="0"/>
                        </a:rPr>
                        <m:t>= </m:t>
                      </m:r>
                      <m:func>
                        <m:funcPr>
                          <m:ctrlPr>
                            <a:rPr lang="en-US" sz="1800" b="0" i="1">
                              <a:latin typeface="Cambria Math" panose="02040503050406030204" pitchFamily="18" charset="0"/>
                            </a:rPr>
                          </m:ctrlPr>
                        </m:funcPr>
                        <m:fName>
                          <m:limLow>
                            <m:limLowPr>
                              <m:ctrlPr>
                                <a:rPr lang="en-US" sz="1800" b="0" i="1">
                                  <a:latin typeface="Cambria Math" panose="02040503050406030204" pitchFamily="18" charset="0"/>
                                </a:rPr>
                              </m:ctrlPr>
                            </m:limLowPr>
                            <m:e>
                              <m:r>
                                <m:rPr>
                                  <m:sty m:val="p"/>
                                </m:rPr>
                                <a:rPr lang="en-US" sz="1800" b="0">
                                  <a:latin typeface="Cambria Math" panose="02040503050406030204" pitchFamily="18" charset="0"/>
                                </a:rPr>
                                <m:t>max</m:t>
                              </m:r>
                            </m:e>
                            <m:lim>
                              <m:r>
                                <a:rPr lang="en-US" sz="1800" b="0" i="1">
                                  <a:latin typeface="Cambria Math" panose="02040503050406030204" pitchFamily="18" charset="0"/>
                                </a:rPr>
                                <m:t>𝑏</m:t>
                              </m:r>
                              <m:r>
                                <a:rPr lang="en-US" sz="1800" b="0" i="1">
                                  <a:latin typeface="Cambria Math" panose="02040503050406030204" pitchFamily="18" charset="0"/>
                                </a:rPr>
                                <m:t>∈</m:t>
                              </m:r>
                              <m:r>
                                <a:rPr lang="en-US" sz="1800" b="0" i="1">
                                  <a:latin typeface="Cambria Math" panose="02040503050406030204" pitchFamily="18" charset="0"/>
                                </a:rPr>
                                <m:t>𝐵</m:t>
                              </m:r>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m:t>
                              </m:r>
                            </m:lim>
                          </m:limLow>
                        </m:fName>
                        <m:e>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sub>
                          </m:sSub>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 </m:t>
                          </m:r>
                          <m:r>
                            <a:rPr lang="en-US" sz="1800" b="0" i="1">
                              <a:latin typeface="Cambria Math" panose="02040503050406030204" pitchFamily="18" charset="0"/>
                            </a:rPr>
                            <m:t>𝑏</m:t>
                          </m:r>
                          <m:r>
                            <a:rPr lang="en-US" sz="1800" b="0" i="1">
                              <a:latin typeface="Cambria Math" panose="02040503050406030204" pitchFamily="18" charset="0"/>
                            </a:rPr>
                            <m:t>)</m:t>
                          </m:r>
                        </m:e>
                      </m:func>
                    </m:oMath>
                  </m:oMathPara>
                </a14:m>
                <a:endParaRPr lang="en-US" sz="1800" dirty="0" smtClean="0">
                  <a:latin typeface="+mn-lt"/>
                </a:endParaRPr>
              </a:p>
              <a:p>
                <a:pPr marL="0" indent="0">
                  <a:buNone/>
                </a:pPr>
                <a:r>
                  <a:rPr lang="en-US" sz="1800" b="0" dirty="0">
                    <a:latin typeface="+mn-lt"/>
                  </a:rPr>
                  <a:t>where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sub>
                    </m:sSub>
                    <m:r>
                      <a:rPr lang="en-US" sz="1800" b="0" i="1">
                        <a:latin typeface="Cambria Math" panose="02040503050406030204" pitchFamily="18" charset="0"/>
                      </a:rPr>
                      <m:t>(</m:t>
                    </m:r>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r>
                      <a:rPr lang="en-US" sz="1800" b="0" i="1">
                        <a:latin typeface="Cambria Math" panose="02040503050406030204" pitchFamily="18" charset="0"/>
                      </a:rPr>
                      <m:t>)</m:t>
                    </m:r>
                  </m:oMath>
                </a14:m>
                <a:r>
                  <a:rPr lang="en-US" sz="1800" b="0" dirty="0">
                    <a:latin typeface="+mn-lt"/>
                  </a:rPr>
                  <a:t> is Q-Learning objective function</a:t>
                </a:r>
              </a:p>
              <a:p>
                <a:pPr marL="0" indent="0">
                  <a:buNone/>
                </a:pPr>
                <a:r>
                  <a:rPr lang="en-US" sz="1800" b="0" dirty="0">
                    <a:latin typeface="+mn-lt"/>
                  </a:rPr>
                  <a:t>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oMath>
                </a14:m>
                <a:r>
                  <a:rPr lang="en-US" sz="1800" b="0" dirty="0">
                    <a:latin typeface="+mn-lt"/>
                  </a:rPr>
                  <a:t> is the state reached from state </a:t>
                </a:r>
                <a:r>
                  <a:rPr lang="en-US" sz="1600" b="0" i="1" dirty="0">
                    <a:latin typeface="+mn-lt"/>
                  </a:rPr>
                  <a:t>s</a:t>
                </a:r>
                <a:r>
                  <a:rPr lang="en-US" sz="1800" b="0" dirty="0">
                    <a:latin typeface="+mn-lt"/>
                  </a:rPr>
                  <a:t> when performing action </a:t>
                </a:r>
                <a:r>
                  <a:rPr lang="en-US" sz="1600" b="0" i="1" dirty="0">
                    <a:latin typeface="+mn-lt"/>
                  </a:rPr>
                  <a:t>a</a:t>
                </a:r>
                <a:r>
                  <a:rPr lang="en-US" sz="1800" b="0" dirty="0">
                    <a:latin typeface="+mn-lt"/>
                  </a:rPr>
                  <a:t>	</a:t>
                </a:r>
              </a:p>
              <a:p>
                <a:pPr marL="0" indent="0">
                  <a:buNone/>
                </a:pPr>
                <a:r>
                  <a:rPr lang="en-US" sz="1800" b="0" dirty="0" smtClean="0">
                    <a:latin typeface="+mn-lt"/>
                  </a:rPr>
                  <a:t>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𝐵</m:t>
                        </m:r>
                        <m:r>
                          <a:rPr lang="en-US" sz="1800" b="0" i="1">
                            <a:latin typeface="Cambria Math" panose="02040503050406030204" pitchFamily="18" charset="0"/>
                          </a:rPr>
                          <m:t>(</m:t>
                        </m:r>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m:t>
                    </m:r>
                  </m:oMath>
                </a14:m>
                <a:r>
                  <a:rPr lang="en-US" sz="1800" b="0" dirty="0">
                    <a:latin typeface="+mn-lt"/>
                  </a:rPr>
                  <a:t> is action set can be taken at state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oMath>
                </a14:m>
                <a:r>
                  <a:rPr lang="en-US" sz="1800" b="0" dirty="0">
                    <a:latin typeface="+mn-lt"/>
                  </a:rPr>
                  <a:t>  </a:t>
                </a:r>
              </a:p>
              <a:p>
                <a:pPr marL="0" indent="0">
                  <a:buNone/>
                </a:pPr>
                <a:r>
                  <a:rPr lang="en-US" sz="1400" dirty="0">
                    <a:latin typeface="+mn-lt"/>
                  </a:rPr>
                  <a:t>	</a:t>
                </a:r>
                <a:r>
                  <a:rPr lang="en-US" sz="1400" dirty="0" smtClean="0">
                    <a:latin typeface="+mn-lt"/>
                  </a:rPr>
                  <a:t>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oMath>
                </a14:m>
                <a:r>
                  <a:rPr lang="en-US" sz="1800" b="0" dirty="0">
                    <a:latin typeface="+mn-lt"/>
                  </a:rPr>
                  <a:t> is the learning rate,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0&lt;</m:t>
                        </m:r>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r>
                      <a:rPr lang="en-US" sz="1800" b="0" i="1">
                        <a:latin typeface="Cambria Math" panose="02040503050406030204" pitchFamily="18" charset="0"/>
                      </a:rPr>
                      <m:t>&lt;1</m:t>
                    </m:r>
                  </m:oMath>
                </a14:m>
                <a:endParaRPr lang="en-US" sz="1800" b="0" dirty="0">
                  <a:latin typeface="+mn-lt"/>
                </a:endParaRPr>
              </a:p>
              <a:p>
                <a:pPr marL="0" indent="0">
                  <a:buNone/>
                </a:pPr>
                <a:r>
                  <a:rPr lang="en-US" sz="1800" b="0" dirty="0">
                    <a:latin typeface="+mn-lt"/>
                  </a:rPr>
                  <a:t>	</a:t>
                </a:r>
                <a:r>
                  <a:rPr lang="en-US" sz="1800" b="0" dirty="0" smtClean="0">
                    <a:latin typeface="+mn-lt"/>
                  </a:rPr>
                  <a:t>  </a:t>
                </a:r>
                <a:r>
                  <a:rPr lang="el-GR" sz="1800" b="0" dirty="0">
                    <a:latin typeface="+mn-lt"/>
                  </a:rPr>
                  <a:t>γ</a:t>
                </a:r>
                <a:r>
                  <a:rPr lang="en-US" sz="1800" b="0" dirty="0">
                    <a:latin typeface="+mn-lt"/>
                  </a:rPr>
                  <a:t> is the discount factor, 0 &lt; </a:t>
                </a:r>
                <a:r>
                  <a:rPr lang="el-GR" sz="1800" b="0" dirty="0">
                    <a:latin typeface="+mn-lt"/>
                  </a:rPr>
                  <a:t>γ</a:t>
                </a:r>
                <a:r>
                  <a:rPr lang="en-US" sz="1800" b="0" dirty="0">
                    <a:latin typeface="+mn-lt"/>
                  </a:rPr>
                  <a:t> &lt; 1</a:t>
                </a:r>
              </a:p>
              <a:p>
                <a:pPr marL="0" indent="0">
                  <a:buNone/>
                </a:pPr>
                <a:r>
                  <a:rPr lang="en-US" sz="1800" b="0" dirty="0">
                    <a:latin typeface="+mn-lt"/>
                  </a:rPr>
                  <a:t>	</a:t>
                </a:r>
                <a:r>
                  <a:rPr lang="en-US" sz="1800" b="0" dirty="0" smtClean="0">
                    <a:latin typeface="+mn-lt"/>
                  </a:rPr>
                  <a:t>  </a:t>
                </a:r>
                <a:r>
                  <a:rPr lang="en-US" sz="1800" b="0" i="1" dirty="0" err="1">
                    <a:latin typeface="+mn-lt"/>
                  </a:rPr>
                  <a:t>R</a:t>
                </a:r>
                <a:r>
                  <a:rPr lang="en-US" sz="1800" b="0" i="1" baseline="-25000" dirty="0" err="1">
                    <a:latin typeface="+mn-lt"/>
                  </a:rPr>
                  <a:t>t</a:t>
                </a:r>
                <a:r>
                  <a:rPr lang="en-US" sz="1800" b="0" dirty="0">
                    <a:latin typeface="+mn-lt"/>
                  </a:rPr>
                  <a:t>(</a:t>
                </a:r>
                <a:r>
                  <a:rPr lang="en-US" sz="1800" b="0" i="1" dirty="0">
                    <a:latin typeface="+mn-lt"/>
                  </a:rPr>
                  <a:t>s, a</a:t>
                </a:r>
                <a:r>
                  <a:rPr lang="en-US" sz="1800" b="0" dirty="0">
                    <a:latin typeface="+mn-lt"/>
                  </a:rPr>
                  <a:t>) is the reward obtained by performing action </a:t>
                </a:r>
                <a:r>
                  <a:rPr lang="en-US" sz="1600" b="0" i="1" dirty="0">
                    <a:latin typeface="+mn-lt"/>
                  </a:rPr>
                  <a:t>a</a:t>
                </a:r>
                <a:r>
                  <a:rPr lang="en-US" sz="1800" b="0" dirty="0">
                    <a:latin typeface="+mn-lt"/>
                  </a:rPr>
                  <a:t> at state </a:t>
                </a:r>
                <a:r>
                  <a:rPr lang="en-US" sz="1600" b="0" i="1" dirty="0">
                    <a:latin typeface="+mn-lt"/>
                  </a:rPr>
                  <a:t>s </a:t>
                </a:r>
                <a:r>
                  <a:rPr lang="en-US" sz="1800" b="0" dirty="0">
                    <a:latin typeface="+mn-lt"/>
                  </a:rPr>
                  <a:t>at time t</a:t>
                </a:r>
              </a:p>
              <a:p>
                <a:pPr marL="0" indent="0">
                  <a:buNone/>
                </a:pPr>
                <a:endParaRPr lang="en-US" sz="1200" dirty="0" smtClean="0">
                  <a:latin typeface="+mn-lt"/>
                </a:endParaRPr>
              </a:p>
              <a:p>
                <a:pPr marL="0" indent="0">
                  <a:buNone/>
                </a:pPr>
                <a:endParaRPr lang="en-US"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Define </a:t>
                </a:r>
                <a:r>
                  <a:rPr lang="en-US" sz="2000" dirty="0">
                    <a:latin typeface="+mn-lt"/>
                  </a:rPr>
                  <a:t>state set S as</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		</a:t>
                </a:r>
                <a:r>
                  <a:rPr lang="en-US" sz="1800" b="0" dirty="0" smtClean="0">
                    <a:latin typeface="+mn-lt"/>
                  </a:rPr>
                  <a:t>𝑆</a:t>
                </a:r>
                <a:r>
                  <a:rPr lang="en-US" sz="1800" b="0" dirty="0">
                    <a:latin typeface="+mn-lt"/>
                  </a:rPr>
                  <a:t>= {</a:t>
                </a:r>
                <a:r>
                  <a:rPr lang="en-US" sz="1800" b="0" dirty="0" smtClean="0">
                    <a:latin typeface="+mn-lt"/>
                  </a:rPr>
                  <a:t>𝑠</a:t>
                </a:r>
                <a:r>
                  <a:rPr lang="en-US" sz="1800" b="0" baseline="-25000" dirty="0" smtClean="0">
                    <a:latin typeface="+mn-lt"/>
                  </a:rPr>
                  <a:t>1</a:t>
                </a:r>
                <a:r>
                  <a:rPr lang="en-US" sz="1800" b="0" dirty="0">
                    <a:latin typeface="+mn-lt"/>
                  </a:rPr>
                  <a:t>, </a:t>
                </a:r>
                <a:r>
                  <a:rPr lang="en-US" sz="1800" b="0" dirty="0" smtClean="0">
                    <a:latin typeface="+mn-lt"/>
                  </a:rPr>
                  <a:t>𝑠</a:t>
                </a:r>
                <a:r>
                  <a:rPr lang="en-US" sz="1800" b="0" baseline="-25000" dirty="0" smtClean="0">
                    <a:latin typeface="+mn-lt"/>
                  </a:rPr>
                  <a:t>2</a:t>
                </a:r>
                <a:r>
                  <a:rPr lang="en-US" sz="1800" b="0" dirty="0" smtClean="0">
                    <a:latin typeface="+mn-lt"/>
                  </a:rPr>
                  <a:t> </a:t>
                </a:r>
                <a:r>
                  <a:rPr lang="en-US" sz="1800" b="0" dirty="0">
                    <a:latin typeface="+mn-lt"/>
                  </a:rPr>
                  <a:t>}= {𝐶ℎ𝑎𝑛𝑛𝑒𝑙 𝐼𝑑𝑙𝑒, 𝐶ℎ𝑎𝑛𝑛𝑒𝑙 𝐵𝑢𝑠𝑦}</a:t>
                </a:r>
                <a:endParaRPr lang="en-US" sz="1600" b="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a:latin typeface="+mn-lt"/>
                  </a:rPr>
                  <a:t>Define action set A as</a:t>
                </a:r>
              </a:p>
              <a:p>
                <a:pPr marL="1463078" lvl="3"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307" dirty="0" smtClean="0">
                    <a:latin typeface="+mn-lt"/>
                  </a:rPr>
                  <a:t>	</a:t>
                </a:r>
                <a:r>
                  <a:rPr lang="en-US" sz="1800" dirty="0" smtClean="0">
                    <a:latin typeface="+mn-lt"/>
                  </a:rPr>
                  <a:t>𝐴</a:t>
                </a:r>
                <a:r>
                  <a:rPr lang="en-US" sz="1800" dirty="0">
                    <a:latin typeface="+mn-lt"/>
                  </a:rPr>
                  <a:t>= {</a:t>
                </a:r>
                <a:r>
                  <a:rPr lang="en-US" sz="1800" dirty="0" smtClean="0">
                    <a:latin typeface="+mn-lt"/>
                  </a:rPr>
                  <a:t>𝑎</a:t>
                </a:r>
                <a:r>
                  <a:rPr lang="en-US" sz="1800" baseline="-25000" dirty="0" smtClean="0">
                    <a:latin typeface="+mn-lt"/>
                  </a:rPr>
                  <a:t>1</a:t>
                </a:r>
                <a:r>
                  <a:rPr lang="en-US" sz="1800" dirty="0">
                    <a:latin typeface="+mn-lt"/>
                  </a:rPr>
                  <a:t>, </a:t>
                </a:r>
                <a:r>
                  <a:rPr lang="en-US" sz="1800" dirty="0" smtClean="0">
                    <a:latin typeface="+mn-lt"/>
                  </a:rPr>
                  <a:t>𝑎</a:t>
                </a:r>
                <a:r>
                  <a:rPr lang="en-US" sz="1800" baseline="-25000" dirty="0" smtClean="0">
                    <a:latin typeface="+mn-lt"/>
                  </a:rPr>
                  <a:t>2</a:t>
                </a:r>
                <a:r>
                  <a:rPr lang="en-US" sz="1800" dirty="0" smtClean="0">
                    <a:latin typeface="+mn-lt"/>
                  </a:rPr>
                  <a:t> </a:t>
                </a:r>
                <a:r>
                  <a:rPr lang="en-US" sz="1800" dirty="0">
                    <a:latin typeface="+mn-lt"/>
                  </a:rPr>
                  <a:t>}= {𝑇𝑟𝑎𝑛𝑠𝑚𝑖𝑡, 𝐵𝑎𝑐𝑘𝑜𝑓𝑓</a:t>
                </a:r>
                <a:r>
                  <a:rPr lang="en-US" sz="1800" dirty="0" smtClean="0">
                    <a:latin typeface="+mn-lt"/>
                  </a:rPr>
                  <a:t>}</a:t>
                </a:r>
                <a:endParaRPr lang="en-US" sz="180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a:stretch>
              </a:blipFill>
              <a:ln/>
            </p:spPr>
            <p:txBody>
              <a:bodyPr/>
              <a:lstStyle/>
              <a:p>
                <a:r>
                  <a:rPr lang="en-US">
                    <a:noFill/>
                  </a:rPr>
                  <a:t> </a:t>
                </a:r>
              </a:p>
            </p:txBody>
          </p:sp>
        </mc:Fallback>
      </mc:AlternateContent>
      <p:sp>
        <p:nvSpPr>
          <p:cNvPr id="7" name="TextBox 6"/>
          <p:cNvSpPr txBox="1"/>
          <p:nvPr/>
        </p:nvSpPr>
        <p:spPr>
          <a:xfrm>
            <a:off x="3765500" y="4800600"/>
            <a:ext cx="1568499" cy="584775"/>
          </a:xfrm>
          <a:prstGeom prst="rect">
            <a:avLst/>
          </a:prstGeom>
          <a:noFill/>
          <a:ln w="12700">
            <a:solidFill>
              <a:schemeClr val="tx1"/>
            </a:solidFill>
          </a:ln>
        </p:spPr>
        <p:txBody>
          <a:bodyPr wrap="square" rtlCol="0">
            <a:spAutoFit/>
          </a:bodyPr>
          <a:lstStyle/>
          <a:p>
            <a:pPr algn="ctr"/>
            <a:r>
              <a:rPr lang="en-US" sz="1600" dirty="0" smtClean="0">
                <a:solidFill>
                  <a:schemeClr val="tx1"/>
                </a:solidFill>
              </a:rPr>
              <a:t>Detected energy &lt; 802.15.4g RS</a:t>
            </a:r>
            <a:endParaRPr lang="en-US" sz="1600" dirty="0">
              <a:solidFill>
                <a:schemeClr val="tx1"/>
              </a:solidFill>
            </a:endParaRPr>
          </a:p>
        </p:txBody>
      </p:sp>
      <p:cxnSp>
        <p:nvCxnSpPr>
          <p:cNvPr id="3" name="Straight Arrow Connector 2"/>
          <p:cNvCxnSpPr/>
          <p:nvPr/>
        </p:nvCxnSpPr>
        <p:spPr bwMode="auto">
          <a:xfrm flipV="1">
            <a:off x="4572000" y="5385375"/>
            <a:ext cx="0" cy="2285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p:cNvSpPr txBox="1"/>
          <p:nvPr/>
        </p:nvSpPr>
        <p:spPr>
          <a:xfrm>
            <a:off x="5670501" y="4800600"/>
            <a:ext cx="3016299" cy="584775"/>
          </a:xfrm>
          <a:prstGeom prst="rect">
            <a:avLst/>
          </a:prstGeom>
          <a:noFill/>
          <a:ln w="12700">
            <a:solidFill>
              <a:schemeClr val="tx1"/>
            </a:solidFill>
          </a:ln>
        </p:spPr>
        <p:txBody>
          <a:bodyPr wrap="square" rtlCol="0">
            <a:spAutoFit/>
          </a:bodyPr>
          <a:lstStyle/>
          <a:p>
            <a:pPr algn="ctr"/>
            <a:r>
              <a:rPr lang="en-US" sz="1600" dirty="0" smtClean="0">
                <a:solidFill>
                  <a:schemeClr val="tx1"/>
                </a:solidFill>
              </a:rPr>
              <a:t>802.15.4g </a:t>
            </a:r>
            <a:r>
              <a:rPr lang="en-US" sz="1600" dirty="0">
                <a:solidFill>
                  <a:schemeClr val="tx1"/>
                </a:solidFill>
              </a:rPr>
              <a:t>RS </a:t>
            </a:r>
            <a:r>
              <a:rPr lang="en-US" sz="1600" dirty="0" smtClean="0">
                <a:solidFill>
                  <a:schemeClr val="tx1"/>
                </a:solidFill>
              </a:rPr>
              <a:t>&lt;= Detected energy &lt; 802.11ah ED Threshold</a:t>
            </a:r>
            <a:endParaRPr lang="en-US" sz="1600" dirty="0">
              <a:solidFill>
                <a:schemeClr val="tx1"/>
              </a:solidFill>
            </a:endParaRPr>
          </a:p>
        </p:txBody>
      </p:sp>
      <p:cxnSp>
        <p:nvCxnSpPr>
          <p:cNvPr id="13" name="Straight Arrow Connector 12"/>
          <p:cNvCxnSpPr/>
          <p:nvPr/>
        </p:nvCxnSpPr>
        <p:spPr bwMode="auto">
          <a:xfrm flipV="1">
            <a:off x="6172200" y="5385375"/>
            <a:ext cx="0" cy="2285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35315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Q-Learning </a:t>
            </a:r>
            <a:r>
              <a:rPr lang="en-US" sz="2400" dirty="0" err="1" smtClean="0">
                <a:latin typeface="+mn-lt"/>
              </a:rPr>
              <a:t>Backoff</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r>
                  <a:rPr lang="en-US" sz="2000" dirty="0" smtClean="0">
                    <a:latin typeface="+mn-lt"/>
                  </a:rPr>
                  <a:t>Defining </a:t>
                </a:r>
                <a:r>
                  <a:rPr lang="en-US" sz="2000" dirty="0">
                    <a:latin typeface="+mn-lt"/>
                  </a:rPr>
                  <a:t>reward is important for Q-Learning</a:t>
                </a:r>
              </a:p>
              <a:p>
                <a:pPr lvl="1"/>
                <a:r>
                  <a:rPr lang="en-US" sz="1800" dirty="0">
                    <a:latin typeface="+mn-lt"/>
                  </a:rPr>
                  <a:t>Define </a:t>
                </a:r>
                <a:r>
                  <a:rPr lang="el-GR" sz="1800" dirty="0">
                    <a:latin typeface="+mn-lt"/>
                  </a:rPr>
                  <a:t>α</a:t>
                </a:r>
                <a:r>
                  <a:rPr lang="en-US" sz="1800" dirty="0" smtClean="0">
                    <a:latin typeface="+mn-lt"/>
                  </a:rPr>
                  <a:t>-fairness based rewards</a:t>
                </a:r>
              </a:p>
              <a:p>
                <a:pPr marL="487693" lvl="1"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𝑅</m:t>
                      </m:r>
                      <m:r>
                        <a:rPr lang="en-US" sz="1600" i="1" baseline="-25000">
                          <a:latin typeface="Cambria Math" panose="02040503050406030204" pitchFamily="18" charset="0"/>
                        </a:rPr>
                        <m:t>𝑡</m:t>
                      </m:r>
                      <m:d>
                        <m:dPr>
                          <m:ctrlPr>
                            <a:rPr lang="en-US" sz="1600" i="1">
                              <a:latin typeface="Cambria Math" panose="02040503050406030204" pitchFamily="18" charset="0"/>
                            </a:rPr>
                          </m:ctrlPr>
                        </m:dPr>
                        <m:e>
                          <m:r>
                            <a:rPr lang="en-US" sz="1600" i="1">
                              <a:latin typeface="Cambria Math" panose="02040503050406030204" pitchFamily="18" charset="0"/>
                            </a:rPr>
                            <m:t>𝑠</m:t>
                          </m:r>
                          <m:r>
                            <a:rPr lang="en-US" sz="1600" i="1">
                              <a:latin typeface="Cambria Math" panose="02040503050406030204" pitchFamily="18" charset="0"/>
                            </a:rPr>
                            <m:t>, </m:t>
                          </m:r>
                          <m:r>
                            <a:rPr lang="en-US" sz="1600" i="1">
                              <a:latin typeface="Cambria Math" panose="02040503050406030204" pitchFamily="18" charset="0"/>
                            </a:rPr>
                            <m:t>𝑎</m:t>
                          </m:r>
                        </m:e>
                      </m:d>
                      <m:r>
                        <a:rPr lang="en-US" sz="1600" i="1">
                          <a:latin typeface="Cambria Math" panose="02040503050406030204" pitchFamily="18" charset="0"/>
                        </a:rPr>
                        <m:t>= </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f>
                                <m:fPr>
                                  <m:ctrlPr>
                                    <a:rPr lang="en-US" sz="1600" i="1">
                                      <a:latin typeface="Cambria Math" panose="02040503050406030204" pitchFamily="18" charset="0"/>
                                    </a:rPr>
                                  </m:ctrlPr>
                                </m:fPr>
                                <m:num>
                                  <m:r>
                                    <a:rPr lang="en-US" sz="1600" i="1">
                                      <a:latin typeface="Cambria Math" panose="02040503050406030204" pitchFamily="18" charset="0"/>
                                    </a:rPr>
                                    <m:t>1</m:t>
                                  </m:r>
                                </m:num>
                                <m:den>
                                  <m:d>
                                    <m:dPr>
                                      <m:begChr m:val="|"/>
                                      <m:endChr m:val="|"/>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𝑈</m:t>
                                          </m:r>
                                        </m:e>
                                        <m:sup>
                                          <m:r>
                                            <a:rPr lang="en-US" sz="1600" i="1">
                                              <a:latin typeface="Cambria Math" panose="02040503050406030204" pitchFamily="18" charset="0"/>
                                            </a:rPr>
                                            <m:t>∗</m:t>
                                          </m:r>
                                        </m:sup>
                                      </m:s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b="0" i="1" smtClean="0">
                                              <a:latin typeface="Cambria Math" panose="02040503050406030204" pitchFamily="18" charset="0"/>
                                            </a:rPr>
                                            <m:t>𝑖</m:t>
                                          </m:r>
                                        </m:sub>
                                        <m:sup>
                                          <m:r>
                                            <a:rPr lang="en-US" sz="1600" i="1">
                                              <a:latin typeface="Cambria Math" panose="02040503050406030204" pitchFamily="18" charset="0"/>
                                            </a:rPr>
                                            <m:t>∗</m:t>
                                          </m:r>
                                        </m:sup>
                                      </m:sSubSup>
                                    </m:e>
                                  </m:d>
                                  <m:r>
                                    <a:rPr lang="en-US" sz="1600" i="1">
                                      <a:latin typeface="Cambria Math" panose="02040503050406030204" pitchFamily="18" charset="0"/>
                                    </a:rPr>
                                    <m:t>+1</m:t>
                                  </m:r>
                                </m:den>
                              </m:f>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1</m:t>
                                  </m:r>
                                </m:sub>
                              </m:sSub>
                              <m:r>
                                <a:rPr lang="en-US" sz="1600" i="1">
                                  <a:latin typeface="Cambria Math" panose="02040503050406030204" pitchFamily="18" charset="0"/>
                                </a:rPr>
                                <m:t>)</m:t>
                              </m:r>
                            </m:e>
                            <m:e>
                              <m:r>
                                <m:rPr>
                                  <m:sty m:val="p"/>
                                </m:rPr>
                                <a:rPr lang="el-GR" sz="1600" i="1" smtClean="0">
                                  <a:latin typeface="Cambria Math" panose="02040503050406030204" pitchFamily="18" charset="0"/>
                                </a:rPr>
                                <m:t>σ</m:t>
                              </m:r>
                              <m:r>
                                <a:rPr lang="en-US" sz="1600" b="0" i="1" smtClean="0">
                                  <a:latin typeface="Cambria Math" panose="02040503050406030204" pitchFamily="18" charset="0"/>
                                </a:rPr>
                                <m:t>,</m:t>
                              </m:r>
                              <m:r>
                                <a:rPr lang="en-US" sz="1600" i="1">
                                  <a:latin typeface="Cambria Math" panose="02040503050406030204" pitchFamily="18" charset="0"/>
                                </a:rPr>
                                <m:t> </m:t>
                              </m:r>
                              <m:r>
                                <a:rPr lang="en-US" sz="1600" b="0" i="1" smtClean="0">
                                  <a:latin typeface="Cambria Math" panose="02040503050406030204" pitchFamily="18" charset="0"/>
                                </a:rPr>
                                <m:t>      </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2</m:t>
                                  </m:r>
                                </m:sub>
                              </m:sSub>
                              <m:r>
                                <a:rPr lang="en-US" sz="1600" i="1">
                                  <a:latin typeface="Cambria Math" panose="02040503050406030204" pitchFamily="18" charset="0"/>
                                </a:rPr>
                                <m:t>)</m:t>
                              </m:r>
                            </m:e>
                            <m:e>
                              <m:r>
                                <a:rPr lang="en-US" sz="1600" b="0" i="1" smtClean="0">
                                  <a:latin typeface="Cambria Math" panose="02040503050406030204" pitchFamily="18" charset="0"/>
                                </a:rPr>
                                <m:t>0,</m:t>
                              </m:r>
                              <m:r>
                                <a:rPr lang="en-US" sz="1600" i="1">
                                  <a:latin typeface="Cambria Math" panose="02040503050406030204" pitchFamily="18" charset="0"/>
                                </a:rPr>
                                <m:t>  </m:t>
                              </m:r>
                              <m:r>
                                <a:rPr lang="en-US" sz="1600" b="0" i="1" smtClean="0">
                                  <a:latin typeface="Cambria Math" panose="02040503050406030204" pitchFamily="18" charset="0"/>
                                </a:rPr>
                                <m:t>    </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1</m:t>
                                  </m:r>
                                </m:sub>
                              </m:sSub>
                              <m:r>
                                <a:rPr lang="en-US" sz="1600" i="1">
                                  <a:latin typeface="Cambria Math" panose="02040503050406030204" pitchFamily="18" charset="0"/>
                                </a:rPr>
                                <m:t>)</m:t>
                              </m:r>
                            </m:e>
                            <m:e>
                              <m:f>
                                <m:fPr>
                                  <m:ctrlPr>
                                    <a:rPr lang="en-US" sz="1600" i="1">
                                      <a:latin typeface="Cambria Math" panose="02040503050406030204" pitchFamily="18" charset="0"/>
                                    </a:rPr>
                                  </m:ctrlPr>
                                </m:fPr>
                                <m:num>
                                  <m:r>
                                    <a:rPr lang="en-US" sz="1600" i="1">
                                      <a:latin typeface="Cambria Math" panose="02040503050406030204" pitchFamily="18" charset="0"/>
                                    </a:rPr>
                                    <m:t>1</m:t>
                                  </m:r>
                                </m:num>
                                <m:den>
                                  <m:d>
                                    <m:dPr>
                                      <m:begChr m:val="|"/>
                                      <m:endChr m:val="|"/>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𝑈</m:t>
                                          </m:r>
                                        </m:e>
                                        <m:sup>
                                          <m:r>
                                            <a:rPr lang="en-US" sz="1600" i="1">
                                              <a:latin typeface="Cambria Math" panose="02040503050406030204" pitchFamily="18" charset="0"/>
                                            </a:rPr>
                                            <m:t>∗</m:t>
                                          </m:r>
                                        </m:sup>
                                      </m:s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b="0" i="1" smtClean="0">
                                              <a:latin typeface="Cambria Math" panose="02040503050406030204" pitchFamily="18" charset="0"/>
                                            </a:rPr>
                                            <m:t>𝑏</m:t>
                                          </m:r>
                                        </m:sub>
                                        <m:sup>
                                          <m:r>
                                            <a:rPr lang="en-US" sz="1600" i="1">
                                              <a:latin typeface="Cambria Math" panose="02040503050406030204" pitchFamily="18" charset="0"/>
                                            </a:rPr>
                                            <m:t>∗</m:t>
                                          </m:r>
                                        </m:sup>
                                      </m:sSubSup>
                                    </m:e>
                                  </m:d>
                                  <m:r>
                                    <a:rPr lang="en-US" sz="1600" i="1">
                                      <a:latin typeface="Cambria Math" panose="02040503050406030204" pitchFamily="18" charset="0"/>
                                    </a:rPr>
                                    <m:t>+1</m:t>
                                  </m:r>
                                </m:den>
                              </m:f>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2</m:t>
                                  </m:r>
                                </m:sub>
                              </m:sSub>
                              <m:r>
                                <a:rPr lang="en-US" sz="1600" i="1">
                                  <a:latin typeface="Cambria Math" panose="02040503050406030204" pitchFamily="18" charset="0"/>
                                </a:rPr>
                                <m:t>)</m:t>
                              </m:r>
                            </m:e>
                          </m:eqArr>
                        </m:e>
                      </m:d>
                    </m:oMath>
                  </m:oMathPara>
                </a14:m>
                <a:endParaRPr lang="en-US" sz="1800" dirty="0" smtClean="0">
                  <a:latin typeface="+mn-lt"/>
                </a:endParaRPr>
              </a:p>
              <a:p>
                <a:pPr marL="0" indent="0">
                  <a:buNone/>
                </a:pPr>
                <a:r>
                  <a:rPr lang="en-US" sz="1800" b="0" dirty="0" smtClean="0">
                    <a:latin typeface="+mn-lt"/>
                  </a:rPr>
                  <a:t>where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𝑈</m:t>
                        </m:r>
                      </m:e>
                      <m:sup>
                        <m:r>
                          <a:rPr lang="en-US" sz="1800" b="0" i="1">
                            <a:latin typeface="Cambria Math" panose="02040503050406030204" pitchFamily="18" charset="0"/>
                          </a:rPr>
                          <m:t>∗</m:t>
                        </m:r>
                      </m:sup>
                    </m:sSup>
                    <m:r>
                      <a:rPr lang="en-US" sz="1800" b="0" i="1">
                        <a:latin typeface="Cambria Math" panose="02040503050406030204" pitchFamily="18" charset="0"/>
                      </a:rPr>
                      <m:t>=</m:t>
                    </m:r>
                    <m:r>
                      <a:rPr lang="en-US" sz="1800" b="0" i="1">
                        <a:latin typeface="Cambria Math" panose="02040503050406030204" pitchFamily="18" charset="0"/>
                      </a:rPr>
                      <m:t>𝑈</m:t>
                    </m:r>
                    <m:r>
                      <a:rPr lang="en-US" sz="1800" b="0" i="1">
                        <a:latin typeface="Cambria Math" panose="02040503050406030204" pitchFamily="18" charset="0"/>
                      </a:rPr>
                      <m:t>(</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𝑖</m:t>
                            </m:r>
                          </m:sub>
                        </m:sSub>
                      </m:e>
                      <m:sup>
                        <m:r>
                          <a:rPr lang="en-US" sz="1800" b="0" i="1">
                            <a:latin typeface="Cambria Math" panose="02040503050406030204" pitchFamily="18" charset="0"/>
                          </a:rPr>
                          <m:t>∗</m:t>
                        </m:r>
                      </m:sup>
                    </m:sSup>
                    <m:r>
                      <a:rPr lang="en-US" sz="1800" b="0" i="1">
                        <a:latin typeface="Cambria Math" panose="02040503050406030204" pitchFamily="18" charset="0"/>
                      </a:rPr>
                      <m:t>, </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𝑏</m:t>
                            </m:r>
                          </m:sub>
                        </m:sSub>
                      </m:e>
                      <m:sup>
                        <m:r>
                          <a:rPr lang="en-US" sz="1800" b="0" i="1">
                            <a:latin typeface="Cambria Math" panose="02040503050406030204" pitchFamily="18" charset="0"/>
                          </a:rPr>
                          <m:t>∗</m:t>
                        </m:r>
                      </m:sup>
                    </m:sSup>
                    <m:r>
                      <a:rPr lang="en-US" sz="1800" b="0" i="1">
                        <a:latin typeface="Cambria Math" panose="02040503050406030204" pitchFamily="18" charset="0"/>
                      </a:rPr>
                      <m:t>)</m:t>
                    </m:r>
                  </m:oMath>
                </a14:m>
                <a:r>
                  <a:rPr lang="en-US" sz="1800" b="0" dirty="0">
                    <a:latin typeface="+mn-lt"/>
                  </a:rPr>
                  <a:t> is the </a:t>
                </a:r>
                <a:r>
                  <a:rPr lang="el-GR" sz="1800" b="0" dirty="0">
                    <a:latin typeface="+mn-lt"/>
                  </a:rPr>
                  <a:t>α</a:t>
                </a:r>
                <a:r>
                  <a:rPr lang="en-US" sz="1800" b="0" dirty="0">
                    <a:latin typeface="+mn-lt"/>
                  </a:rPr>
                  <a:t>-Fairness utility with optimal probabilities </a:t>
                </a:r>
                <a:r>
                  <a:rPr lang="en-US" sz="1800" b="0" dirty="0" smtClean="0">
                    <a:latin typeface="+mn-lt"/>
                  </a:rPr>
                  <a:t>P</a:t>
                </a:r>
                <a:r>
                  <a:rPr lang="en-US" sz="1800" b="0" baseline="-25000" dirty="0" smtClean="0">
                    <a:latin typeface="+mn-lt"/>
                  </a:rPr>
                  <a:t>i</a:t>
                </a:r>
                <a:r>
                  <a:rPr lang="en-US" sz="1800" b="0" baseline="30000" dirty="0" smtClean="0">
                    <a:latin typeface="+mn-lt"/>
                  </a:rPr>
                  <a:t>*</a:t>
                </a:r>
                <a:r>
                  <a:rPr lang="en-US" sz="1800" b="0" dirty="0" smtClean="0">
                    <a:latin typeface="+mn-lt"/>
                  </a:rPr>
                  <a:t> </a:t>
                </a:r>
                <a:r>
                  <a:rPr lang="en-US" sz="1800" b="0" dirty="0">
                    <a:latin typeface="+mn-lt"/>
                  </a:rPr>
                  <a:t>and </a:t>
                </a:r>
                <a:r>
                  <a:rPr lang="en-US" sz="1800" b="0" dirty="0" err="1" smtClean="0">
                    <a:latin typeface="+mn-lt"/>
                  </a:rPr>
                  <a:t>P</a:t>
                </a:r>
                <a:r>
                  <a:rPr lang="en-US" sz="1800" b="0" baseline="-25000" dirty="0" err="1" smtClean="0">
                    <a:latin typeface="+mn-lt"/>
                  </a:rPr>
                  <a:t>b</a:t>
                </a:r>
                <a:r>
                  <a:rPr lang="en-US" sz="1800" b="0" baseline="30000" dirty="0" smtClean="0">
                    <a:latin typeface="+mn-lt"/>
                  </a:rPr>
                  <a:t>*</a:t>
                </a:r>
                <a:r>
                  <a:rPr lang="en-US" sz="1800" b="0" dirty="0" smtClean="0">
                    <a:latin typeface="+mn-lt"/>
                  </a:rPr>
                  <a:t>,    </a:t>
                </a:r>
                <a:r>
                  <a:rPr lang="el-GR" sz="1800" b="0" dirty="0" smtClean="0">
                    <a:latin typeface="+mn-lt"/>
                  </a:rPr>
                  <a:t>σ</a:t>
                </a:r>
                <a:r>
                  <a:rPr lang="en-US" sz="1800" b="0" dirty="0" smtClean="0">
                    <a:latin typeface="+mn-lt"/>
                  </a:rPr>
                  <a:t> &gt; 0 is small,</a:t>
                </a:r>
                <a14:m>
                  <m:oMath xmlns:m="http://schemas.openxmlformats.org/officeDocument/2006/math">
                    <m:r>
                      <a:rPr lang="en-US" sz="1800" b="0" i="0" smtClean="0">
                        <a:latin typeface="Cambria Math" panose="02040503050406030204" pitchFamily="18" charset="0"/>
                      </a:rPr>
                      <m:t>   </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𝑈</m:t>
                            </m:r>
                          </m:e>
                          <m:sub>
                            <m:r>
                              <a:rPr lang="en-US" sz="1800" b="0" i="1" smtClean="0">
                                <a:latin typeface="Cambria Math" panose="02040503050406030204" pitchFamily="18" charset="0"/>
                              </a:rPr>
                              <m:t>𝑖</m:t>
                            </m:r>
                          </m:sub>
                        </m:sSub>
                      </m:e>
                      <m:sup>
                        <m:r>
                          <a:rPr lang="en-US" sz="1800" b="0" i="1">
                            <a:latin typeface="Cambria Math" panose="02040503050406030204" pitchFamily="18" charset="0"/>
                          </a:rPr>
                          <m:t>∗</m:t>
                        </m:r>
                      </m:sup>
                    </m:sSup>
                    <m:r>
                      <a:rPr lang="en-US" sz="1800" b="0" i="1">
                        <a:latin typeface="Cambria Math" panose="02040503050406030204" pitchFamily="18" charset="0"/>
                      </a:rPr>
                      <m:t>=</m:t>
                    </m:r>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r>
                              <a:rPr lang="en-US" sz="1800" b="0" i="1">
                                <a:latin typeface="Cambria Math" panose="02040503050406030204" pitchFamily="18" charset="0"/>
                              </a:rPr>
                              <m:t>(</m:t>
                            </m:r>
                            <m:sSubSup>
                              <m:sSubSupPr>
                                <m:ctrlPr>
                                  <a:rPr lang="en-US" sz="1800" b="0" i="1">
                                    <a:latin typeface="Cambria Math" panose="02040503050406030204" pitchFamily="18" charset="0"/>
                                  </a:rPr>
                                </m:ctrlPr>
                              </m:sSubSupPr>
                              <m:e>
                                <m:r>
                                  <a:rPr lang="en-US" sz="1800" b="0" i="1">
                                    <a:latin typeface="Cambria Math" panose="02040503050406030204" pitchFamily="18" charset="0"/>
                                  </a:rPr>
                                  <m:t>𝑃</m:t>
                                </m:r>
                              </m:e>
                              <m:sub>
                                <m:r>
                                  <a:rPr lang="en-US" sz="1800" b="0" i="1" smtClean="0">
                                    <a:latin typeface="Cambria Math" panose="02040503050406030204" pitchFamily="18" charset="0"/>
                                  </a:rPr>
                                  <m:t>𝑖</m:t>
                                </m:r>
                              </m:sub>
                              <m:sup>
                                <m:r>
                                  <a:rPr lang="en-US" sz="1800" b="0" i="1">
                                    <a:latin typeface="Cambria Math" panose="02040503050406030204" pitchFamily="18" charset="0"/>
                                  </a:rPr>
                                  <m:t>∗</m:t>
                                </m:r>
                              </m:sup>
                            </m:sSubSup>
                            <m:r>
                              <a:rPr lang="en-US" sz="1800" b="0" i="1">
                                <a:latin typeface="Cambria Math" panose="02040503050406030204" pitchFamily="18" charset="0"/>
                              </a:rPr>
                              <m:t>)</m:t>
                            </m:r>
                          </m:e>
                          <m:sup>
                            <m:r>
                              <a:rPr lang="en-US" sz="1800" b="0" i="1">
                                <a:latin typeface="Cambria Math" panose="02040503050406030204" pitchFamily="18" charset="0"/>
                              </a:rPr>
                              <m:t>1−</m:t>
                            </m:r>
                            <m:r>
                              <a:rPr lang="el-GR" sz="1800" b="0" i="1">
                                <a:latin typeface="Cambria Math" panose="02040503050406030204" pitchFamily="18" charset="0"/>
                              </a:rPr>
                              <m:t>𝛼</m:t>
                            </m:r>
                          </m:sup>
                        </m:sSup>
                      </m:num>
                      <m:den>
                        <m:r>
                          <a:rPr lang="en-US" sz="1800" b="0" i="1">
                            <a:latin typeface="Cambria Math" panose="02040503050406030204" pitchFamily="18" charset="0"/>
                          </a:rPr>
                          <m:t>1−</m:t>
                        </m:r>
                        <m:r>
                          <a:rPr lang="el-GR" sz="1800" b="0" i="1">
                            <a:latin typeface="Cambria Math" panose="02040503050406030204" pitchFamily="18" charset="0"/>
                          </a:rPr>
                          <m:t>𝛼</m:t>
                        </m:r>
                      </m:den>
                    </m:f>
                    <m:r>
                      <a:rPr lang="en-US" sz="1800" b="0" i="1">
                        <a:latin typeface="Cambria Math" panose="02040503050406030204" pitchFamily="18" charset="0"/>
                      </a:rPr>
                      <m:t> </m:t>
                    </m:r>
                    <m:d>
                      <m:dPr>
                        <m:begChr m:val="["/>
                        <m:endChr m:val="]"/>
                        <m:ctrlPr>
                          <a:rPr lang="en-US" sz="1800" b="0" i="1">
                            <a:latin typeface="Cambria Math" panose="02040503050406030204" pitchFamily="18" charset="0"/>
                          </a:rPr>
                        </m:ctrlPr>
                      </m:dPr>
                      <m:e>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h</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num>
                          <m:den>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h</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r>
                              <a:rPr lang="en-US" sz="1800" b="0" i="1">
                                <a:latin typeface="Cambria Math" panose="02040503050406030204" pitchFamily="18" charset="0"/>
                              </a:rPr>
                              <m:t>+</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𝑔</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den>
                        </m:f>
                      </m:e>
                    </m:d>
                    <m:r>
                      <a:rPr lang="en-US" sz="1800" b="0" i="1">
                        <a:latin typeface="Cambria Math" panose="02040503050406030204" pitchFamily="18" charset="0"/>
                      </a:rPr>
                      <m:t> </m:t>
                    </m:r>
                  </m:oMath>
                </a14:m>
                <a:r>
                  <a:rPr lang="en-US" sz="1800" b="0" dirty="0" smtClean="0">
                    <a:latin typeface="+mn-lt"/>
                  </a:rPr>
                  <a:t> and </a:t>
                </a:r>
                <a:r>
                  <a:rPr lang="en-US" sz="1800" b="0" i="1" dirty="0" smtClean="0">
                    <a:latin typeface="+mn-lt"/>
                  </a:rPr>
                  <a:t>  </a:t>
                </a:r>
                <a14:m>
                  <m:oMath xmlns:m="http://schemas.openxmlformats.org/officeDocument/2006/math">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𝑈</m:t>
                            </m:r>
                          </m:e>
                          <m:sub>
                            <m:r>
                              <a:rPr lang="en-US" sz="1800" b="0" i="1" smtClean="0">
                                <a:latin typeface="Cambria Math" panose="02040503050406030204" pitchFamily="18" charset="0"/>
                              </a:rPr>
                              <m:t>𝑏</m:t>
                            </m:r>
                          </m:sub>
                        </m:sSub>
                      </m:e>
                      <m:sup>
                        <m:r>
                          <a:rPr lang="en-US" sz="1800" b="0" i="1">
                            <a:latin typeface="Cambria Math" panose="02040503050406030204" pitchFamily="18" charset="0"/>
                          </a:rPr>
                          <m:t>∗</m:t>
                        </m:r>
                      </m:sup>
                    </m:sSup>
                    <m:r>
                      <a:rPr lang="en-US" sz="1800" b="0" i="1">
                        <a:latin typeface="Cambria Math" panose="02040503050406030204" pitchFamily="18" charset="0"/>
                      </a:rPr>
                      <m:t>=</m:t>
                    </m:r>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r>
                              <a:rPr lang="en-US" sz="1800" b="0" i="1">
                                <a:latin typeface="Cambria Math" panose="02040503050406030204" pitchFamily="18" charset="0"/>
                              </a:rPr>
                              <m:t>(</m:t>
                            </m:r>
                            <m:sSubSup>
                              <m:sSubSupPr>
                                <m:ctrlPr>
                                  <a:rPr lang="en-US" sz="1800" b="0" i="1">
                                    <a:latin typeface="Cambria Math" panose="02040503050406030204" pitchFamily="18" charset="0"/>
                                  </a:rPr>
                                </m:ctrlPr>
                              </m:sSubSupPr>
                              <m:e>
                                <m:r>
                                  <a:rPr lang="en-US" sz="1800" b="0" i="1">
                                    <a:latin typeface="Cambria Math" panose="02040503050406030204" pitchFamily="18" charset="0"/>
                                  </a:rPr>
                                  <m:t>𝑃</m:t>
                                </m:r>
                              </m:e>
                              <m:sub>
                                <m:r>
                                  <a:rPr lang="en-US" sz="1800" b="0" i="1" smtClean="0">
                                    <a:latin typeface="Cambria Math" panose="02040503050406030204" pitchFamily="18" charset="0"/>
                                  </a:rPr>
                                  <m:t>𝑏</m:t>
                                </m:r>
                              </m:sub>
                              <m:sup>
                                <m:r>
                                  <a:rPr lang="en-US" sz="1800" b="0" i="1">
                                    <a:latin typeface="Cambria Math" panose="02040503050406030204" pitchFamily="18" charset="0"/>
                                  </a:rPr>
                                  <m:t>∗</m:t>
                                </m:r>
                              </m:sup>
                            </m:sSubSup>
                            <m:r>
                              <a:rPr lang="en-US" sz="1800" b="0" i="1">
                                <a:latin typeface="Cambria Math" panose="02040503050406030204" pitchFamily="18" charset="0"/>
                              </a:rPr>
                              <m:t>)</m:t>
                            </m:r>
                          </m:e>
                          <m:sup>
                            <m:r>
                              <a:rPr lang="en-US" sz="1800" b="0" i="1">
                                <a:latin typeface="Cambria Math" panose="02040503050406030204" pitchFamily="18" charset="0"/>
                              </a:rPr>
                              <m:t>1−</m:t>
                            </m:r>
                            <m:r>
                              <a:rPr lang="el-GR" sz="1800" b="0" i="1">
                                <a:latin typeface="Cambria Math" panose="02040503050406030204" pitchFamily="18" charset="0"/>
                              </a:rPr>
                              <m:t>𝛼</m:t>
                            </m:r>
                          </m:sup>
                        </m:sSup>
                      </m:num>
                      <m:den>
                        <m:r>
                          <a:rPr lang="en-US" sz="1800" b="0" i="1">
                            <a:latin typeface="Cambria Math" panose="02040503050406030204" pitchFamily="18" charset="0"/>
                          </a:rPr>
                          <m:t>1−</m:t>
                        </m:r>
                        <m:r>
                          <a:rPr lang="el-GR" sz="1800" b="0" i="1">
                            <a:latin typeface="Cambria Math" panose="02040503050406030204" pitchFamily="18" charset="0"/>
                          </a:rPr>
                          <m:t>𝛼</m:t>
                        </m:r>
                      </m:den>
                    </m:f>
                    <m:r>
                      <a:rPr lang="en-US" sz="1800" b="0" i="1">
                        <a:latin typeface="Cambria Math" panose="02040503050406030204" pitchFamily="18" charset="0"/>
                      </a:rPr>
                      <m:t> </m:t>
                    </m:r>
                    <m:d>
                      <m:dPr>
                        <m:begChr m:val="["/>
                        <m:endChr m:val="]"/>
                        <m:ctrlPr>
                          <a:rPr lang="en-US" sz="1800" b="0" i="1">
                            <a:latin typeface="Cambria Math" panose="02040503050406030204" pitchFamily="18" charset="0"/>
                          </a:rPr>
                        </m:ctrlPr>
                      </m:dPr>
                      <m:e>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𝑔</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num>
                          <m:den>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h</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r>
                              <a:rPr lang="en-US" sz="1800" b="0" i="1">
                                <a:latin typeface="Cambria Math" panose="02040503050406030204" pitchFamily="18" charset="0"/>
                              </a:rPr>
                              <m:t>+</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𝑔</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den>
                        </m:f>
                      </m:e>
                    </m:d>
                    <m:r>
                      <a:rPr lang="en-US" sz="1800" b="0" i="1">
                        <a:latin typeface="Cambria Math" panose="02040503050406030204" pitchFamily="18" charset="0"/>
                      </a:rPr>
                      <m:t> </m:t>
                    </m:r>
                  </m:oMath>
                </a14:m>
                <a:endParaRPr lang="en-US" sz="1800" dirty="0" smtClean="0">
                  <a:latin typeface="+mn-lt"/>
                </a:endParaRPr>
              </a:p>
              <a:p>
                <a:endParaRPr lang="en-US" sz="1200" dirty="0" smtClean="0">
                  <a:latin typeface="+mn-lt"/>
                </a:endParaRPr>
              </a:p>
              <a:p>
                <a:r>
                  <a:rPr lang="en-US" sz="2000" dirty="0" smtClean="0">
                    <a:latin typeface="+mn-lt"/>
                  </a:rPr>
                  <a:t>Rational </a:t>
                </a:r>
                <a:r>
                  <a:rPr lang="en-US" sz="2000" dirty="0">
                    <a:latin typeface="+mn-lt"/>
                  </a:rPr>
                  <a:t>of reward design</a:t>
                </a:r>
              </a:p>
              <a:p>
                <a:pPr lvl="1"/>
                <a:r>
                  <a:rPr lang="en-US" sz="1800" dirty="0">
                    <a:latin typeface="+mn-lt"/>
                  </a:rPr>
                  <a:t>If the channel is idle, 802.11ah device is encouraged to transmit packet</a:t>
                </a:r>
              </a:p>
              <a:p>
                <a:pPr lvl="1"/>
                <a:r>
                  <a:rPr lang="en-US" sz="1800" dirty="0">
                    <a:latin typeface="+mn-lt"/>
                  </a:rPr>
                  <a:t>If the channel is idle, </a:t>
                </a:r>
                <a:r>
                  <a:rPr lang="en-US" sz="1800" dirty="0" err="1">
                    <a:latin typeface="+mn-lt"/>
                  </a:rPr>
                  <a:t>backoff</a:t>
                </a:r>
                <a:r>
                  <a:rPr lang="en-US" sz="1800" dirty="0">
                    <a:latin typeface="+mn-lt"/>
                  </a:rPr>
                  <a:t> is a generous operation to perform</a:t>
                </a:r>
              </a:p>
              <a:p>
                <a:pPr lvl="1"/>
                <a:r>
                  <a:rPr lang="en-US" sz="1800" dirty="0">
                    <a:latin typeface="+mn-lt"/>
                  </a:rPr>
                  <a:t>It </a:t>
                </a:r>
                <a:r>
                  <a:rPr lang="en-US" sz="1800" dirty="0" smtClean="0">
                    <a:latin typeface="+mn-lt"/>
                  </a:rPr>
                  <a:t>causes </a:t>
                </a:r>
                <a:r>
                  <a:rPr lang="en-US" sz="1800" dirty="0">
                    <a:latin typeface="+mn-lt"/>
                  </a:rPr>
                  <a:t>interference to transmit packet when the channel is already busy</a:t>
                </a:r>
              </a:p>
              <a:p>
                <a:pPr lvl="1"/>
                <a:r>
                  <a:rPr lang="en-US" sz="1800" dirty="0">
                    <a:latin typeface="+mn-lt"/>
                  </a:rPr>
                  <a:t>If the channel is busy, </a:t>
                </a:r>
                <a:r>
                  <a:rPr lang="en-US" sz="1800" dirty="0" err="1">
                    <a:latin typeface="+mn-lt"/>
                  </a:rPr>
                  <a:t>backoff</a:t>
                </a:r>
                <a:r>
                  <a:rPr lang="en-US" sz="1800" dirty="0">
                    <a:latin typeface="+mn-lt"/>
                  </a:rPr>
                  <a:t> is the right action to take</a:t>
                </a:r>
              </a:p>
              <a:p>
                <a:pPr marL="0" indent="0">
                  <a:buNone/>
                </a:pPr>
                <a:endParaRPr lang="en-US" sz="1600" dirty="0"/>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r="-735"/>
                </a:stretch>
              </a:blipFill>
              <a:ln/>
            </p:spPr>
            <p:txBody>
              <a:bodyPr/>
              <a:lstStyle/>
              <a:p>
                <a:r>
                  <a:rPr lang="en-US">
                    <a:noFill/>
                  </a:rPr>
                  <a:t> </a:t>
                </a:r>
              </a:p>
            </p:txBody>
          </p:sp>
        </mc:Fallback>
      </mc:AlternateContent>
    </p:spTree>
    <p:extLst>
      <p:ext uri="{BB962C8B-B14F-4D97-AF65-F5344CB8AC3E}">
        <p14:creationId xmlns:p14="http://schemas.microsoft.com/office/powerpoint/2010/main" val="760684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Locally Observed Data Packet Transmission Rate Estimation</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r>
                  <a:rPr lang="en-US" sz="2000" dirty="0" smtClean="0">
                    <a:latin typeface="+mn-lt"/>
                  </a:rPr>
                  <a:t>To compute P</a:t>
                </a:r>
                <a:r>
                  <a:rPr lang="en-US" sz="2000" baseline="-25000" dirty="0" smtClean="0">
                    <a:latin typeface="+mn-lt"/>
                  </a:rPr>
                  <a:t>i</a:t>
                </a:r>
                <a:r>
                  <a:rPr lang="en-US" sz="2000" baseline="30000" dirty="0" smtClean="0">
                    <a:latin typeface="+mn-lt"/>
                  </a:rPr>
                  <a:t>*</a:t>
                </a:r>
                <a:r>
                  <a:rPr lang="en-US" sz="2000" dirty="0" smtClean="0">
                    <a:latin typeface="+mn-lt"/>
                  </a:rPr>
                  <a:t> and </a:t>
                </a:r>
                <a:r>
                  <a:rPr lang="en-US" sz="2000" dirty="0" err="1" smtClean="0">
                    <a:latin typeface="+mn-lt"/>
                  </a:rPr>
                  <a:t>P</a:t>
                </a:r>
                <a:r>
                  <a:rPr lang="en-US" sz="2000" baseline="-25000" dirty="0" err="1" smtClean="0">
                    <a:latin typeface="+mn-lt"/>
                  </a:rPr>
                  <a:t>b</a:t>
                </a:r>
                <a:r>
                  <a:rPr lang="en-US" sz="2000" baseline="30000" dirty="0" smtClean="0">
                    <a:latin typeface="+mn-lt"/>
                  </a:rPr>
                  <a:t>*</a:t>
                </a:r>
                <a:r>
                  <a:rPr lang="en-US" sz="2000" dirty="0" smtClean="0">
                    <a:latin typeface="+mn-lt"/>
                  </a:rPr>
                  <a:t>, </a:t>
                </a:r>
                <a:r>
                  <a:rPr lang="en-US" sz="2000" dirty="0" err="1" smtClean="0">
                    <a:latin typeface="+mn-lt"/>
                  </a:rPr>
                  <a:t>M</a:t>
                </a:r>
                <a:r>
                  <a:rPr lang="en-US" sz="2000" baseline="-25000" dirty="0" err="1" smtClean="0">
                    <a:latin typeface="+mn-lt"/>
                  </a:rPr>
                  <a:t>h</a:t>
                </a:r>
                <a:r>
                  <a:rPr lang="en-US" sz="2000" dirty="0" smtClean="0">
                    <a:latin typeface="+mn-lt"/>
                  </a:rPr>
                  <a:t> and M</a:t>
                </a:r>
                <a:r>
                  <a:rPr lang="en-US" sz="2000" baseline="-25000" dirty="0" smtClean="0">
                    <a:latin typeface="+mn-lt"/>
                  </a:rPr>
                  <a:t>g</a:t>
                </a:r>
                <a:r>
                  <a:rPr lang="en-US" sz="2000" dirty="0" smtClean="0">
                    <a:latin typeface="+mn-lt"/>
                  </a:rPr>
                  <a:t> are needed</a:t>
                </a:r>
                <a:endParaRPr lang="en-US" sz="2000" dirty="0">
                  <a:latin typeface="+mn-lt"/>
                </a:endParaRPr>
              </a:p>
              <a:p>
                <a:pPr lvl="1"/>
                <a:r>
                  <a:rPr lang="en-US" sz="1800" dirty="0" err="1" smtClean="0">
                    <a:latin typeface="+mn-lt"/>
                  </a:rPr>
                  <a:t>M</a:t>
                </a:r>
                <a:r>
                  <a:rPr lang="en-US" sz="1800" baseline="-25000" dirty="0" err="1" smtClean="0">
                    <a:latin typeface="+mn-lt"/>
                  </a:rPr>
                  <a:t>h</a:t>
                </a:r>
                <a:r>
                  <a:rPr lang="en-US" sz="1800" dirty="0" smtClean="0">
                    <a:latin typeface="+mn-lt"/>
                  </a:rPr>
                  <a:t> and M</a:t>
                </a:r>
                <a:r>
                  <a:rPr lang="en-US" sz="1800" baseline="-25000" dirty="0" smtClean="0">
                    <a:latin typeface="+mn-lt"/>
                  </a:rPr>
                  <a:t>g</a:t>
                </a:r>
                <a:r>
                  <a:rPr lang="en-US" sz="1800" dirty="0" smtClean="0">
                    <a:latin typeface="+mn-lt"/>
                  </a:rPr>
                  <a:t> can be provided by 802.11ah AP and 802.15.4g PANC coordination</a:t>
                </a:r>
              </a:p>
              <a:p>
                <a:pPr lvl="1"/>
                <a:r>
                  <a:rPr lang="en-US" sz="1800" dirty="0" smtClean="0">
                    <a:latin typeface="+mn-lt"/>
                  </a:rPr>
                  <a:t>However, locally observed metric is more practical than network wide metric</a:t>
                </a:r>
              </a:p>
              <a:p>
                <a:pPr marL="487693" lvl="1" indent="0">
                  <a:buNone/>
                </a:pPr>
                <a:endParaRPr lang="en-US" sz="1400" dirty="0" smtClean="0">
                  <a:latin typeface="+mn-lt"/>
                </a:endParaRPr>
              </a:p>
              <a:p>
                <a:r>
                  <a:rPr lang="en-US" sz="2000" dirty="0" smtClean="0">
                    <a:latin typeface="+mn-lt"/>
                  </a:rPr>
                  <a:t>Locally observed data packet transmission rate defined as</a:t>
                </a:r>
                <a:endParaRPr lang="en-US" sz="2000" dirty="0">
                  <a:latin typeface="+mn-lt"/>
                </a:endParaRPr>
              </a:p>
              <a:p>
                <a:pPr lvl="1"/>
                <a:r>
                  <a:rPr lang="en-US" sz="1800" dirty="0" smtClean="0">
                    <a:latin typeface="+mn-lt"/>
                  </a:rPr>
                  <a:t>Number of locally observed data packets transmissions within a time period</a:t>
                </a:r>
              </a:p>
              <a:p>
                <a:pPr lvl="1"/>
                <a:endParaRPr lang="en-US" sz="1800" dirty="0">
                  <a:latin typeface="+mn-lt"/>
                </a:endParaRPr>
              </a:p>
              <a:p>
                <a:r>
                  <a:rPr lang="en-US" sz="2000" dirty="0" smtClean="0">
                    <a:latin typeface="+mn-lt"/>
                  </a:rPr>
                  <a:t>802.11ah locally observed data packet transmission rate</a:t>
                </a:r>
              </a:p>
              <a:p>
                <a:endParaRPr lang="en-US" sz="1200" dirty="0" smtClean="0">
                  <a:latin typeface="+mn-lt"/>
                </a:endParaRP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𝑇𝑅</m:t>
                          </m:r>
                        </m:e>
                        <m:sub>
                          <m:r>
                            <a:rPr lang="en-US" sz="1800" b="0" i="1" smtClean="0">
                              <a:latin typeface="Cambria Math" panose="02040503050406030204" pitchFamily="18" charset="0"/>
                            </a:rPr>
                            <m:t>11</m:t>
                          </m:r>
                          <m:r>
                            <a:rPr lang="en-US" sz="1800" b="0" i="1" smtClean="0">
                              <a:latin typeface="Cambria Math" panose="02040503050406030204" pitchFamily="18" charset="0"/>
                            </a:rPr>
                            <m:t>𝑎h</m:t>
                          </m:r>
                        </m:sub>
                      </m:sSub>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𝑁𝑇</m:t>
                              </m:r>
                            </m:e>
                            <m:sub>
                              <m:r>
                                <a:rPr lang="en-US" sz="1800" b="0" i="1" smtClean="0">
                                  <a:latin typeface="Cambria Math" panose="02040503050406030204" pitchFamily="18" charset="0"/>
                                </a:rPr>
                                <m:t>11</m:t>
                              </m:r>
                              <m:r>
                                <a:rPr lang="en-US" sz="1800" b="0" i="1" smtClean="0">
                                  <a:latin typeface="Cambria Math" panose="02040503050406030204" pitchFamily="18" charset="0"/>
                                </a:rPr>
                                <m:t>𝑎h</m:t>
                              </m:r>
                            </m:sub>
                          </m:sSub>
                          <m:r>
                            <a:rPr lang="en-US" sz="1800" b="0" i="1" smtClean="0">
                              <a:latin typeface="Cambria Math" panose="02040503050406030204" pitchFamily="18" charset="0"/>
                            </a:rPr>
                            <m:t> </m:t>
                          </m:r>
                        </m:num>
                        <m:den>
                          <m:r>
                            <a:rPr lang="en-US" sz="1800" b="0" i="1" smtClean="0">
                              <a:latin typeface="Cambria Math" panose="02040503050406030204" pitchFamily="18" charset="0"/>
                            </a:rPr>
                            <m:t>𝑂𝑏𝑠𝑒𝑟𝑣𝑎𝑡𝑖𝑜𝑛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𝑇𝑖𝑚𝑒</m:t>
                          </m:r>
                        </m:den>
                      </m:f>
                    </m:oMath>
                  </m:oMathPara>
                </a14:m>
                <a:endParaRPr lang="en-US" sz="1600" b="0" dirty="0" smtClean="0">
                  <a:latin typeface="+mn-lt"/>
                </a:endParaRPr>
              </a:p>
              <a:p>
                <a:pPr marL="0" indent="0">
                  <a:buNone/>
                </a:pPr>
                <a:endParaRPr lang="en-US" sz="1600" b="0" dirty="0" smtClean="0">
                  <a:latin typeface="+mn-lt"/>
                </a:endParaRPr>
              </a:p>
              <a:p>
                <a:pPr marL="0" indent="0">
                  <a:buNone/>
                </a:pPr>
                <a:r>
                  <a:rPr lang="en-US" sz="1600" b="0" dirty="0">
                    <a:latin typeface="+mn-lt"/>
                  </a:rPr>
                  <a:t>	</a:t>
                </a:r>
                <a:r>
                  <a:rPr lang="en-US" sz="1800" b="0" dirty="0" smtClean="0">
                    <a:latin typeface="+mn-lt"/>
                  </a:rPr>
                  <a:t>where NT</a:t>
                </a:r>
                <a:r>
                  <a:rPr lang="en-US" sz="1800" b="0" baseline="-25000" dirty="0" smtClean="0">
                    <a:latin typeface="+mn-lt"/>
                  </a:rPr>
                  <a:t>11ah</a:t>
                </a:r>
                <a:r>
                  <a:rPr lang="en-US" sz="1800" b="0" dirty="0" smtClean="0">
                    <a:latin typeface="+mn-lt"/>
                  </a:rPr>
                  <a:t> is the number of locally observed data packet transmissions and</a:t>
                </a:r>
              </a:p>
              <a:p>
                <a:pPr marL="0" indent="0">
                  <a:buNone/>
                </a:pPr>
                <a:r>
                  <a:rPr lang="en-US" sz="1800" b="0" dirty="0">
                    <a:latin typeface="+mn-lt"/>
                  </a:rPr>
                  <a:t>	</a:t>
                </a:r>
                <a:r>
                  <a:rPr lang="en-US" sz="1800" b="0" dirty="0" smtClean="0">
                    <a:latin typeface="+mn-lt"/>
                  </a:rPr>
                  <a:t>	  NT</a:t>
                </a:r>
                <a:r>
                  <a:rPr lang="en-US" sz="1800" b="0" baseline="-25000" dirty="0" smtClean="0">
                    <a:latin typeface="+mn-lt"/>
                  </a:rPr>
                  <a:t>11ah</a:t>
                </a:r>
                <a:r>
                  <a:rPr lang="en-US" sz="1800" b="0" dirty="0" smtClean="0">
                    <a:latin typeface="+mn-lt"/>
                  </a:rPr>
                  <a:t> = neighbor’s packet transmissions + self packet transmissions</a:t>
                </a:r>
              </a:p>
              <a:p>
                <a:pPr marL="0" indent="0">
                  <a:buNone/>
                </a:pPr>
                <a:r>
                  <a:rPr lang="en-US" sz="1800" b="0" dirty="0">
                    <a:latin typeface="+mn-lt"/>
                  </a:rPr>
                  <a:t> </a:t>
                </a:r>
                <a:r>
                  <a:rPr lang="en-US" sz="1800" b="0" dirty="0" smtClean="0">
                    <a:latin typeface="+mn-lt"/>
                  </a:rPr>
                  <a:t>                  802.11ah device can estimate NT</a:t>
                </a:r>
                <a:r>
                  <a:rPr lang="en-US" sz="1800" b="0" baseline="-25000" dirty="0" smtClean="0">
                    <a:latin typeface="+mn-lt"/>
                  </a:rPr>
                  <a:t>11ah</a:t>
                </a:r>
                <a:r>
                  <a:rPr lang="en-US" sz="1800" b="0" dirty="0" smtClean="0">
                    <a:latin typeface="+mn-lt"/>
                  </a:rPr>
                  <a:t> by monitoring 802.11ah data packet transmission</a:t>
                </a:r>
                <a:endParaRPr lang="en-US" sz="1600" b="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b="-329"/>
                </a:stretch>
              </a:blipFill>
              <a:ln/>
            </p:spPr>
            <p:txBody>
              <a:bodyPr/>
              <a:lstStyle/>
              <a:p>
                <a:r>
                  <a:rPr lang="en-US">
                    <a:noFill/>
                  </a:rPr>
                  <a:t> </a:t>
                </a:r>
              </a:p>
            </p:txBody>
          </p:sp>
        </mc:Fallback>
      </mc:AlternateContent>
    </p:spTree>
    <p:extLst>
      <p:ext uri="{BB962C8B-B14F-4D97-AF65-F5344CB8AC3E}">
        <p14:creationId xmlns:p14="http://schemas.microsoft.com/office/powerpoint/2010/main" val="3961988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Locally Observed Data Packet Transmission Rate Estimation</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295400"/>
                <a:ext cx="8290560" cy="5715000"/>
              </a:xfrm>
              <a:ln/>
            </p:spPr>
            <p:txBody>
              <a:bodyPr/>
              <a:lstStyle/>
              <a:p>
                <a:r>
                  <a:rPr lang="en-US" sz="2000" dirty="0" smtClean="0">
                    <a:latin typeface="+mn-lt"/>
                  </a:rPr>
                  <a:t>To estimate locally </a:t>
                </a:r>
                <a:r>
                  <a:rPr lang="en-US" sz="2000" dirty="0">
                    <a:latin typeface="+mn-lt"/>
                  </a:rPr>
                  <a:t>observed data packet transmission </a:t>
                </a:r>
                <a:r>
                  <a:rPr lang="en-US" sz="2000" dirty="0" smtClean="0">
                    <a:latin typeface="+mn-lt"/>
                  </a:rPr>
                  <a:t>rate for 802.15.4g</a:t>
                </a:r>
              </a:p>
              <a:p>
                <a:pPr lvl="1"/>
                <a:r>
                  <a:rPr lang="en-US" sz="1800" dirty="0" smtClean="0">
                    <a:latin typeface="+mn-lt"/>
                  </a:rPr>
                  <a:t>Assume ratio of control and management packet transmission is low</a:t>
                </a:r>
              </a:p>
              <a:p>
                <a:pPr lvl="1"/>
                <a:r>
                  <a:rPr lang="en-US" sz="1800" dirty="0" smtClean="0">
                    <a:latin typeface="+mn-lt"/>
                  </a:rPr>
                  <a:t>Assume only 802.15.4g network and 802.11ah network coexist</a:t>
                </a:r>
              </a:p>
              <a:p>
                <a:endParaRPr lang="en-US" sz="800" dirty="0">
                  <a:latin typeface="+mn-lt"/>
                </a:endParaRPr>
              </a:p>
              <a:p>
                <a:r>
                  <a:rPr lang="en-US" sz="2000" dirty="0">
                    <a:latin typeface="+mn-lt"/>
                  </a:rPr>
                  <a:t>802.15.4g locally observed data packet transmission rate</a:t>
                </a:r>
              </a:p>
              <a:p>
                <a:endParaRPr lang="en-US" sz="1200" dirty="0">
                  <a:latin typeface="+mn-lt"/>
                </a:endParaRPr>
              </a:p>
              <a:p>
                <a:pPr marL="0" indent="0">
                  <a:buNone/>
                </a:pP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𝑇𝑅</m:t>
                          </m:r>
                        </m:e>
                        <m:sub>
                          <m:r>
                            <a:rPr lang="en-US" sz="1800" b="0" i="1">
                              <a:latin typeface="Cambria Math" panose="02040503050406030204" pitchFamily="18" charset="0"/>
                            </a:rPr>
                            <m:t>1</m:t>
                          </m:r>
                          <m:r>
                            <a:rPr lang="en-US" sz="1800" b="0" i="1" smtClean="0">
                              <a:latin typeface="Cambria Math" panose="02040503050406030204" pitchFamily="18" charset="0"/>
                            </a:rPr>
                            <m:t>5.4</m:t>
                          </m:r>
                          <m:r>
                            <a:rPr lang="en-US" sz="1800" b="0" i="1" smtClean="0">
                              <a:latin typeface="Cambria Math" panose="02040503050406030204" pitchFamily="18" charset="0"/>
                            </a:rPr>
                            <m:t>𝑔</m:t>
                          </m:r>
                        </m:sub>
                      </m:sSub>
                      <m:r>
                        <a:rPr lang="en-US" sz="1800" b="0" i="1">
                          <a:latin typeface="Cambria Math" panose="02040503050406030204" pitchFamily="18" charset="0"/>
                        </a:rPr>
                        <m:t>= </m:t>
                      </m:r>
                      <m:f>
                        <m:fPr>
                          <m:ctrlPr>
                            <a:rPr lang="en-US" sz="1800" b="0" i="1">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panose="02040503050406030204" pitchFamily="18" charset="0"/>
                                </a:rPr>
                                <m:t>𝑁𝑇</m:t>
                              </m:r>
                            </m:e>
                            <m:sub>
                              <m:r>
                                <a:rPr lang="en-US" sz="1800" b="0" i="1">
                                  <a:latin typeface="Cambria Math" panose="02040503050406030204" pitchFamily="18" charset="0"/>
                                </a:rPr>
                                <m:t>1</m:t>
                              </m:r>
                              <m:r>
                                <a:rPr lang="en-US" sz="1800" b="0" i="1" smtClean="0">
                                  <a:latin typeface="Cambria Math" panose="02040503050406030204" pitchFamily="18" charset="0"/>
                                </a:rPr>
                                <m:t>5.4</m:t>
                              </m:r>
                              <m:r>
                                <a:rPr lang="en-US" sz="1800" b="0" i="1" smtClean="0">
                                  <a:latin typeface="Cambria Math" panose="02040503050406030204" pitchFamily="18" charset="0"/>
                                </a:rPr>
                                <m:t>𝑔</m:t>
                              </m:r>
                            </m:sub>
                          </m:sSub>
                          <m:r>
                            <a:rPr lang="en-US" sz="1800" b="0" i="1">
                              <a:latin typeface="Cambria Math" panose="02040503050406030204" pitchFamily="18" charset="0"/>
                            </a:rPr>
                            <m:t> </m:t>
                          </m:r>
                        </m:num>
                        <m:den>
                          <m:r>
                            <a:rPr lang="en-US" sz="1800" b="0" i="1">
                              <a:latin typeface="Cambria Math" panose="02040503050406030204" pitchFamily="18" charset="0"/>
                            </a:rPr>
                            <m:t>𝑂𝑏𝑠𝑒𝑟𝑣𝑎𝑡𝑖𝑜𝑛</m:t>
                          </m:r>
                          <m:r>
                            <a:rPr lang="en-US" sz="1800" b="0" i="1">
                              <a:latin typeface="Cambria Math" panose="02040503050406030204" pitchFamily="18" charset="0"/>
                            </a:rPr>
                            <m:t> </m:t>
                          </m:r>
                          <m:r>
                            <a:rPr lang="en-US" sz="1800" b="0" i="1">
                              <a:latin typeface="Cambria Math" panose="02040503050406030204" pitchFamily="18" charset="0"/>
                            </a:rPr>
                            <m:t>𝑇𝑖𝑚𝑒</m:t>
                          </m:r>
                        </m:den>
                      </m:f>
                    </m:oMath>
                  </m:oMathPara>
                </a14:m>
                <a:endParaRPr lang="en-US" sz="1600" b="0" dirty="0" smtClean="0">
                  <a:latin typeface="+mn-lt"/>
                </a:endParaRPr>
              </a:p>
              <a:p>
                <a:pPr marL="0" indent="0">
                  <a:buNone/>
                </a:pPr>
                <a:endParaRPr lang="en-US" sz="800" b="0" dirty="0" smtClean="0">
                  <a:latin typeface="+mn-lt"/>
                </a:endParaRPr>
              </a:p>
              <a:p>
                <a:pPr marL="0" indent="0">
                  <a:buNone/>
                </a:pPr>
                <a:r>
                  <a:rPr lang="en-US" sz="1800" b="0" dirty="0" smtClean="0">
                    <a:latin typeface="+mn-lt"/>
                  </a:rPr>
                  <a:t>            where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𝑁𝑇</m:t>
                        </m:r>
                      </m:e>
                      <m:sub>
                        <m:r>
                          <a:rPr lang="en-US" sz="1800" b="0" i="1" smtClean="0">
                            <a:latin typeface="Cambria Math" panose="02040503050406030204" pitchFamily="18" charset="0"/>
                          </a:rPr>
                          <m:t>15.4</m:t>
                        </m:r>
                        <m:r>
                          <a:rPr lang="en-US" sz="1800" b="0" i="1" smtClean="0">
                            <a:latin typeface="Cambria Math" panose="02040503050406030204" pitchFamily="18" charset="0"/>
                          </a:rPr>
                          <m:t>𝑔</m:t>
                        </m:r>
                      </m:sub>
                    </m:sSub>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𝑐</m:t>
                                </m:r>
                              </m:sub>
                            </m:sSub>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𝑁𝑜𝑃</m:t>
                            </m:r>
                          </m:e>
                          <m:sub>
                            <m:r>
                              <a:rPr lang="en-US" sz="1800" b="0" i="1" smtClean="0">
                                <a:latin typeface="Cambria Math" panose="02040503050406030204" pitchFamily="18" charset="0"/>
                              </a:rPr>
                              <m:t>15.4</m:t>
                            </m:r>
                            <m:r>
                              <a:rPr lang="en-US" sz="1800" b="0" i="1" smtClean="0">
                                <a:latin typeface="Cambria Math" panose="02040503050406030204" pitchFamily="18" charset="0"/>
                              </a:rPr>
                              <m:t>𝑔</m:t>
                            </m:r>
                          </m:sub>
                        </m:sSub>
                      </m:num>
                      <m:den>
                        <m:r>
                          <a:rPr lang="en-US" sz="1800" b="0" i="1" smtClean="0">
                            <a:latin typeface="Cambria Math" panose="02040503050406030204" pitchFamily="18" charset="0"/>
                          </a:rPr>
                          <m:t>2</m:t>
                        </m:r>
                      </m:den>
                    </m:f>
                  </m:oMath>
                </a14:m>
                <a:r>
                  <a:rPr lang="en-US" sz="1800" b="0" dirty="0" smtClean="0">
                    <a:latin typeface="+mn-lt"/>
                  </a:rPr>
                  <a:t> </a:t>
                </a:r>
              </a:p>
              <a:p>
                <a:pPr marL="0" indent="0">
                  <a:buNone/>
                </a:pPr>
                <a:r>
                  <a:rPr lang="en-US" sz="1800" b="0" dirty="0">
                    <a:latin typeface="+mn-lt"/>
                  </a:rPr>
                  <a:t> </a:t>
                </a:r>
                <a:r>
                  <a:rPr lang="en-US" sz="1800" b="0" dirty="0" smtClean="0">
                    <a:latin typeface="+mn-lt"/>
                  </a:rPr>
                  <a:t>            P</a:t>
                </a:r>
                <a:r>
                  <a:rPr lang="en-US" sz="1800" b="0" baseline="-25000" dirty="0" smtClean="0">
                    <a:latin typeface="+mn-lt"/>
                  </a:rPr>
                  <a:t>c</a:t>
                </a:r>
                <a:r>
                  <a:rPr lang="en-US" sz="1800" b="0" dirty="0" smtClean="0">
                    <a:latin typeface="+mn-lt"/>
                  </a:rPr>
                  <a:t> is the locally observed 802.11ah packet collision probability</a:t>
                </a:r>
              </a:p>
              <a:p>
                <a:pPr marL="0" indent="0">
                  <a:buNone/>
                </a:pPr>
                <a:r>
                  <a:rPr lang="en-US" sz="1800" b="0" dirty="0">
                    <a:latin typeface="+mn-lt"/>
                  </a:rPr>
                  <a:t> </a:t>
                </a:r>
                <a:r>
                  <a:rPr lang="en-US" sz="1800" b="0" dirty="0" smtClean="0">
                    <a:latin typeface="+mn-lt"/>
                  </a:rPr>
                  <a:t>            NoP</a:t>
                </a:r>
                <a:r>
                  <a:rPr lang="en-US" sz="1800" b="0" baseline="-25000" dirty="0" smtClean="0">
                    <a:latin typeface="+mn-lt"/>
                  </a:rPr>
                  <a:t>15.4g</a:t>
                </a:r>
                <a:r>
                  <a:rPr lang="en-US" sz="1800" b="0" dirty="0" smtClean="0">
                    <a:latin typeface="+mn-lt"/>
                  </a:rPr>
                  <a:t> is the sum of the 802.15.4g packets and collided 802.11ah packets</a:t>
                </a:r>
                <a:endParaRPr lang="en-US" sz="1800" b="0" dirty="0">
                  <a:latin typeface="+mn-lt"/>
                </a:endParaRPr>
              </a:p>
              <a:p>
                <a:endParaRPr lang="en-US" sz="800" dirty="0" smtClean="0">
                  <a:latin typeface="+mn-lt"/>
                </a:endParaRPr>
              </a:p>
              <a:p>
                <a:r>
                  <a:rPr lang="en-US" sz="2000" dirty="0" smtClean="0">
                    <a:latin typeface="+mn-lt"/>
                  </a:rPr>
                  <a:t>Estimate NoP</a:t>
                </a:r>
                <a:r>
                  <a:rPr lang="en-US" sz="2000" baseline="-25000" dirty="0" smtClean="0">
                    <a:latin typeface="+mn-lt"/>
                  </a:rPr>
                  <a:t>15.4g</a:t>
                </a:r>
              </a:p>
              <a:p>
                <a:pPr lvl="1"/>
                <a:r>
                  <a:rPr lang="en-US" sz="1800" dirty="0" smtClean="0">
                    <a:latin typeface="+mn-lt"/>
                  </a:rPr>
                  <a:t>Besides successful 802.11ah packets, an 802.11ah device can detect energy of 802.15.4g packet, collided 802.11ah packet and far away 802.11ah packet</a:t>
                </a:r>
              </a:p>
              <a:p>
                <a:pPr lvl="1"/>
                <a:r>
                  <a:rPr lang="en-US" sz="1800" dirty="0" smtClean="0">
                    <a:latin typeface="+mn-lt"/>
                  </a:rPr>
                  <a:t>Far away 802.11ah packet can be eliminated by monitoring ACK sent by AP</a:t>
                </a:r>
                <a:endParaRPr lang="en-US" sz="180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295400"/>
                <a:ext cx="8290560" cy="5715000"/>
              </a:xfrm>
              <a:blipFill>
                <a:blip r:embed="rId3"/>
                <a:stretch>
                  <a:fillRect l="-662" t="-640" b="-961"/>
                </a:stretch>
              </a:blipFill>
              <a:ln/>
            </p:spPr>
            <p:txBody>
              <a:bodyPr/>
              <a:lstStyle/>
              <a:p>
                <a:r>
                  <a:rPr lang="en-US">
                    <a:noFill/>
                  </a:rPr>
                  <a:t> </a:t>
                </a:r>
              </a:p>
            </p:txBody>
          </p:sp>
        </mc:Fallback>
      </mc:AlternateContent>
    </p:spTree>
    <p:extLst>
      <p:ext uri="{BB962C8B-B14F-4D97-AF65-F5344CB8AC3E}">
        <p14:creationId xmlns:p14="http://schemas.microsoft.com/office/powerpoint/2010/main" val="41466955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Parameters</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spcBef>
                <a:spcPts val="0"/>
              </a:spcBef>
            </a:pPr>
            <a:r>
              <a:rPr lang="en-US" sz="2000" dirty="0" smtClean="0">
                <a:latin typeface="+mn-lt"/>
              </a:rPr>
              <a:t>NS3 simulator</a:t>
            </a:r>
            <a:endParaRPr lang="en-US" sz="20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Transmission power</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13 </a:t>
            </a:r>
            <a:r>
              <a:rPr lang="en-GB" sz="1800" dirty="0" err="1" smtClean="0">
                <a:latin typeface="+mn-lt"/>
              </a:rPr>
              <a:t>dBm</a:t>
            </a:r>
            <a:r>
              <a:rPr lang="en-GB" sz="1800" dirty="0" smtClean="0">
                <a:latin typeface="+mn-lt"/>
              </a:rPr>
              <a:t> for both 802.15.4g and 802.11ah (Based on ARIB STD-T108)</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Energy detection threshold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-80 </a:t>
            </a:r>
            <a:r>
              <a:rPr lang="en-GB" sz="1800" dirty="0" err="1" smtClean="0">
                <a:latin typeface="+mn-lt"/>
              </a:rPr>
              <a:t>dBm</a:t>
            </a:r>
            <a:r>
              <a:rPr lang="en-GB" sz="1800" dirty="0" smtClean="0">
                <a:latin typeface="+mn-lt"/>
              </a:rPr>
              <a:t> for 802.15.4g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-75 </a:t>
            </a:r>
            <a:r>
              <a:rPr lang="en-GB" sz="1800" dirty="0" err="1" smtClean="0">
                <a:latin typeface="+mn-lt"/>
              </a:rPr>
              <a:t>dBm</a:t>
            </a:r>
            <a:r>
              <a:rPr lang="en-GB" sz="1800" dirty="0" smtClean="0">
                <a:latin typeface="+mn-lt"/>
              </a:rPr>
              <a:t> for 802.11ah</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Receiver sensitivity</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a:t>
            </a:r>
            <a:r>
              <a:rPr lang="en-GB" sz="1800" dirty="0">
                <a:latin typeface="+mn-lt"/>
              </a:rPr>
              <a:t>88 </a:t>
            </a:r>
            <a:r>
              <a:rPr lang="en-GB" sz="1800" dirty="0" err="1">
                <a:latin typeface="+mn-lt"/>
              </a:rPr>
              <a:t>dBm</a:t>
            </a:r>
            <a:r>
              <a:rPr lang="en-GB" sz="1800" dirty="0">
                <a:latin typeface="+mn-lt"/>
              </a:rPr>
              <a:t> both 802.15.4g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latin typeface="+mn-lt"/>
              </a:rPr>
              <a:t>-77 </a:t>
            </a:r>
            <a:r>
              <a:rPr lang="en-GB" sz="1800" dirty="0" err="1">
                <a:latin typeface="+mn-lt"/>
              </a:rPr>
              <a:t>dBm</a:t>
            </a:r>
            <a:r>
              <a:rPr lang="en-GB" sz="1800" dirty="0">
                <a:latin typeface="+mn-lt"/>
              </a:rPr>
              <a:t> for </a:t>
            </a:r>
            <a:r>
              <a:rPr lang="en-GB" sz="1800" dirty="0" smtClean="0">
                <a:latin typeface="+mn-lt"/>
              </a:rPr>
              <a:t>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Packet payload size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256 bytes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l-GR" sz="2200" dirty="0" smtClean="0">
                <a:latin typeface="+mn-lt"/>
              </a:rPr>
              <a:t>α</a:t>
            </a:r>
            <a:r>
              <a:rPr lang="en-US" sz="2200" dirty="0" smtClean="0">
                <a:latin typeface="+mn-lt"/>
              </a:rPr>
              <a:t>=10</a:t>
            </a:r>
            <a:endParaRPr lang="en-GB" sz="2200" dirty="0" smtClean="0">
              <a:latin typeface="+mn-lt"/>
            </a:endParaRPr>
          </a:p>
        </p:txBody>
      </p:sp>
    </p:spTree>
    <p:extLst>
      <p:ext uri="{BB962C8B-B14F-4D97-AF65-F5344CB8AC3E}">
        <p14:creationId xmlns:p14="http://schemas.microsoft.com/office/powerpoint/2010/main" val="835843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Network Topology 1: Partial Overlapping</a:t>
            </a:r>
            <a:endParaRPr lang="en-US" sz="2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5435600"/>
          </a:xfrm>
          <a:prstGeom prst="rect">
            <a:avLst/>
          </a:prstGeom>
        </p:spPr>
      </p:pic>
      <p:sp>
        <p:nvSpPr>
          <p:cNvPr id="9" name="TextBox 8"/>
          <p:cNvSpPr txBox="1"/>
          <p:nvPr/>
        </p:nvSpPr>
        <p:spPr>
          <a:xfrm>
            <a:off x="2590800" y="1868269"/>
            <a:ext cx="2286000" cy="646331"/>
          </a:xfrm>
          <a:prstGeom prst="rect">
            <a:avLst/>
          </a:prstGeom>
          <a:noFill/>
        </p:spPr>
        <p:txBody>
          <a:bodyPr wrap="square" rtlCol="0">
            <a:spAutoFit/>
          </a:bodyPr>
          <a:lstStyle/>
          <a:p>
            <a:pPr algn="ctr"/>
            <a:r>
              <a:rPr lang="en-US" sz="1800" b="1" dirty="0" smtClean="0">
                <a:solidFill>
                  <a:schemeClr val="tx1"/>
                </a:solidFill>
              </a:rPr>
              <a:t>802.11ah-2</a:t>
            </a:r>
          </a:p>
          <a:p>
            <a:pPr algn="ctr"/>
            <a:r>
              <a:rPr lang="en-US" sz="1800" b="1" dirty="0" smtClean="0">
                <a:solidFill>
                  <a:schemeClr val="tx1"/>
                </a:solidFill>
              </a:rPr>
              <a:t>18 STAs</a:t>
            </a:r>
          </a:p>
        </p:txBody>
      </p:sp>
      <p:sp>
        <p:nvSpPr>
          <p:cNvPr id="10" name="TextBox 9"/>
          <p:cNvSpPr txBox="1"/>
          <p:nvPr/>
        </p:nvSpPr>
        <p:spPr>
          <a:xfrm>
            <a:off x="5791200" y="1868269"/>
            <a:ext cx="1295400" cy="646331"/>
          </a:xfrm>
          <a:prstGeom prst="rect">
            <a:avLst/>
          </a:prstGeom>
          <a:noFill/>
        </p:spPr>
        <p:txBody>
          <a:bodyPr wrap="square" rtlCol="0">
            <a:spAutoFit/>
          </a:bodyPr>
          <a:lstStyle/>
          <a:p>
            <a:pPr algn="ctr"/>
            <a:r>
              <a:rPr lang="en-US" sz="1800" b="1" dirty="0" smtClean="0">
                <a:solidFill>
                  <a:schemeClr val="tx1"/>
                </a:solidFill>
              </a:rPr>
              <a:t>802.11ah-1</a:t>
            </a:r>
          </a:p>
          <a:p>
            <a:pPr algn="ctr"/>
            <a:r>
              <a:rPr lang="en-US" sz="1800" b="1" dirty="0" smtClean="0">
                <a:solidFill>
                  <a:schemeClr val="tx1"/>
                </a:solidFill>
              </a:rPr>
              <a:t>18 STAs</a:t>
            </a:r>
            <a:endParaRPr lang="en-US" b="1" dirty="0">
              <a:solidFill>
                <a:schemeClr val="tx1"/>
              </a:solidFill>
            </a:endParaRPr>
          </a:p>
        </p:txBody>
      </p:sp>
      <p:sp>
        <p:nvSpPr>
          <p:cNvPr id="11" name="TextBox 10"/>
          <p:cNvSpPr txBox="1"/>
          <p:nvPr/>
        </p:nvSpPr>
        <p:spPr>
          <a:xfrm>
            <a:off x="4648200" y="5486400"/>
            <a:ext cx="1371600" cy="646331"/>
          </a:xfrm>
          <a:prstGeom prst="rect">
            <a:avLst/>
          </a:prstGeom>
          <a:noFill/>
        </p:spPr>
        <p:txBody>
          <a:bodyPr wrap="square" rtlCol="0">
            <a:spAutoFit/>
          </a:bodyPr>
          <a:lstStyle/>
          <a:p>
            <a:pPr algn="ctr"/>
            <a:r>
              <a:rPr lang="en-US" sz="1800" b="1" dirty="0" smtClean="0">
                <a:solidFill>
                  <a:schemeClr val="tx1"/>
                </a:solidFill>
              </a:rPr>
              <a:t>18 STAS</a:t>
            </a:r>
          </a:p>
          <a:p>
            <a:pPr algn="ctr"/>
            <a:r>
              <a:rPr lang="en-US" sz="1800" b="1" dirty="0" smtClean="0">
                <a:solidFill>
                  <a:schemeClr val="tx1"/>
                </a:solidFill>
              </a:rPr>
              <a:t>802.11ah-3</a:t>
            </a:r>
            <a:endParaRPr lang="en-US" b="1" dirty="0">
              <a:solidFill>
                <a:schemeClr val="tx1"/>
              </a:solidFill>
            </a:endParaRPr>
          </a:p>
        </p:txBody>
      </p:sp>
      <p:sp>
        <p:nvSpPr>
          <p:cNvPr id="12" name="TextBox 11"/>
          <p:cNvSpPr txBox="1"/>
          <p:nvPr/>
        </p:nvSpPr>
        <p:spPr>
          <a:xfrm>
            <a:off x="7387404" y="4763869"/>
            <a:ext cx="1146996" cy="646331"/>
          </a:xfrm>
          <a:prstGeom prst="rect">
            <a:avLst/>
          </a:prstGeom>
          <a:noFill/>
        </p:spPr>
        <p:txBody>
          <a:bodyPr wrap="square" rtlCol="0">
            <a:spAutoFit/>
          </a:bodyPr>
          <a:lstStyle/>
          <a:p>
            <a:pPr algn="ctr"/>
            <a:r>
              <a:rPr lang="en-US" sz="1800" b="1" dirty="0" smtClean="0">
                <a:solidFill>
                  <a:schemeClr val="tx1"/>
                </a:solidFill>
              </a:rPr>
              <a:t>802.15.4g</a:t>
            </a:r>
          </a:p>
          <a:p>
            <a:pPr algn="ctr"/>
            <a:r>
              <a:rPr lang="en-US" sz="1800" b="1" dirty="0" smtClean="0">
                <a:solidFill>
                  <a:schemeClr val="tx1"/>
                </a:solidFill>
              </a:rPr>
              <a:t>55 Nodes</a:t>
            </a:r>
            <a:endParaRPr lang="en-US" sz="1800" b="1" dirty="0">
              <a:solidFill>
                <a:schemeClr val="tx1"/>
              </a:solidFill>
            </a:endParaRPr>
          </a:p>
        </p:txBody>
      </p:sp>
      <p:cxnSp>
        <p:nvCxnSpPr>
          <p:cNvPr id="13" name="Straight Arrow Connector 12"/>
          <p:cNvCxnSpPr/>
          <p:nvPr/>
        </p:nvCxnSpPr>
        <p:spPr bwMode="auto">
          <a:xfrm flipH="1" flipV="1">
            <a:off x="7459608" y="4535269"/>
            <a:ext cx="308796" cy="3048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6" name="Content Placeholder 2"/>
          <p:cNvSpPr txBox="1">
            <a:spLocks/>
          </p:cNvSpPr>
          <p:nvPr/>
        </p:nvSpPr>
        <p:spPr bwMode="auto">
          <a:xfrm>
            <a:off x="838200" y="63246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802.15.4g PANC: black </a:t>
            </a:r>
            <a:r>
              <a:rPr lang="en-US" sz="1600" b="0" dirty="0"/>
              <a:t>square</a:t>
            </a:r>
            <a:endParaRPr lang="en-US" sz="1600" b="0" dirty="0" smtClean="0"/>
          </a:p>
          <a:p>
            <a:r>
              <a:rPr lang="en-US" sz="1600" b="0" dirty="0" smtClean="0"/>
              <a:t>802.15.4g nodes: black stars</a:t>
            </a:r>
          </a:p>
        </p:txBody>
      </p:sp>
      <p:sp>
        <p:nvSpPr>
          <p:cNvPr id="17" name="Content Placeholder 2"/>
          <p:cNvSpPr txBox="1">
            <a:spLocks/>
          </p:cNvSpPr>
          <p:nvPr/>
        </p:nvSpPr>
        <p:spPr bwMode="auto">
          <a:xfrm>
            <a:off x="4495800" y="63246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802.11ah </a:t>
            </a:r>
            <a:r>
              <a:rPr lang="en-US" sz="1600" b="0" dirty="0"/>
              <a:t>APs: </a:t>
            </a:r>
            <a:r>
              <a:rPr lang="en-US" sz="1600" b="0" dirty="0" smtClean="0"/>
              <a:t>{red</a:t>
            </a:r>
            <a:r>
              <a:rPr lang="en-US" sz="1600" b="0" dirty="0"/>
              <a:t>, green, </a:t>
            </a:r>
            <a:r>
              <a:rPr lang="en-US" sz="1600" b="0" dirty="0" smtClean="0"/>
              <a:t>blue} </a:t>
            </a:r>
            <a:r>
              <a:rPr lang="en-US" sz="1600" b="0" dirty="0"/>
              <a:t>diamonds </a:t>
            </a:r>
            <a:endParaRPr lang="en-US" sz="1600" b="0" dirty="0" smtClean="0"/>
          </a:p>
          <a:p>
            <a:r>
              <a:rPr lang="en-US" sz="1600" b="0" dirty="0"/>
              <a:t>802.11ah STAs: </a:t>
            </a:r>
            <a:r>
              <a:rPr lang="en-US" sz="1600" b="0" dirty="0" smtClean="0"/>
              <a:t>{red</a:t>
            </a:r>
            <a:r>
              <a:rPr lang="en-US" sz="1600" b="0" dirty="0"/>
              <a:t>, green, </a:t>
            </a:r>
            <a:r>
              <a:rPr lang="en-US" sz="1600" b="0" dirty="0" smtClean="0"/>
              <a:t>blue} </a:t>
            </a:r>
            <a:r>
              <a:rPr lang="en-US" sz="1600" b="0" dirty="0"/>
              <a:t>dots</a:t>
            </a:r>
            <a:endParaRPr lang="en-US" sz="1600" b="0" dirty="0" smtClean="0"/>
          </a:p>
        </p:txBody>
      </p:sp>
    </p:spTree>
    <p:extLst>
      <p:ext uri="{BB962C8B-B14F-4D97-AF65-F5344CB8AC3E}">
        <p14:creationId xmlns:p14="http://schemas.microsoft.com/office/powerpoint/2010/main" val="2196492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Network Topology 2: Complete Overlapping</a:t>
            </a:r>
            <a:endParaRPr lang="en-US" sz="2400" dirty="0">
              <a:latin typeface="+mn-lt"/>
            </a:endParaRPr>
          </a:p>
        </p:txBody>
      </p:sp>
      <p:sp>
        <p:nvSpPr>
          <p:cNvPr id="16" name="Content Placeholder 2"/>
          <p:cNvSpPr txBox="1">
            <a:spLocks/>
          </p:cNvSpPr>
          <p:nvPr/>
        </p:nvSpPr>
        <p:spPr bwMode="auto">
          <a:xfrm>
            <a:off x="838200" y="63246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802.15.4g PANC: black </a:t>
            </a:r>
            <a:r>
              <a:rPr lang="en-US" sz="1600" b="0" dirty="0"/>
              <a:t>square</a:t>
            </a:r>
            <a:endParaRPr lang="en-US" sz="1600" b="0" dirty="0" smtClean="0"/>
          </a:p>
          <a:p>
            <a:r>
              <a:rPr lang="en-US" sz="1600" b="0" dirty="0" smtClean="0"/>
              <a:t>802.15.4g nodes: black stars</a:t>
            </a:r>
          </a:p>
        </p:txBody>
      </p:sp>
      <p:sp>
        <p:nvSpPr>
          <p:cNvPr id="17" name="Content Placeholder 2"/>
          <p:cNvSpPr txBox="1">
            <a:spLocks/>
          </p:cNvSpPr>
          <p:nvPr/>
        </p:nvSpPr>
        <p:spPr bwMode="auto">
          <a:xfrm>
            <a:off x="4495800" y="63246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802.11ah </a:t>
            </a:r>
            <a:r>
              <a:rPr lang="en-US" sz="1600" b="0" dirty="0"/>
              <a:t>APs: </a:t>
            </a:r>
            <a:r>
              <a:rPr lang="en-US" sz="1600" b="0" dirty="0" smtClean="0"/>
              <a:t>{red</a:t>
            </a:r>
            <a:r>
              <a:rPr lang="en-US" sz="1600" b="0" dirty="0"/>
              <a:t>, green, </a:t>
            </a:r>
            <a:r>
              <a:rPr lang="en-US" sz="1600" b="0" dirty="0" smtClean="0"/>
              <a:t>blue} </a:t>
            </a:r>
            <a:r>
              <a:rPr lang="en-US" sz="1600" b="0" dirty="0"/>
              <a:t>diamonds </a:t>
            </a:r>
            <a:endParaRPr lang="en-US" sz="1600" b="0" dirty="0" smtClean="0"/>
          </a:p>
          <a:p>
            <a:r>
              <a:rPr lang="en-US" sz="1600" b="0" dirty="0"/>
              <a:t>802.11ah STAs: </a:t>
            </a:r>
            <a:r>
              <a:rPr lang="en-US" sz="1600" b="0" dirty="0" smtClean="0"/>
              <a:t>{red</a:t>
            </a:r>
            <a:r>
              <a:rPr lang="en-US" sz="1600" b="0" dirty="0"/>
              <a:t>, green, </a:t>
            </a:r>
            <a:r>
              <a:rPr lang="en-US" sz="1600" b="0" dirty="0" smtClean="0"/>
              <a:t>blue} </a:t>
            </a:r>
            <a:r>
              <a:rPr lang="en-US" sz="1600" b="0" dirty="0"/>
              <a:t>dots</a:t>
            </a:r>
            <a:endParaRPr lang="en-US" sz="1600" b="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5130800"/>
          </a:xfrm>
          <a:prstGeom prst="rect">
            <a:avLst/>
          </a:prstGeom>
        </p:spPr>
      </p:pic>
      <p:sp>
        <p:nvSpPr>
          <p:cNvPr id="12" name="TextBox 11"/>
          <p:cNvSpPr txBox="1"/>
          <p:nvPr/>
        </p:nvSpPr>
        <p:spPr>
          <a:xfrm>
            <a:off x="7848600" y="5144869"/>
            <a:ext cx="1146996" cy="646331"/>
          </a:xfrm>
          <a:prstGeom prst="rect">
            <a:avLst/>
          </a:prstGeom>
          <a:noFill/>
        </p:spPr>
        <p:txBody>
          <a:bodyPr wrap="square" rtlCol="0">
            <a:spAutoFit/>
          </a:bodyPr>
          <a:lstStyle/>
          <a:p>
            <a:pPr algn="ctr"/>
            <a:r>
              <a:rPr lang="en-US" sz="1800" b="1" dirty="0" smtClean="0">
                <a:solidFill>
                  <a:schemeClr val="tx1"/>
                </a:solidFill>
              </a:rPr>
              <a:t>802.15.4g</a:t>
            </a:r>
          </a:p>
          <a:p>
            <a:pPr algn="ctr"/>
            <a:r>
              <a:rPr lang="en-US" sz="1800" b="1" dirty="0" smtClean="0">
                <a:solidFill>
                  <a:schemeClr val="tx1"/>
                </a:solidFill>
              </a:rPr>
              <a:t>55 Nodes</a:t>
            </a:r>
            <a:endParaRPr lang="en-US" sz="1800" b="1" dirty="0">
              <a:solidFill>
                <a:schemeClr val="tx1"/>
              </a:solidFill>
            </a:endParaRPr>
          </a:p>
        </p:txBody>
      </p:sp>
      <p:cxnSp>
        <p:nvCxnSpPr>
          <p:cNvPr id="13" name="Straight Arrow Connector 12"/>
          <p:cNvCxnSpPr/>
          <p:nvPr/>
        </p:nvCxnSpPr>
        <p:spPr bwMode="auto">
          <a:xfrm flipH="1" flipV="1">
            <a:off x="7920804" y="4916269"/>
            <a:ext cx="308796" cy="3048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0" name="TextBox 9"/>
          <p:cNvSpPr txBox="1"/>
          <p:nvPr/>
        </p:nvSpPr>
        <p:spPr>
          <a:xfrm>
            <a:off x="7535335" y="1801708"/>
            <a:ext cx="1295400" cy="646331"/>
          </a:xfrm>
          <a:prstGeom prst="rect">
            <a:avLst/>
          </a:prstGeom>
          <a:noFill/>
        </p:spPr>
        <p:txBody>
          <a:bodyPr wrap="square" rtlCol="0">
            <a:spAutoFit/>
          </a:bodyPr>
          <a:lstStyle/>
          <a:p>
            <a:pPr algn="ctr"/>
            <a:r>
              <a:rPr lang="en-US" sz="1800" b="1" dirty="0" smtClean="0">
                <a:solidFill>
                  <a:schemeClr val="tx1"/>
                </a:solidFill>
              </a:rPr>
              <a:t>802.11ah-1</a:t>
            </a:r>
          </a:p>
          <a:p>
            <a:pPr algn="ctr"/>
            <a:r>
              <a:rPr lang="en-US" sz="1800" b="1" dirty="0" smtClean="0">
                <a:solidFill>
                  <a:schemeClr val="tx1"/>
                </a:solidFill>
              </a:rPr>
              <a:t>18 STAs</a:t>
            </a:r>
            <a:endParaRPr lang="en-US" b="1" dirty="0">
              <a:solidFill>
                <a:schemeClr val="tx1"/>
              </a:solidFill>
            </a:endParaRPr>
          </a:p>
        </p:txBody>
      </p:sp>
      <p:sp>
        <p:nvSpPr>
          <p:cNvPr id="9" name="TextBox 8"/>
          <p:cNvSpPr txBox="1"/>
          <p:nvPr/>
        </p:nvSpPr>
        <p:spPr>
          <a:xfrm>
            <a:off x="782293" y="1835572"/>
            <a:ext cx="2286000" cy="646331"/>
          </a:xfrm>
          <a:prstGeom prst="rect">
            <a:avLst/>
          </a:prstGeom>
          <a:noFill/>
        </p:spPr>
        <p:txBody>
          <a:bodyPr wrap="square" rtlCol="0">
            <a:spAutoFit/>
          </a:bodyPr>
          <a:lstStyle/>
          <a:p>
            <a:pPr algn="ctr"/>
            <a:r>
              <a:rPr lang="en-US" sz="1800" b="1" dirty="0" smtClean="0">
                <a:solidFill>
                  <a:schemeClr val="tx1"/>
                </a:solidFill>
              </a:rPr>
              <a:t>802.11ah-2</a:t>
            </a:r>
          </a:p>
          <a:p>
            <a:pPr algn="ctr"/>
            <a:r>
              <a:rPr lang="en-US" sz="1800" b="1" dirty="0" smtClean="0">
                <a:solidFill>
                  <a:schemeClr val="tx1"/>
                </a:solidFill>
              </a:rPr>
              <a:t>18 STAs</a:t>
            </a:r>
          </a:p>
        </p:txBody>
      </p:sp>
      <p:sp>
        <p:nvSpPr>
          <p:cNvPr id="11" name="TextBox 10"/>
          <p:cNvSpPr txBox="1"/>
          <p:nvPr/>
        </p:nvSpPr>
        <p:spPr>
          <a:xfrm>
            <a:off x="1342780" y="5065260"/>
            <a:ext cx="1371600" cy="646331"/>
          </a:xfrm>
          <a:prstGeom prst="rect">
            <a:avLst/>
          </a:prstGeom>
          <a:noFill/>
        </p:spPr>
        <p:txBody>
          <a:bodyPr wrap="square" rtlCol="0">
            <a:spAutoFit/>
          </a:bodyPr>
          <a:lstStyle/>
          <a:p>
            <a:pPr algn="ctr"/>
            <a:r>
              <a:rPr lang="en-US" sz="1800" b="1" dirty="0" smtClean="0">
                <a:solidFill>
                  <a:schemeClr val="tx1"/>
                </a:solidFill>
              </a:rPr>
              <a:t>18 STAS</a:t>
            </a:r>
          </a:p>
          <a:p>
            <a:pPr algn="ctr"/>
            <a:r>
              <a:rPr lang="en-US" sz="1800" b="1" dirty="0" smtClean="0">
                <a:solidFill>
                  <a:schemeClr val="tx1"/>
                </a:solidFill>
              </a:rPr>
              <a:t>802.11ah-3</a:t>
            </a:r>
            <a:endParaRPr lang="en-US" b="1" dirty="0">
              <a:solidFill>
                <a:schemeClr val="tx1"/>
              </a:solidFill>
            </a:endParaRPr>
          </a:p>
        </p:txBody>
      </p:sp>
      <p:cxnSp>
        <p:nvCxnSpPr>
          <p:cNvPr id="18" name="Straight Arrow Connector 17"/>
          <p:cNvCxnSpPr/>
          <p:nvPr/>
        </p:nvCxnSpPr>
        <p:spPr bwMode="auto">
          <a:xfrm flipH="1">
            <a:off x="6934200" y="2371839"/>
            <a:ext cx="1295400" cy="582508"/>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1990480" y="2389880"/>
            <a:ext cx="1192113" cy="462778"/>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1" name="Straight Arrow Connector 20"/>
          <p:cNvCxnSpPr>
            <a:stCxn id="11" idx="0"/>
          </p:cNvCxnSpPr>
          <p:nvPr/>
        </p:nvCxnSpPr>
        <p:spPr bwMode="auto">
          <a:xfrm flipV="1">
            <a:off x="2028580" y="4694505"/>
            <a:ext cx="468746" cy="37075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14537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50387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Propagation Model</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2000" dirty="0" smtClean="0">
                <a:latin typeface="+mn-lt"/>
              </a:rPr>
              <a:t>ITU-R P.1411-8 model for propagation between terminals from below roof-top height to near street level</a:t>
            </a:r>
          </a:p>
          <a:p>
            <a:pPr marL="975386" lvl="2" indent="0">
              <a:spcBef>
                <a:spcPts val="0"/>
              </a:spcBef>
              <a:buNone/>
            </a:pPr>
            <a:endParaRPr lang="en-US" sz="2800" dirty="0">
              <a:latin typeface="+mn-lt"/>
            </a:endParaRPr>
          </a:p>
          <a:p>
            <a:pPr marL="487693" lvl="1" indent="0">
              <a:spcBef>
                <a:spcPts val="0"/>
              </a:spcBef>
              <a:buNone/>
            </a:pPr>
            <a:r>
              <a:rPr lang="en-US" sz="1600" dirty="0" smtClean="0">
                <a:latin typeface="+mn-lt"/>
              </a:rPr>
              <a:t>         </a:t>
            </a:r>
            <a:r>
              <a:rPr lang="en-US" sz="1600" dirty="0" err="1" smtClean="0">
                <a:latin typeface="+mn-lt"/>
              </a:rPr>
              <a:t>L</a:t>
            </a:r>
            <a:r>
              <a:rPr lang="en-US" sz="1600" baseline="-25000" dirty="0" err="1" smtClean="0">
                <a:latin typeface="+mn-lt"/>
              </a:rPr>
              <a:t>urban</a:t>
            </a:r>
            <a:r>
              <a:rPr lang="en-US" sz="1600" dirty="0" smtClean="0">
                <a:latin typeface="+mn-lt"/>
              </a:rPr>
              <a:t> </a:t>
            </a:r>
            <a:r>
              <a:rPr lang="en-US" sz="1600" dirty="0">
                <a:latin typeface="+mn-lt"/>
              </a:rPr>
              <a:t>= 0 for </a:t>
            </a:r>
            <a:r>
              <a:rPr lang="en-US" sz="1600" dirty="0" smtClean="0">
                <a:latin typeface="+mn-lt"/>
              </a:rPr>
              <a:t>suburban</a:t>
            </a:r>
          </a:p>
          <a:p>
            <a:pPr lvl="2">
              <a:spcBef>
                <a:spcPts val="0"/>
              </a:spcBef>
              <a:buFont typeface="Wingdings" panose="05000000000000000000" pitchFamily="2" charset="2"/>
              <a:buChar char="§"/>
            </a:pPr>
            <a:endParaRPr lang="en-US" sz="1100" dirty="0">
              <a:latin typeface="+mn-lt"/>
            </a:endParaRPr>
          </a:p>
        </p:txBody>
      </p:sp>
      <p:pic>
        <p:nvPicPr>
          <p:cNvPr id="11" name="図 98"/>
          <p:cNvPicPr>
            <a:picLocks noChangeAspect="1"/>
          </p:cNvPicPr>
          <p:nvPr/>
        </p:nvPicPr>
        <p:blipFill>
          <a:blip r:embed="rId4"/>
          <a:stretch>
            <a:fillRect/>
          </a:stretch>
        </p:blipFill>
        <p:spPr>
          <a:xfrm>
            <a:off x="1330673" y="2590801"/>
            <a:ext cx="5577777" cy="4202469"/>
          </a:xfrm>
          <a:prstGeom prst="rect">
            <a:avLst/>
          </a:prstGeom>
        </p:spPr>
      </p:pic>
      <p:sp>
        <p:nvSpPr>
          <p:cNvPr id="12" name="円/楕円 99"/>
          <p:cNvSpPr/>
          <p:nvPr/>
        </p:nvSpPr>
        <p:spPr>
          <a:xfrm>
            <a:off x="3120248" y="2590800"/>
            <a:ext cx="1702566" cy="356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03"/>
          <p:cNvSpPr txBox="1"/>
          <p:nvPr/>
        </p:nvSpPr>
        <p:spPr>
          <a:xfrm>
            <a:off x="5255829" y="3429000"/>
            <a:ext cx="3049971" cy="338554"/>
          </a:xfrm>
          <a:prstGeom prst="rect">
            <a:avLst/>
          </a:prstGeom>
          <a:noFill/>
          <a:ln>
            <a:noFill/>
          </a:ln>
        </p:spPr>
        <p:txBody>
          <a:bodyPr wrap="square" rtlCol="0">
            <a:spAutoFit/>
          </a:bodyPr>
          <a:lstStyle/>
          <a:p>
            <a:r>
              <a:rPr lang="en-US" altLang="ja-JP" sz="1600" dirty="0" smtClean="0">
                <a:solidFill>
                  <a:srgbClr val="FF0000"/>
                </a:solidFill>
              </a:rPr>
              <a:t>11ah Receiver Sensitivity: -77dBm</a:t>
            </a:r>
            <a:endParaRPr kumimoji="1" lang="ja-JP" altLang="en-US" sz="1600" dirty="0" smtClean="0">
              <a:solidFill>
                <a:srgbClr val="FF0000"/>
              </a:solidFill>
            </a:endParaRPr>
          </a:p>
        </p:txBody>
      </p:sp>
      <p:sp>
        <p:nvSpPr>
          <p:cNvPr id="16" name="テキスト ボックス 104"/>
          <p:cNvSpPr txBox="1"/>
          <p:nvPr/>
        </p:nvSpPr>
        <p:spPr>
          <a:xfrm>
            <a:off x="5257801" y="3766669"/>
            <a:ext cx="3191670" cy="338554"/>
          </a:xfrm>
          <a:prstGeom prst="rect">
            <a:avLst/>
          </a:prstGeom>
          <a:noFill/>
          <a:ln>
            <a:noFill/>
          </a:ln>
        </p:spPr>
        <p:txBody>
          <a:bodyPr wrap="square" rtlCol="0">
            <a:spAutoFit/>
          </a:bodyPr>
          <a:lstStyle/>
          <a:p>
            <a:r>
              <a:rPr lang="en-US" altLang="ja-JP" sz="1600" dirty="0" smtClean="0">
                <a:solidFill>
                  <a:srgbClr val="0000FF"/>
                </a:solidFill>
              </a:rPr>
              <a:t>15.4g Receiver Sensitivity: -88dBm</a:t>
            </a:r>
            <a:endParaRPr kumimoji="1" lang="ja-JP" altLang="en-US" sz="1600" dirty="0" smtClean="0">
              <a:solidFill>
                <a:srgbClr val="0000FF"/>
              </a:solidFill>
            </a:endParaRPr>
          </a:p>
        </p:txBody>
      </p:sp>
      <p:sp>
        <p:nvSpPr>
          <p:cNvPr id="17" name="テキスト ボックス 103"/>
          <p:cNvSpPr txBox="1"/>
          <p:nvPr/>
        </p:nvSpPr>
        <p:spPr>
          <a:xfrm>
            <a:off x="5867400" y="4800600"/>
            <a:ext cx="2582070" cy="338554"/>
          </a:xfrm>
          <a:prstGeom prst="rect">
            <a:avLst/>
          </a:prstGeom>
          <a:noFill/>
          <a:ln>
            <a:noFill/>
          </a:ln>
        </p:spPr>
        <p:txBody>
          <a:bodyPr wrap="square" rtlCol="0">
            <a:spAutoFit/>
          </a:bodyPr>
          <a:lstStyle/>
          <a:p>
            <a:r>
              <a:rPr lang="en-US" altLang="ja-JP" sz="1600" dirty="0" smtClean="0">
                <a:solidFill>
                  <a:srgbClr val="FF0000"/>
                </a:solidFill>
              </a:rPr>
              <a:t>11ah ED Threshold: -75dBm</a:t>
            </a:r>
            <a:endParaRPr kumimoji="1" lang="ja-JP" altLang="en-US" sz="1600" dirty="0" smtClean="0">
              <a:solidFill>
                <a:srgbClr val="FF0000"/>
              </a:solidFill>
            </a:endParaRPr>
          </a:p>
        </p:txBody>
      </p:sp>
      <p:sp>
        <p:nvSpPr>
          <p:cNvPr id="18" name="テキスト ボックス 104"/>
          <p:cNvSpPr txBox="1"/>
          <p:nvPr/>
        </p:nvSpPr>
        <p:spPr>
          <a:xfrm>
            <a:off x="5867400" y="5334000"/>
            <a:ext cx="2628369" cy="338554"/>
          </a:xfrm>
          <a:prstGeom prst="rect">
            <a:avLst/>
          </a:prstGeom>
          <a:noFill/>
          <a:ln>
            <a:noFill/>
          </a:ln>
        </p:spPr>
        <p:txBody>
          <a:bodyPr wrap="square" rtlCol="0">
            <a:spAutoFit/>
          </a:bodyPr>
          <a:lstStyle/>
          <a:p>
            <a:r>
              <a:rPr lang="en-US" altLang="ja-JP" sz="1600" dirty="0" smtClean="0">
                <a:solidFill>
                  <a:srgbClr val="0000FF"/>
                </a:solidFill>
              </a:rPr>
              <a:t>15.4g ED Threshold: -80dBm</a:t>
            </a:r>
            <a:endParaRPr kumimoji="1" lang="ja-JP" altLang="en-US" sz="1600" dirty="0" smtClean="0">
              <a:solidFill>
                <a:srgbClr val="0000FF"/>
              </a:solidFill>
            </a:endParaRPr>
          </a:p>
        </p:txBody>
      </p:sp>
      <p:sp>
        <p:nvSpPr>
          <p:cNvPr id="19" name="テキスト ボックス 104"/>
          <p:cNvSpPr txBox="1"/>
          <p:nvPr/>
        </p:nvSpPr>
        <p:spPr>
          <a:xfrm>
            <a:off x="3324564" y="3469181"/>
            <a:ext cx="1931265" cy="338554"/>
          </a:xfrm>
          <a:prstGeom prst="rect">
            <a:avLst/>
          </a:prstGeom>
          <a:noFill/>
          <a:ln>
            <a:noFill/>
          </a:ln>
        </p:spPr>
        <p:txBody>
          <a:bodyPr wrap="square" rtlCol="0">
            <a:spAutoFit/>
          </a:bodyPr>
          <a:lstStyle/>
          <a:p>
            <a:r>
              <a:rPr lang="en-US" altLang="ja-JP" sz="1600" dirty="0" smtClean="0">
                <a:solidFill>
                  <a:schemeClr val="tx1"/>
                </a:solidFill>
              </a:rPr>
              <a:t>TX power: 13dBm</a:t>
            </a:r>
            <a:endParaRPr kumimoji="1" lang="ja-JP" altLang="en-US" sz="1600" dirty="0" smtClean="0">
              <a:solidFill>
                <a:schemeClr val="tx1"/>
              </a:solidFill>
            </a:endParaRPr>
          </a:p>
        </p:txBody>
      </p:sp>
      <p:sp>
        <p:nvSpPr>
          <p:cNvPr id="21" name="テキスト ボックス 104"/>
          <p:cNvSpPr txBox="1"/>
          <p:nvPr/>
        </p:nvSpPr>
        <p:spPr>
          <a:xfrm>
            <a:off x="3352800" y="3776246"/>
            <a:ext cx="1931265" cy="338554"/>
          </a:xfrm>
          <a:prstGeom prst="rect">
            <a:avLst/>
          </a:prstGeom>
          <a:noFill/>
          <a:ln>
            <a:noFill/>
          </a:ln>
        </p:spPr>
        <p:txBody>
          <a:bodyPr wrap="square" rtlCol="0">
            <a:spAutoFit/>
          </a:bodyPr>
          <a:lstStyle/>
          <a:p>
            <a:r>
              <a:rPr lang="en-US" altLang="ja-JP" sz="1600" dirty="0" smtClean="0">
                <a:solidFill>
                  <a:schemeClr val="tx1"/>
                </a:solidFill>
              </a:rPr>
              <a:t>920 MHz band</a:t>
            </a:r>
            <a:endParaRPr kumimoji="1" lang="ja-JP" altLang="en-US" sz="1600" dirty="0" smtClean="0">
              <a:solidFill>
                <a:schemeClr val="tx1"/>
              </a:solidFill>
            </a:endParaRPr>
          </a:p>
        </p:txBody>
      </p:sp>
      <p:sp>
        <p:nvSpPr>
          <p:cNvPr id="20" name="テキスト ボックス 104"/>
          <p:cNvSpPr txBox="1"/>
          <p:nvPr/>
        </p:nvSpPr>
        <p:spPr>
          <a:xfrm>
            <a:off x="3836265" y="4522758"/>
            <a:ext cx="1447800" cy="338554"/>
          </a:xfrm>
          <a:prstGeom prst="rect">
            <a:avLst/>
          </a:prstGeom>
          <a:noFill/>
          <a:ln w="19050">
            <a:solidFill>
              <a:srgbClr val="C00000"/>
            </a:solidFill>
          </a:ln>
        </p:spPr>
        <p:txBody>
          <a:bodyPr wrap="square" rtlCol="0">
            <a:spAutoFit/>
          </a:bodyPr>
          <a:lstStyle/>
          <a:p>
            <a:pPr algn="ctr"/>
            <a:r>
              <a:rPr kumimoji="1" lang="en-US" altLang="ja-JP" sz="1600" dirty="0" smtClean="0">
                <a:solidFill>
                  <a:srgbClr val="C00000"/>
                </a:solidFill>
              </a:rPr>
              <a:t>802.11ah: 42m</a:t>
            </a:r>
            <a:endParaRPr kumimoji="1" lang="ja-JP" altLang="en-US" sz="1600" dirty="0" smtClean="0">
              <a:solidFill>
                <a:srgbClr val="C00000"/>
              </a:solidFill>
            </a:endParaRPr>
          </a:p>
        </p:txBody>
      </p:sp>
      <p:cxnSp>
        <p:nvCxnSpPr>
          <p:cNvPr id="7" name="Straight Connector 6"/>
          <p:cNvCxnSpPr/>
          <p:nvPr/>
        </p:nvCxnSpPr>
        <p:spPr bwMode="auto">
          <a:xfrm flipH="1">
            <a:off x="4028576" y="4861312"/>
            <a:ext cx="228600" cy="247362"/>
          </a:xfrm>
          <a:prstGeom prst="line">
            <a:avLst/>
          </a:prstGeom>
          <a:solidFill>
            <a:srgbClr val="00B8FF"/>
          </a:solidFill>
          <a:ln w="19050" cap="flat" cmpd="sng" algn="ctr">
            <a:solidFill>
              <a:srgbClr val="C00000"/>
            </a:solidFill>
            <a:prstDash val="solid"/>
            <a:round/>
            <a:headEnd type="none" w="med" len="med"/>
            <a:tailEnd type="none" w="med" len="med"/>
          </a:ln>
          <a:effectLst/>
        </p:spPr>
      </p:cxnSp>
      <p:sp>
        <p:nvSpPr>
          <p:cNvPr id="25" name="テキスト ボックス 104"/>
          <p:cNvSpPr txBox="1"/>
          <p:nvPr/>
        </p:nvSpPr>
        <p:spPr>
          <a:xfrm>
            <a:off x="2819400" y="5562600"/>
            <a:ext cx="1512165" cy="338554"/>
          </a:xfrm>
          <a:prstGeom prst="rect">
            <a:avLst/>
          </a:prstGeom>
          <a:noFill/>
          <a:ln w="19050">
            <a:solidFill>
              <a:srgbClr val="0070C0"/>
            </a:solidFill>
          </a:ln>
        </p:spPr>
        <p:txBody>
          <a:bodyPr wrap="square" rtlCol="0">
            <a:spAutoFit/>
          </a:bodyPr>
          <a:lstStyle/>
          <a:p>
            <a:pPr algn="ctr"/>
            <a:r>
              <a:rPr kumimoji="1" lang="en-US" altLang="ja-JP" sz="1600" dirty="0" smtClean="0">
                <a:solidFill>
                  <a:srgbClr val="0070C0"/>
                </a:solidFill>
              </a:rPr>
              <a:t>802.15.4g: 56m</a:t>
            </a:r>
            <a:endParaRPr kumimoji="1" lang="ja-JP" altLang="en-US" sz="1600" dirty="0" smtClean="0">
              <a:solidFill>
                <a:srgbClr val="0070C0"/>
              </a:solidFill>
            </a:endParaRPr>
          </a:p>
        </p:txBody>
      </p:sp>
      <p:cxnSp>
        <p:nvCxnSpPr>
          <p:cNvPr id="26" name="Straight Connector 25"/>
          <p:cNvCxnSpPr/>
          <p:nvPr/>
        </p:nvCxnSpPr>
        <p:spPr bwMode="auto">
          <a:xfrm flipH="1">
            <a:off x="3971531" y="5334000"/>
            <a:ext cx="702934" cy="228600"/>
          </a:xfrm>
          <a:prstGeom prst="line">
            <a:avLst/>
          </a:prstGeom>
          <a:solidFill>
            <a:srgbClr val="00B8FF"/>
          </a:solidFill>
          <a:ln w="1905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234092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1 for Topology 1</a:t>
            </a:r>
            <a:endParaRPr lang="en-US" sz="2400" dirty="0">
              <a:latin typeface="+mj-lt"/>
            </a:endParaRPr>
          </a:p>
        </p:txBody>
      </p:sp>
      <p:sp>
        <p:nvSpPr>
          <p:cNvPr id="22" name="Rectangle 2"/>
          <p:cNvSpPr txBox="1">
            <a:spLocks noChangeArrowheads="1"/>
          </p:cNvSpPr>
          <p:nvPr/>
        </p:nvSpPr>
        <p:spPr bwMode="auto">
          <a:xfrm>
            <a:off x="731520" y="1295401"/>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Near 100% of packet delivery rate for 802.11ah network</a:t>
            </a:r>
            <a:endParaRPr lang="en-US" sz="1800" dirty="0">
              <a:latin typeface="+mn-lt"/>
            </a:endParaRPr>
          </a:p>
          <a:p>
            <a:pPr lvl="1">
              <a:spcBef>
                <a:spcPts val="0"/>
              </a:spcBef>
            </a:pPr>
            <a:r>
              <a:rPr lang="en-US" sz="1800" dirty="0">
                <a:latin typeface="+mn-lt"/>
              </a:rPr>
              <a:t>Near 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4%</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a:t>
            </a:r>
            <a:r>
              <a:rPr lang="en-US" sz="1800" dirty="0" smtClean="0">
                <a:latin typeface="+mn-lt"/>
              </a:rPr>
              <a:t>802.15.4g </a:t>
            </a:r>
            <a:r>
              <a:rPr lang="en-US" sz="1800" dirty="0">
                <a:latin typeface="+mn-lt"/>
              </a:rPr>
              <a:t>packet delivery rate by about </a:t>
            </a:r>
            <a:r>
              <a:rPr lang="en-US" sz="1800" dirty="0" smtClean="0">
                <a:latin typeface="+mn-lt"/>
              </a:rPr>
              <a:t>7%</a:t>
            </a:r>
            <a:endParaRPr lang="en-US" sz="1800"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140" y="3054627"/>
            <a:ext cx="4270483" cy="23201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54" y="3054627"/>
            <a:ext cx="4102946" cy="2320118"/>
          </a:xfrm>
          <a:prstGeom prst="rect">
            <a:avLst/>
          </a:prstGeom>
        </p:spPr>
      </p:pic>
    </p:spTree>
    <p:extLst>
      <p:ext uri="{BB962C8B-B14F-4D97-AF65-F5344CB8AC3E}">
        <p14:creationId xmlns:p14="http://schemas.microsoft.com/office/powerpoint/2010/main" val="967457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971800"/>
            <a:ext cx="6070058" cy="2971800"/>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2 for Topology 1</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 802.11ah </a:t>
            </a:r>
            <a:r>
              <a:rPr lang="en-US" sz="1800" dirty="0">
                <a:latin typeface="+mn-lt"/>
              </a:rPr>
              <a:t>packet </a:t>
            </a:r>
            <a:r>
              <a:rPr lang="en-US" sz="1800" dirty="0" smtClean="0">
                <a:latin typeface="+mn-lt"/>
              </a:rPr>
              <a:t>more</a:t>
            </a:r>
            <a:endParaRPr lang="en-US" sz="1800" dirty="0">
              <a:latin typeface="+mn-lt"/>
            </a:endParaRPr>
          </a:p>
        </p:txBody>
      </p:sp>
    </p:spTree>
    <p:extLst>
      <p:ext uri="{BB962C8B-B14F-4D97-AF65-F5344CB8AC3E}">
        <p14:creationId xmlns:p14="http://schemas.microsoft.com/office/powerpoint/2010/main" val="12057014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Sub-1 GHz (S1G) </a:t>
            </a:r>
            <a:r>
              <a:rPr lang="en-US" dirty="0" smtClean="0">
                <a:latin typeface="+mn-lt"/>
              </a:rPr>
              <a:t>Band Coexistence Interest Group of the IEEE </a:t>
            </a:r>
            <a:r>
              <a:rPr lang="en-US" dirty="0">
                <a:latin typeface="+mn-lt"/>
              </a:rPr>
              <a:t>802.19 Working Group on </a:t>
            </a:r>
            <a:r>
              <a:rPr lang="en-US" dirty="0" smtClean="0">
                <a:latin typeface="+mn-lt"/>
              </a:rPr>
              <a:t>Interference Mitigation for Coexisting IEEE </a:t>
            </a:r>
            <a:r>
              <a:rPr lang="en-US" dirty="0">
                <a:latin typeface="+mn-lt"/>
              </a:rPr>
              <a:t>802.15.4g and IEEE 802.11ah </a:t>
            </a:r>
            <a:r>
              <a:rPr lang="en-US" dirty="0" smtClean="0">
                <a:latin typeface="+mn-lt"/>
              </a:rPr>
              <a:t>networks.</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1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a:latin typeface="+mn-lt"/>
              </a:rPr>
              <a:t>Q-Learning </a:t>
            </a:r>
            <a:r>
              <a:rPr lang="en-US" sz="1800" dirty="0" err="1">
                <a:latin typeface="+mn-lt"/>
              </a:rPr>
              <a:t>backoff</a:t>
            </a:r>
            <a:r>
              <a:rPr lang="en-US" sz="1800" dirty="0">
                <a:latin typeface="+mn-lt"/>
              </a:rPr>
              <a:t> </a:t>
            </a:r>
            <a:r>
              <a:rPr lang="en-US" sz="1800" dirty="0" smtClean="0">
                <a:latin typeface="+mn-lt"/>
              </a:rPr>
              <a:t>decreases 802.11ah </a:t>
            </a:r>
            <a:r>
              <a:rPr lang="en-US" sz="1800" dirty="0">
                <a:latin typeface="+mn-lt"/>
              </a:rPr>
              <a:t>packet delivery rate </a:t>
            </a:r>
            <a:r>
              <a:rPr lang="en-US" sz="1800" dirty="0" smtClean="0">
                <a:latin typeface="+mn-lt"/>
              </a:rPr>
              <a:t>by </a:t>
            </a:r>
            <a:r>
              <a:rPr lang="en-US" sz="1800" dirty="0">
                <a:latin typeface="+mn-lt"/>
              </a:rPr>
              <a:t>about </a:t>
            </a:r>
            <a:r>
              <a:rPr lang="en-US" sz="1800" dirty="0" smtClean="0">
                <a:latin typeface="+mn-lt"/>
              </a:rPr>
              <a:t>6.5%</a:t>
            </a:r>
            <a:endParaRPr lang="en-US" sz="1800" dirty="0">
              <a:latin typeface="+mn-lt"/>
            </a:endParaRPr>
          </a:p>
          <a:p>
            <a:pPr lvl="1">
              <a:spcBef>
                <a:spcPts val="0"/>
              </a:spcBef>
            </a:pPr>
            <a:r>
              <a:rPr lang="en-US" sz="1800" dirty="0" smtClean="0">
                <a:latin typeface="+mn-lt"/>
              </a:rPr>
              <a:t>Near </a:t>
            </a:r>
            <a:r>
              <a:rPr lang="en-US" sz="1800" dirty="0">
                <a:latin typeface="+mn-lt"/>
              </a:rPr>
              <a:t>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8%</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802.1.5.4g packet delivery rate by about </a:t>
            </a:r>
            <a:r>
              <a:rPr lang="en-US" sz="1800" dirty="0" smtClean="0">
                <a:latin typeface="+mn-lt"/>
              </a:rPr>
              <a:t>7%</a:t>
            </a:r>
            <a:endParaRPr lang="en-US" sz="18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143" y="3129316"/>
            <a:ext cx="4555066" cy="22300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124200"/>
            <a:ext cx="3935024" cy="2225163"/>
          </a:xfrm>
          <a:prstGeom prst="rect">
            <a:avLst/>
          </a:prstGeom>
        </p:spPr>
      </p:pic>
    </p:spTree>
    <p:extLst>
      <p:ext uri="{BB962C8B-B14F-4D97-AF65-F5344CB8AC3E}">
        <p14:creationId xmlns:p14="http://schemas.microsoft.com/office/powerpoint/2010/main" val="40385261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2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delays 802.11ah </a:t>
            </a:r>
            <a:r>
              <a:rPr lang="en-US" sz="1800" dirty="0">
                <a:latin typeface="+mn-lt"/>
              </a:rPr>
              <a:t>packet </a:t>
            </a:r>
            <a:r>
              <a:rPr lang="en-US" sz="1800" dirty="0" smtClean="0">
                <a:latin typeface="+mn-lt"/>
              </a:rPr>
              <a:t>significantly</a:t>
            </a:r>
            <a:endParaRPr lang="en-US" sz="18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167" y="3077767"/>
            <a:ext cx="5562600" cy="2723356"/>
          </a:xfrm>
          <a:prstGeom prst="rect">
            <a:avLst/>
          </a:prstGeom>
        </p:spPr>
      </p:pic>
    </p:spTree>
    <p:extLst>
      <p:ext uri="{BB962C8B-B14F-4D97-AF65-F5344CB8AC3E}">
        <p14:creationId xmlns:p14="http://schemas.microsoft.com/office/powerpoint/2010/main" val="10415220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3 for Topology 1</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1.2mbps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1.5pkt/s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Near 100% of packet delivery rate for 802.11ah network</a:t>
            </a:r>
            <a:endParaRPr lang="en-US" sz="1800" dirty="0">
              <a:latin typeface="+mn-lt"/>
            </a:endParaRPr>
          </a:p>
          <a:p>
            <a:pPr lvl="1">
              <a:spcBef>
                <a:spcPts val="0"/>
              </a:spcBef>
            </a:pPr>
            <a:r>
              <a:rPr lang="en-US" sz="1800" dirty="0">
                <a:latin typeface="+mn-lt"/>
              </a:rPr>
              <a:t>Near 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3%</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802.1.5.4g packet delivery rate by about </a:t>
            </a:r>
            <a:r>
              <a:rPr lang="en-US" sz="1800" dirty="0" smtClean="0">
                <a:latin typeface="+mn-lt"/>
              </a:rPr>
              <a:t>4%</a:t>
            </a:r>
            <a:endParaRPr lang="en-US" sz="1800"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77" y="3040742"/>
            <a:ext cx="3933523" cy="22243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467" y="3067502"/>
            <a:ext cx="3886200" cy="2197554"/>
          </a:xfrm>
          <a:prstGeom prst="rect">
            <a:avLst/>
          </a:prstGeom>
        </p:spPr>
      </p:pic>
    </p:spTree>
    <p:extLst>
      <p:ext uri="{BB962C8B-B14F-4D97-AF65-F5344CB8AC3E}">
        <p14:creationId xmlns:p14="http://schemas.microsoft.com/office/powerpoint/2010/main" val="4201909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2950292"/>
            <a:ext cx="6019800" cy="2947194"/>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4 for Topology 1</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a:latin typeface="+mn-lt"/>
              </a:rPr>
              <a:t>802.11ah PHY rate = 1.2mbps</a:t>
            </a:r>
          </a:p>
          <a:p>
            <a:pPr lvl="1">
              <a:spcBef>
                <a:spcPts val="0"/>
              </a:spcBef>
            </a:pPr>
            <a:r>
              <a:rPr lang="en-US" sz="1800" dirty="0">
                <a:latin typeface="+mn-lt"/>
              </a:rPr>
              <a:t>802.15.4g PHY rate 100kbps</a:t>
            </a:r>
          </a:p>
          <a:p>
            <a:pPr lvl="1">
              <a:spcBef>
                <a:spcPts val="0"/>
              </a:spcBef>
            </a:pPr>
            <a:r>
              <a:rPr lang="en-US" sz="1800" dirty="0">
                <a:latin typeface="+mn-lt"/>
              </a:rPr>
              <a:t>802.11ah packet generation rate = 1.5pkt/s</a:t>
            </a:r>
          </a:p>
          <a:p>
            <a:pPr lvl="1">
              <a:spcBef>
                <a:spcPts val="0"/>
              </a:spcBef>
            </a:pPr>
            <a:r>
              <a:rPr lang="en-US" sz="1800" dirty="0">
                <a:latin typeface="+mn-lt"/>
              </a:rPr>
              <a:t>802.15.4g packet generation rate = </a:t>
            </a:r>
            <a:r>
              <a:rPr lang="en-US" sz="1800" dirty="0" smtClean="0">
                <a:latin typeface="+mn-lt"/>
              </a:rPr>
              <a:t>0.5pkt/s</a:t>
            </a:r>
            <a:endParaRPr lang="en-US" sz="1800" dirty="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 802.11ah </a:t>
            </a:r>
            <a:r>
              <a:rPr lang="en-US" sz="1800" dirty="0">
                <a:latin typeface="+mn-lt"/>
              </a:rPr>
              <a:t>packet </a:t>
            </a:r>
            <a:r>
              <a:rPr lang="en-US" sz="1800" dirty="0" smtClean="0">
                <a:latin typeface="+mn-lt"/>
              </a:rPr>
              <a:t>more</a:t>
            </a:r>
            <a:endParaRPr lang="en-US" sz="1800" dirty="0">
              <a:latin typeface="+mn-lt"/>
            </a:endParaRPr>
          </a:p>
        </p:txBody>
      </p:sp>
    </p:spTree>
    <p:extLst>
      <p:ext uri="{BB962C8B-B14F-4D97-AF65-F5344CB8AC3E}">
        <p14:creationId xmlns:p14="http://schemas.microsoft.com/office/powerpoint/2010/main" val="3658321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3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a:latin typeface="+mn-lt"/>
              </a:rPr>
              <a:t>802.11ah PHY rate = 1.2mbps</a:t>
            </a:r>
          </a:p>
          <a:p>
            <a:pPr lvl="1">
              <a:spcBef>
                <a:spcPts val="0"/>
              </a:spcBef>
            </a:pPr>
            <a:r>
              <a:rPr lang="en-US" sz="1800" dirty="0">
                <a:latin typeface="+mn-lt"/>
              </a:rPr>
              <a:t>802.15.4g PHY rate 100kbps</a:t>
            </a:r>
          </a:p>
          <a:p>
            <a:pPr lvl="1">
              <a:spcBef>
                <a:spcPts val="0"/>
              </a:spcBef>
            </a:pPr>
            <a:r>
              <a:rPr lang="en-US" sz="1800" dirty="0">
                <a:latin typeface="+mn-lt"/>
              </a:rPr>
              <a:t>802.11ah packet generation rate = 1.5pkt/s</a:t>
            </a:r>
          </a:p>
          <a:p>
            <a:pPr lvl="1">
              <a:spcBef>
                <a:spcPts val="0"/>
              </a:spcBef>
            </a:pPr>
            <a:r>
              <a:rPr lang="en-US" sz="1800" dirty="0">
                <a:latin typeface="+mn-lt"/>
              </a:rPr>
              <a:t>802.15.4g packet generation rate = </a:t>
            </a:r>
            <a:r>
              <a:rPr lang="en-US" sz="1800" dirty="0" smtClean="0">
                <a:latin typeface="+mn-lt"/>
              </a:rPr>
              <a:t>0.5pkt/s</a:t>
            </a:r>
            <a:endParaRPr lang="en-US" sz="1800" dirty="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a:t>Near 100% of packet delivery rate for </a:t>
            </a:r>
            <a:r>
              <a:rPr lang="en-US" sz="1800" dirty="0" smtClean="0"/>
              <a:t>802.11ah</a:t>
            </a:r>
            <a:endParaRPr lang="en-US" sz="1800" dirty="0"/>
          </a:p>
          <a:p>
            <a:pPr lvl="1">
              <a:spcBef>
                <a:spcPts val="0"/>
              </a:spcBef>
            </a:pPr>
            <a:r>
              <a:rPr lang="en-US" sz="1800" dirty="0" smtClean="0">
                <a:latin typeface="+mn-lt"/>
              </a:rPr>
              <a:t>Near </a:t>
            </a:r>
            <a:r>
              <a:rPr lang="en-US" sz="1800" dirty="0">
                <a:latin typeface="+mn-lt"/>
              </a:rPr>
              <a:t>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10%</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802.1.5.4g packet delivery rate by about </a:t>
            </a:r>
            <a:r>
              <a:rPr lang="en-US" sz="1800" dirty="0" smtClean="0">
                <a:latin typeface="+mn-lt"/>
              </a:rPr>
              <a:t>7%</a:t>
            </a:r>
            <a:endParaRPr lang="en-US" sz="1800"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895" y="3130956"/>
            <a:ext cx="4145934" cy="227568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934" y="3122905"/>
            <a:ext cx="4038600" cy="2283732"/>
          </a:xfrm>
          <a:prstGeom prst="rect">
            <a:avLst/>
          </a:prstGeom>
        </p:spPr>
      </p:pic>
    </p:spTree>
    <p:extLst>
      <p:ext uri="{BB962C8B-B14F-4D97-AF65-F5344CB8AC3E}">
        <p14:creationId xmlns:p14="http://schemas.microsoft.com/office/powerpoint/2010/main" val="1450646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389" y="2886554"/>
            <a:ext cx="6248400" cy="3059113"/>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t>Jianlin</a:t>
            </a:r>
            <a:r>
              <a:rPr lang="en-GB" dirty="0" smtClean="0"/>
              <a:t> </a:t>
            </a:r>
            <a:r>
              <a:rPr lang="en-GB" dirty="0" err="1" smtClean="0"/>
              <a:t>Guo</a:t>
            </a:r>
            <a:r>
              <a:rPr lang="en-GB" dirty="0" smtClean="0"/>
              <a:t>,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4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a:latin typeface="+mn-lt"/>
              </a:rPr>
              <a:t>802.11ah PHY rate = 1.2mbps</a:t>
            </a:r>
          </a:p>
          <a:p>
            <a:pPr lvl="1">
              <a:spcBef>
                <a:spcPts val="0"/>
              </a:spcBef>
            </a:pPr>
            <a:r>
              <a:rPr lang="en-US" sz="1800" dirty="0">
                <a:latin typeface="+mn-lt"/>
              </a:rPr>
              <a:t>802.15.4g PHY rate 100kbps</a:t>
            </a:r>
          </a:p>
          <a:p>
            <a:pPr lvl="1">
              <a:spcBef>
                <a:spcPts val="0"/>
              </a:spcBef>
            </a:pPr>
            <a:r>
              <a:rPr lang="en-US" sz="1800" dirty="0">
                <a:latin typeface="+mn-lt"/>
              </a:rPr>
              <a:t>802.11ah packet generation rate = 1.5pkt/s</a:t>
            </a:r>
          </a:p>
          <a:p>
            <a:pPr lvl="1">
              <a:spcBef>
                <a:spcPts val="0"/>
              </a:spcBef>
            </a:pPr>
            <a:r>
              <a:rPr lang="en-US" sz="1800" dirty="0">
                <a:latin typeface="+mn-lt"/>
              </a:rPr>
              <a:t>802.15.4g packet generation rate = </a:t>
            </a:r>
            <a:r>
              <a:rPr lang="en-US" sz="1800" dirty="0" smtClean="0">
                <a:latin typeface="+mn-lt"/>
              </a:rPr>
              <a:t>0.5pkt/s</a:t>
            </a:r>
            <a:endParaRPr lang="en-US" sz="1800" dirty="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delays 802.11ah </a:t>
            </a:r>
            <a:r>
              <a:rPr lang="en-US" sz="1800" dirty="0">
                <a:latin typeface="+mn-lt"/>
              </a:rPr>
              <a:t>packet </a:t>
            </a:r>
            <a:r>
              <a:rPr lang="en-US" sz="1800" dirty="0" smtClean="0">
                <a:latin typeface="+mn-lt"/>
              </a:rPr>
              <a:t>more</a:t>
            </a:r>
            <a:endParaRPr lang="en-US" sz="1800" dirty="0">
              <a:latin typeface="+mn-lt"/>
            </a:endParaRPr>
          </a:p>
        </p:txBody>
      </p:sp>
    </p:spTree>
    <p:extLst>
      <p:ext uri="{BB962C8B-B14F-4D97-AF65-F5344CB8AC3E}">
        <p14:creationId xmlns:p14="http://schemas.microsoft.com/office/powerpoint/2010/main" val="933632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26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Summary</a:t>
            </a:r>
            <a:endParaRPr lang="en-US" sz="2400" dirty="0">
              <a:latin typeface="+mn-lt"/>
            </a:endParaRPr>
          </a:p>
        </p:txBody>
      </p:sp>
      <p:sp>
        <p:nvSpPr>
          <p:cNvPr id="10242" name="Rectangle 2"/>
          <p:cNvSpPr>
            <a:spLocks noGrp="1" noChangeArrowheads="1"/>
          </p:cNvSpPr>
          <p:nvPr>
            <p:ph type="body" idx="1"/>
          </p:nvPr>
        </p:nvSpPr>
        <p:spPr>
          <a:xfrm>
            <a:off x="731520" y="1371600"/>
            <a:ext cx="8564880" cy="5562599"/>
          </a:xfrm>
          <a:ln/>
        </p:spPr>
        <p:txBody>
          <a:bodyPr/>
          <a:lstStyle/>
          <a:p>
            <a:r>
              <a:rPr lang="en-US" sz="2000" dirty="0" smtClean="0">
                <a:solidFill>
                  <a:schemeClr val="tx1"/>
                </a:solidFill>
                <a:latin typeface="+mn-lt"/>
              </a:rPr>
              <a:t>802.11ah can interfere with 802.15.4g</a:t>
            </a:r>
            <a:endParaRPr lang="en-US" sz="1600" dirty="0" smtClean="0">
              <a:solidFill>
                <a:schemeClr val="tx1"/>
              </a:solidFill>
              <a:latin typeface="+mn-lt"/>
            </a:endParaRPr>
          </a:p>
          <a:p>
            <a:pPr lvl="1"/>
            <a:endParaRPr lang="en-US" sz="1200" dirty="0" smtClean="0">
              <a:latin typeface="+mn-lt"/>
            </a:endParaRPr>
          </a:p>
          <a:p>
            <a:pPr>
              <a:spcBef>
                <a:spcPts val="0"/>
              </a:spcBef>
            </a:pPr>
            <a:r>
              <a:rPr lang="en-US" sz="2000" dirty="0" smtClean="0">
                <a:latin typeface="+mn-lt"/>
              </a:rPr>
              <a:t>Data packet delivery rate</a:t>
            </a:r>
          </a:p>
          <a:p>
            <a:pPr lvl="1">
              <a:spcBef>
                <a:spcPts val="0"/>
              </a:spcBef>
            </a:pPr>
            <a:r>
              <a:rPr lang="el-GR" sz="1800" dirty="0" smtClean="0">
                <a:latin typeface="+mn-lt"/>
              </a:rPr>
              <a:t>α</a:t>
            </a:r>
            <a:r>
              <a:rPr lang="en-US" sz="1800" dirty="0" smtClean="0">
                <a:latin typeface="+mn-lt"/>
              </a:rPr>
              <a:t>-Fairness ED-CCA and Q-Learning </a:t>
            </a:r>
            <a:r>
              <a:rPr lang="en-US" sz="1800" dirty="0" err="1" smtClean="0">
                <a:latin typeface="+mn-lt"/>
              </a:rPr>
              <a:t>backoff</a:t>
            </a:r>
            <a:r>
              <a:rPr lang="en-US" sz="1800" dirty="0" smtClean="0">
                <a:latin typeface="+mn-lt"/>
              </a:rPr>
              <a:t> can improve 802.15.4g data packet delivery rate</a:t>
            </a:r>
          </a:p>
          <a:p>
            <a:pPr lvl="1">
              <a:spcBef>
                <a:spcPts val="0"/>
              </a:spcBef>
            </a:pPr>
            <a:r>
              <a:rPr lang="el-GR" sz="1800" dirty="0" smtClean="0">
                <a:latin typeface="+mn-lt"/>
              </a:rPr>
              <a:t>α</a:t>
            </a:r>
            <a:r>
              <a:rPr lang="en-US" sz="1800" dirty="0">
                <a:latin typeface="+mn-lt"/>
              </a:rPr>
              <a:t>-Fairness </a:t>
            </a:r>
            <a:r>
              <a:rPr lang="en-US" sz="1800" dirty="0" smtClean="0">
                <a:latin typeface="+mn-lt"/>
              </a:rPr>
              <a:t>ED-CCA performs better when 802.11ah density is higher</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perform better when 802.11ah density is lower</a:t>
            </a:r>
          </a:p>
          <a:p>
            <a:pPr lvl="1">
              <a:spcBef>
                <a:spcPts val="0"/>
              </a:spcBef>
            </a:pPr>
            <a:r>
              <a:rPr lang="en-US" sz="1800" dirty="0">
                <a:latin typeface="+mn-lt"/>
              </a:rPr>
              <a:t>α-Fairness ED-CCA </a:t>
            </a:r>
            <a:r>
              <a:rPr lang="en-US" sz="1800" dirty="0" smtClean="0">
                <a:latin typeface="+mn-lt"/>
              </a:rPr>
              <a:t>does not affect 802.11ah network</a:t>
            </a:r>
            <a:endParaRPr lang="en-US" sz="1800" dirty="0">
              <a:latin typeface="+mn-lt"/>
            </a:endParaRPr>
          </a:p>
          <a:p>
            <a:pPr lvl="1">
              <a:spcBef>
                <a:spcPts val="0"/>
              </a:spcBef>
            </a:pPr>
            <a:r>
              <a:rPr lang="en-US" sz="1800" dirty="0">
                <a:latin typeface="+mn-lt"/>
              </a:rPr>
              <a:t>Q-Learning </a:t>
            </a:r>
            <a:r>
              <a:rPr lang="en-US" sz="1800" dirty="0" err="1">
                <a:latin typeface="+mn-lt"/>
              </a:rPr>
              <a:t>backoff</a:t>
            </a:r>
            <a:r>
              <a:rPr lang="en-US" sz="1800" dirty="0">
                <a:latin typeface="+mn-lt"/>
              </a:rPr>
              <a:t> </a:t>
            </a:r>
            <a:r>
              <a:rPr lang="en-US" sz="1800" dirty="0" smtClean="0">
                <a:latin typeface="+mn-lt"/>
              </a:rPr>
              <a:t>affects </a:t>
            </a:r>
            <a:r>
              <a:rPr lang="en-US" sz="1800" dirty="0">
                <a:latin typeface="+mn-lt"/>
              </a:rPr>
              <a:t>802.11ah </a:t>
            </a:r>
            <a:r>
              <a:rPr lang="en-US" sz="1800" dirty="0" smtClean="0">
                <a:latin typeface="+mn-lt"/>
              </a:rPr>
              <a:t>network when 802.11ah density is higher</a:t>
            </a:r>
            <a:endParaRPr lang="en-US" sz="1800" dirty="0">
              <a:latin typeface="+mn-lt"/>
            </a:endParaRPr>
          </a:p>
          <a:p>
            <a:pPr lvl="1">
              <a:spcBef>
                <a:spcPts val="0"/>
              </a:spcBef>
            </a:pPr>
            <a:endParaRPr lang="en-US" sz="1800" dirty="0" smtClean="0">
              <a:latin typeface="+mn-lt"/>
            </a:endParaRPr>
          </a:p>
          <a:p>
            <a:pPr lvl="1"/>
            <a:endParaRPr lang="en-US" sz="1200" dirty="0">
              <a:latin typeface="+mn-lt"/>
            </a:endParaRPr>
          </a:p>
          <a:p>
            <a:pPr>
              <a:spcBef>
                <a:spcPts val="0"/>
              </a:spcBef>
            </a:pPr>
            <a:r>
              <a:rPr lang="en-US" sz="2000" dirty="0">
                <a:latin typeface="+mn-lt"/>
              </a:rPr>
              <a:t>Data packet </a:t>
            </a:r>
            <a:r>
              <a:rPr lang="en-US" sz="2000" dirty="0" smtClean="0">
                <a:latin typeface="+mn-lt"/>
              </a:rPr>
              <a:t>delay</a:t>
            </a:r>
            <a:endParaRPr lang="en-US" sz="2000" dirty="0">
              <a:latin typeface="+mn-lt"/>
            </a:endParaRPr>
          </a:p>
          <a:p>
            <a:pPr lvl="1">
              <a:spcBef>
                <a:spcPts val="0"/>
              </a:spcBef>
            </a:pPr>
            <a:r>
              <a:rPr lang="el-GR" sz="1800" dirty="0">
                <a:latin typeface="+mn-lt"/>
              </a:rPr>
              <a:t>α-</a:t>
            </a:r>
            <a:r>
              <a:rPr lang="en-US" sz="1800" dirty="0">
                <a:latin typeface="+mn-lt"/>
              </a:rPr>
              <a:t>Fairness ED-CCA and Q-Learning </a:t>
            </a:r>
            <a:r>
              <a:rPr lang="en-US" sz="1800" dirty="0" err="1">
                <a:latin typeface="+mn-lt"/>
              </a:rPr>
              <a:t>backoff</a:t>
            </a:r>
            <a:r>
              <a:rPr lang="en-US" sz="1800" dirty="0">
                <a:latin typeface="+mn-lt"/>
              </a:rPr>
              <a:t> </a:t>
            </a:r>
            <a:r>
              <a:rPr lang="en-US" sz="1800" dirty="0" smtClean="0">
                <a:latin typeface="+mn-lt"/>
              </a:rPr>
              <a:t>hardly delay 802.15.4g </a:t>
            </a:r>
            <a:r>
              <a:rPr lang="en-US" sz="1800" dirty="0">
                <a:latin typeface="+mn-lt"/>
              </a:rPr>
              <a:t>data packet </a:t>
            </a:r>
          </a:p>
          <a:p>
            <a:pPr lvl="1">
              <a:spcBef>
                <a:spcPts val="0"/>
              </a:spcBef>
            </a:pPr>
            <a:r>
              <a:rPr lang="el-GR" sz="1800" dirty="0">
                <a:latin typeface="+mn-lt"/>
              </a:rPr>
              <a:t>α-</a:t>
            </a:r>
            <a:r>
              <a:rPr lang="en-US" sz="1800" dirty="0">
                <a:latin typeface="+mn-lt"/>
              </a:rPr>
              <a:t>Fairness ED-CCA </a:t>
            </a:r>
            <a:r>
              <a:rPr lang="en-US" sz="1800" dirty="0" smtClean="0">
                <a:latin typeface="+mn-lt"/>
              </a:rPr>
              <a:t>causes small delay on </a:t>
            </a:r>
            <a:r>
              <a:rPr lang="en-US" sz="1800" dirty="0">
                <a:latin typeface="+mn-lt"/>
              </a:rPr>
              <a:t>802.11ah </a:t>
            </a:r>
            <a:r>
              <a:rPr lang="en-US" sz="1800" dirty="0" smtClean="0">
                <a:latin typeface="+mn-lt"/>
              </a:rPr>
              <a:t>packet </a:t>
            </a:r>
            <a:endParaRPr lang="en-US" sz="1800" dirty="0">
              <a:latin typeface="+mn-lt"/>
            </a:endParaRPr>
          </a:p>
          <a:p>
            <a:pPr lvl="1">
              <a:spcBef>
                <a:spcPts val="0"/>
              </a:spcBef>
            </a:pPr>
            <a:r>
              <a:rPr lang="en-US" sz="1800" dirty="0">
                <a:latin typeface="+mn-lt"/>
              </a:rPr>
              <a:t>Q-Learning </a:t>
            </a:r>
            <a:r>
              <a:rPr lang="en-US" sz="1800" dirty="0" err="1">
                <a:latin typeface="+mn-lt"/>
              </a:rPr>
              <a:t>backoff</a:t>
            </a:r>
            <a:r>
              <a:rPr lang="en-US" sz="1800" dirty="0">
                <a:latin typeface="+mn-lt"/>
              </a:rPr>
              <a:t> </a:t>
            </a:r>
            <a:r>
              <a:rPr lang="en-US" sz="1800" dirty="0" smtClean="0">
                <a:latin typeface="+mn-lt"/>
              </a:rPr>
              <a:t>may significantly delay 802.11ah packet</a:t>
            </a:r>
            <a:endParaRPr lang="en-US" sz="1800" dirty="0">
              <a:latin typeface="+mn-lt"/>
            </a:endParaRPr>
          </a:p>
          <a:p>
            <a:pPr>
              <a:spcBef>
                <a:spcPts val="0"/>
              </a:spcBef>
            </a:pPr>
            <a:endParaRPr lang="en-US" sz="2000" dirty="0" smtClean="0">
              <a:latin typeface="+mn-lt"/>
            </a:endParaRPr>
          </a:p>
          <a:p>
            <a:pPr>
              <a:spcBef>
                <a:spcPts val="0"/>
              </a:spcBef>
            </a:pPr>
            <a:r>
              <a:rPr lang="en-US" sz="2000" dirty="0" smtClean="0">
                <a:latin typeface="+mn-lt"/>
              </a:rPr>
              <a:t>Moving forward, develop coexistence technology for 802.15.4g</a:t>
            </a:r>
          </a:p>
        </p:txBody>
      </p:sp>
    </p:spTree>
    <p:extLst>
      <p:ext uri="{BB962C8B-B14F-4D97-AF65-F5344CB8AC3E}">
        <p14:creationId xmlns:p14="http://schemas.microsoft.com/office/powerpoint/2010/main" val="8936806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3</a:t>
            </a:fld>
            <a:endParaRPr lang="en-GB">
              <a:latin typeface="+mn-lt"/>
            </a:endParaRPr>
          </a:p>
        </p:txBody>
      </p:sp>
      <p:sp>
        <p:nvSpPr>
          <p:cNvPr id="4097" name="Rectangle 1"/>
          <p:cNvSpPr>
            <a:spLocks noGrp="1" noChangeArrowheads="1"/>
          </p:cNvSpPr>
          <p:nvPr>
            <p:ph type="title"/>
          </p:nvPr>
        </p:nvSpPr>
        <p:spPr>
          <a:xfrm>
            <a:off x="731520" y="611291"/>
            <a:ext cx="8290560" cy="836509"/>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smtClean="0">
                <a:latin typeface="+mn-lt"/>
              </a:rPr>
              <a:t>Background</a:t>
            </a:r>
            <a:endParaRPr lang="en-GB" sz="3200" dirty="0">
              <a:latin typeface="+mn-lt"/>
            </a:endParaRPr>
          </a:p>
        </p:txBody>
      </p:sp>
      <p:sp>
        <p:nvSpPr>
          <p:cNvPr id="4098" name="Rectangle 2"/>
          <p:cNvSpPr>
            <a:spLocks noGrp="1" noChangeArrowheads="1"/>
          </p:cNvSpPr>
          <p:nvPr>
            <p:ph type="body" idx="1"/>
          </p:nvPr>
        </p:nvSpPr>
        <p:spPr>
          <a:xfrm>
            <a:off x="731520" y="1371600"/>
            <a:ext cx="8290560" cy="5535508"/>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Sub-1 GHz (S1G) band coexistence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Deployed 802.15.4g based smart utility devices operate in the S1G band </a:t>
            </a:r>
            <a:endParaRPr lang="en-GB" sz="8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802.11ah, </a:t>
            </a:r>
            <a:r>
              <a:rPr lang="en-GB" sz="1800" dirty="0" err="1">
                <a:latin typeface="+mn-lt"/>
              </a:rPr>
              <a:t>LoRa</a:t>
            </a:r>
            <a:r>
              <a:rPr lang="en-GB" sz="1800" dirty="0">
                <a:latin typeface="+mn-lt"/>
              </a:rPr>
              <a:t> and </a:t>
            </a:r>
            <a:r>
              <a:rPr lang="en-GB" sz="1800" dirty="0" err="1">
                <a:latin typeface="+mn-lt"/>
              </a:rPr>
              <a:t>SigFox</a:t>
            </a:r>
            <a:r>
              <a:rPr lang="en-GB" sz="1800" dirty="0" smtClean="0">
                <a:latin typeface="+mn-lt"/>
              </a:rPr>
              <a:t> are also designed to operate in the S1G band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a:latin typeface="+mn-lt"/>
              </a:rPr>
              <a:t>Ensure </a:t>
            </a:r>
            <a:r>
              <a:rPr lang="en-US" sz="1800" dirty="0" smtClean="0">
                <a:latin typeface="+mn-lt"/>
              </a:rPr>
              <a:t>harmonious coexistence </a:t>
            </a:r>
            <a:r>
              <a:rPr lang="en-US" sz="1800" dirty="0">
                <a:latin typeface="+mn-lt"/>
              </a:rPr>
              <a:t>of these </a:t>
            </a:r>
            <a:r>
              <a:rPr lang="en-US" sz="1800" dirty="0" smtClean="0">
                <a:latin typeface="+mn-lt"/>
              </a:rPr>
              <a:t>heterogeneous devices is crucial, especially normal function of the already deployed devices</a:t>
            </a:r>
            <a:endParaRPr lang="en-US" sz="18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8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Issue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Spectrum </a:t>
            </a:r>
            <a:r>
              <a:rPr lang="en-US" sz="1800" dirty="0">
                <a:latin typeface="+mn-lt"/>
              </a:rPr>
              <a:t>allocation in S1G band </a:t>
            </a:r>
            <a:r>
              <a:rPr lang="en-US" sz="1800" dirty="0" smtClean="0">
                <a:latin typeface="+mn-lt"/>
              </a:rPr>
              <a:t>is limited</a:t>
            </a:r>
            <a:endParaRPr lang="en-US" sz="18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Channel </a:t>
            </a:r>
            <a:r>
              <a:rPr lang="en-US" sz="1800" dirty="0">
                <a:latin typeface="+mn-lt"/>
              </a:rPr>
              <a:t>hopping </a:t>
            </a:r>
            <a:r>
              <a:rPr lang="en-US" sz="1800" dirty="0" smtClean="0">
                <a:latin typeface="+mn-lt"/>
              </a:rPr>
              <a:t>can </a:t>
            </a:r>
            <a:r>
              <a:rPr lang="en-US" sz="1800" dirty="0">
                <a:latin typeface="+mn-lt"/>
              </a:rPr>
              <a:t>be restricted</a:t>
            </a:r>
            <a:endParaRPr lang="en-US" sz="1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Simulation shows that 802.11ah </a:t>
            </a:r>
            <a:r>
              <a:rPr lang="en-GB" sz="1800" dirty="0">
                <a:latin typeface="+mn-lt"/>
              </a:rPr>
              <a:t>and 802.15.4g can interfere </a:t>
            </a:r>
            <a:r>
              <a:rPr lang="en-GB" sz="1800" dirty="0" smtClean="0">
                <a:latin typeface="+mn-lt"/>
              </a:rPr>
              <a:t>with each other</a:t>
            </a:r>
            <a:endParaRPr lang="en-GB" sz="18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802.15-17/0522r2</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802.19-17/0087r3</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802.19-18/0006r1</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802.19-18/0016r1</a:t>
            </a:r>
            <a:endParaRPr lang="en-GB" b="1" dirty="0"/>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8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This presentation addresses interference mitigation by providing coexistence solutions for 802.11ah</a:t>
            </a:r>
          </a:p>
        </p:txBody>
      </p:sp>
    </p:spTree>
    <p:extLst>
      <p:ext uri="{BB962C8B-B14F-4D97-AF65-F5344CB8AC3E}">
        <p14:creationId xmlns:p14="http://schemas.microsoft.com/office/powerpoint/2010/main" val="1182637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mn-lt"/>
              </a:rPr>
              <a:t>Coexistence Mechanisms of </a:t>
            </a:r>
            <a:r>
              <a:rPr lang="en-US" sz="2400" dirty="0" smtClean="0">
                <a:latin typeface="+mn-lt"/>
              </a:rPr>
              <a:t>802.15.4g and </a:t>
            </a:r>
            <a:r>
              <a:rPr lang="en-US" sz="2400" dirty="0" smtClean="0"/>
              <a:t>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r>
              <a:rPr lang="en-US" sz="2000" dirty="0">
                <a:latin typeface="+mn-lt"/>
              </a:rPr>
              <a:t>802.15.4g coexistence mechanism</a:t>
            </a:r>
          </a:p>
          <a:p>
            <a:pPr lvl="1"/>
            <a:r>
              <a:rPr lang="en-US" sz="1800" dirty="0">
                <a:latin typeface="+mn-lt"/>
              </a:rPr>
              <a:t>Define three PHY types</a:t>
            </a:r>
          </a:p>
          <a:p>
            <a:pPr lvl="2">
              <a:spcBef>
                <a:spcPts val="0"/>
              </a:spcBef>
              <a:buFont typeface="Wingdings" panose="05000000000000000000" pitchFamily="2" charset="2"/>
              <a:buChar char="§"/>
            </a:pPr>
            <a:r>
              <a:rPr lang="en-US" sz="1600" dirty="0">
                <a:latin typeface="+mn-lt"/>
              </a:rPr>
              <a:t>MR-FSK</a:t>
            </a:r>
          </a:p>
          <a:p>
            <a:pPr lvl="2">
              <a:spcBef>
                <a:spcPts val="0"/>
              </a:spcBef>
              <a:buFont typeface="Wingdings" panose="05000000000000000000" pitchFamily="2" charset="2"/>
              <a:buChar char="§"/>
            </a:pPr>
            <a:r>
              <a:rPr lang="en-US" sz="1600" dirty="0">
                <a:latin typeface="+mn-lt"/>
              </a:rPr>
              <a:t>MR-OFDM</a:t>
            </a:r>
          </a:p>
          <a:p>
            <a:pPr lvl="2">
              <a:spcBef>
                <a:spcPts val="0"/>
              </a:spcBef>
              <a:buFont typeface="Wingdings" panose="05000000000000000000" pitchFamily="2" charset="2"/>
              <a:buChar char="§"/>
            </a:pPr>
            <a:r>
              <a:rPr lang="en-US" sz="1600" dirty="0">
                <a:latin typeface="+mn-lt"/>
              </a:rPr>
              <a:t>MR-O-QPSK</a:t>
            </a:r>
          </a:p>
          <a:p>
            <a:pPr lvl="1"/>
            <a:r>
              <a:rPr lang="en-US" sz="1800" dirty="0">
                <a:latin typeface="+mn-lt"/>
              </a:rPr>
              <a:t>Define common signaling mode (CSM) for coexistence between devices using different 802.15.4g PHYs</a:t>
            </a:r>
          </a:p>
          <a:p>
            <a:endParaRPr lang="en-US" sz="1600" dirty="0" smtClean="0">
              <a:latin typeface="+mn-lt"/>
            </a:endParaRPr>
          </a:p>
          <a:p>
            <a:r>
              <a:rPr lang="en-US" sz="2000" dirty="0" smtClean="0">
                <a:latin typeface="+mn-lt"/>
              </a:rPr>
              <a:t>802.11ah S1G coexistence with non-IEEE-802.11 systems</a:t>
            </a:r>
            <a:endParaRPr lang="en-US" sz="2000" dirty="0">
              <a:latin typeface="+mn-lt"/>
            </a:endParaRPr>
          </a:p>
          <a:p>
            <a:pPr lvl="1"/>
            <a:r>
              <a:rPr lang="en-US" sz="1800" dirty="0">
                <a:latin typeface="+mn-lt"/>
              </a:rPr>
              <a:t>An S1G STA uses energy detection (ED) based CCA with a threshold of </a:t>
            </a:r>
            <a:r>
              <a:rPr lang="en-US" sz="1800" dirty="0" smtClean="0">
                <a:latin typeface="+mn-lt"/>
              </a:rPr>
              <a:t>-75 </a:t>
            </a:r>
            <a:r>
              <a:rPr lang="en-US" sz="1800" dirty="0" err="1">
                <a:latin typeface="+mn-lt"/>
              </a:rPr>
              <a:t>dBm</a:t>
            </a:r>
            <a:r>
              <a:rPr lang="en-US" sz="1800" dirty="0">
                <a:latin typeface="+mn-lt"/>
              </a:rPr>
              <a:t> per MHz to improve coexistence with other </a:t>
            </a:r>
            <a:r>
              <a:rPr lang="en-US" sz="1800" dirty="0" smtClean="0">
                <a:latin typeface="+mn-lt"/>
              </a:rPr>
              <a:t>S1G systems including 802.15.4 and 802.15.4g</a:t>
            </a:r>
            <a:endParaRPr lang="en-US" sz="1800" dirty="0">
              <a:latin typeface="+mn-lt"/>
            </a:endParaRPr>
          </a:p>
          <a:p>
            <a:pPr lvl="1"/>
            <a:r>
              <a:rPr lang="en-US" sz="1800" dirty="0">
                <a:latin typeface="+mn-lt"/>
              </a:rPr>
              <a:t>If a S1G STA detects energy above that threshold on its channel, then the following mechanisms might be used to mitigate </a:t>
            </a:r>
            <a:r>
              <a:rPr lang="en-US" sz="1800" dirty="0" smtClean="0">
                <a:latin typeface="+mn-lt"/>
              </a:rPr>
              <a:t>interference</a:t>
            </a:r>
            <a:endParaRPr lang="en-US" dirty="0">
              <a:latin typeface="+mn-lt"/>
            </a:endParaRPr>
          </a:p>
          <a:p>
            <a:pPr lvl="2">
              <a:spcBef>
                <a:spcPts val="0"/>
              </a:spcBef>
              <a:buFont typeface="Wingdings" panose="05000000000000000000" pitchFamily="2" charset="2"/>
              <a:buChar char="§"/>
            </a:pPr>
            <a:r>
              <a:rPr lang="en-US" sz="1600" dirty="0">
                <a:latin typeface="+mn-lt"/>
              </a:rPr>
              <a:t>Change of operating channel</a:t>
            </a:r>
          </a:p>
          <a:p>
            <a:pPr lvl="2">
              <a:spcBef>
                <a:spcPts val="0"/>
              </a:spcBef>
              <a:buFont typeface="Wingdings" panose="05000000000000000000" pitchFamily="2" charset="2"/>
              <a:buChar char="§"/>
            </a:pPr>
            <a:r>
              <a:rPr lang="en-US" sz="1600" dirty="0" err="1">
                <a:latin typeface="+mn-lt"/>
              </a:rPr>
              <a:t>Sectorized</a:t>
            </a:r>
            <a:r>
              <a:rPr lang="en-US" sz="1600" dirty="0">
                <a:latin typeface="+mn-lt"/>
              </a:rPr>
              <a:t> </a:t>
            </a:r>
            <a:r>
              <a:rPr lang="en-US" sz="1600" dirty="0" smtClean="0">
                <a:latin typeface="+mn-lt"/>
              </a:rPr>
              <a:t>beamforming</a:t>
            </a:r>
            <a:endParaRPr lang="en-US" sz="1600" dirty="0">
              <a:latin typeface="+mn-lt"/>
            </a:endParaRPr>
          </a:p>
          <a:p>
            <a:pPr lvl="2">
              <a:spcBef>
                <a:spcPts val="0"/>
              </a:spcBef>
              <a:buFont typeface="Wingdings" panose="05000000000000000000" pitchFamily="2" charset="2"/>
              <a:buChar char="§"/>
            </a:pPr>
            <a:r>
              <a:rPr lang="en-US" sz="1600" dirty="0">
                <a:latin typeface="+mn-lt"/>
              </a:rPr>
              <a:t>Change the schedule of </a:t>
            </a:r>
            <a:r>
              <a:rPr lang="en-US" sz="1600" dirty="0" smtClean="0">
                <a:latin typeface="+mn-lt"/>
              </a:rPr>
              <a:t>restricted </a:t>
            </a:r>
            <a:r>
              <a:rPr lang="en-US" sz="1600" dirty="0">
                <a:latin typeface="+mn-lt"/>
              </a:rPr>
              <a:t>access </a:t>
            </a:r>
            <a:r>
              <a:rPr lang="en-US" sz="1600" dirty="0" smtClean="0">
                <a:latin typeface="+mn-lt"/>
              </a:rPr>
              <a:t>windows (RAW), target wake time (TWT) service periods, </a:t>
            </a:r>
            <a:r>
              <a:rPr lang="en-US" sz="1600" dirty="0">
                <a:latin typeface="+mn-lt"/>
              </a:rPr>
              <a:t>or </a:t>
            </a:r>
            <a:r>
              <a:rPr lang="en-US" sz="1600" dirty="0" err="1" smtClean="0">
                <a:latin typeface="+mn-lt"/>
              </a:rPr>
              <a:t>subchannel</a:t>
            </a:r>
            <a:r>
              <a:rPr lang="en-US" sz="1600" dirty="0" smtClean="0">
                <a:latin typeface="+mn-lt"/>
              </a:rPr>
              <a:t> selective transmission (SST) </a:t>
            </a:r>
            <a:r>
              <a:rPr lang="en-US" sz="1600" dirty="0">
                <a:latin typeface="+mn-lt"/>
              </a:rPr>
              <a:t>operating </a:t>
            </a:r>
            <a:r>
              <a:rPr lang="en-US" sz="1600" dirty="0" smtClean="0">
                <a:latin typeface="+mn-lt"/>
              </a:rPr>
              <a:t>channels</a:t>
            </a:r>
            <a:endParaRPr lang="en-US" sz="1600" dirty="0">
              <a:latin typeface="+mn-lt"/>
            </a:endParaRPr>
          </a:p>
          <a:p>
            <a:pPr lvl="2">
              <a:spcBef>
                <a:spcPts val="0"/>
              </a:spcBef>
              <a:buFont typeface="Wingdings" panose="05000000000000000000" pitchFamily="2" charset="2"/>
              <a:buChar char="§"/>
            </a:pPr>
            <a:r>
              <a:rPr lang="en-US" sz="1600" dirty="0">
                <a:latin typeface="+mn-lt"/>
              </a:rPr>
              <a:t>Defer transmission for a particular </a:t>
            </a:r>
            <a:r>
              <a:rPr lang="en-US" sz="1600" dirty="0" smtClean="0">
                <a:latin typeface="+mn-lt"/>
              </a:rPr>
              <a:t>interval</a:t>
            </a:r>
            <a:endParaRPr lang="en-US" sz="1600" dirty="0">
              <a:latin typeface="+mn-lt"/>
            </a:endParaRPr>
          </a:p>
          <a:p>
            <a:pPr marL="0" indent="0">
              <a:buNone/>
            </a:pPr>
            <a:endParaRPr lang="en-US" sz="1600" dirty="0" smtClean="0">
              <a:latin typeface="+mn-lt"/>
            </a:endParaRPr>
          </a:p>
          <a:p>
            <a:pPr marL="0" indent="0">
              <a:buNone/>
            </a:pPr>
            <a:endParaRPr lang="en-US" sz="1200" dirty="0" smtClean="0">
              <a:latin typeface="+mn-lt"/>
            </a:endParaRPr>
          </a:p>
        </p:txBody>
      </p:sp>
    </p:spTree>
    <p:extLst>
      <p:ext uri="{BB962C8B-B14F-4D97-AF65-F5344CB8AC3E}">
        <p14:creationId xmlns:p14="http://schemas.microsoft.com/office/powerpoint/2010/main" val="3498699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mn-lt"/>
              </a:rPr>
              <a:t>802.15.4g Packet Loss </a:t>
            </a:r>
            <a:r>
              <a:rPr lang="en-US" sz="2400" dirty="0" smtClean="0">
                <a:latin typeface="+mn-lt"/>
              </a:rPr>
              <a:t>Caused by </a:t>
            </a:r>
            <a:r>
              <a:rPr lang="en-US" sz="2400" dirty="0">
                <a:latin typeface="+mn-lt"/>
              </a:rPr>
              <a:t>802.11ah Interference</a:t>
            </a:r>
          </a:p>
        </p:txBody>
      </p:sp>
      <p:sp>
        <p:nvSpPr>
          <p:cNvPr id="10242" name="Rectangle 2"/>
          <p:cNvSpPr>
            <a:spLocks noGrp="1" noChangeArrowheads="1"/>
          </p:cNvSpPr>
          <p:nvPr>
            <p:ph type="body" idx="1"/>
          </p:nvPr>
        </p:nvSpPr>
        <p:spPr>
          <a:xfrm>
            <a:off x="731520" y="1371600"/>
            <a:ext cx="8564880" cy="5562599"/>
          </a:xfrm>
          <a:ln/>
        </p:spPr>
        <p:txBody>
          <a:bodyPr/>
          <a:lstStyle/>
          <a:p>
            <a:pPr marL="457200" indent="-457200">
              <a:spcBef>
                <a:spcPts val="0"/>
              </a:spcBef>
              <a:buFont typeface="+mj-lt"/>
              <a:buAutoNum type="arabicPeriod"/>
            </a:pPr>
            <a:r>
              <a:rPr lang="en-US" sz="2000" dirty="0" smtClean="0">
                <a:latin typeface="+mn-lt"/>
              </a:rPr>
              <a:t>Collision caused by the higher ED threshold of 802.11ah</a:t>
            </a:r>
          </a:p>
          <a:p>
            <a:pPr lvl="1">
              <a:spcBef>
                <a:spcPts val="0"/>
              </a:spcBef>
              <a:buFont typeface="+mj-lt"/>
              <a:buAutoNum type="arabicPeriod"/>
            </a:pPr>
            <a:endParaRPr lang="en-US" sz="1200" dirty="0" smtClean="0">
              <a:latin typeface="+mn-lt"/>
            </a:endParaRPr>
          </a:p>
          <a:p>
            <a:pPr marL="457200" indent="-457200">
              <a:spcBef>
                <a:spcPts val="0"/>
              </a:spcBef>
              <a:buFont typeface="+mj-lt"/>
              <a:buAutoNum type="arabicPeriod"/>
            </a:pPr>
            <a:endParaRPr lang="en-US" sz="2000" dirty="0" smtClean="0">
              <a:latin typeface="+mn-lt"/>
            </a:endParaRPr>
          </a:p>
          <a:p>
            <a:pPr marL="457200" indent="-457200">
              <a:spcBef>
                <a:spcPts val="0"/>
              </a:spcBef>
              <a:buFont typeface="+mj-lt"/>
              <a:buAutoNum type="arabicPeriod"/>
            </a:pPr>
            <a:endParaRPr lang="en-US" sz="2000" dirty="0">
              <a:latin typeface="+mn-lt"/>
            </a:endParaRPr>
          </a:p>
          <a:p>
            <a:pPr marL="457200" indent="-457200">
              <a:spcBef>
                <a:spcPts val="0"/>
              </a:spcBef>
              <a:buFont typeface="+mj-lt"/>
              <a:buAutoNum type="arabicPeriod"/>
            </a:pPr>
            <a:endParaRPr lang="en-US" sz="2000" dirty="0" smtClean="0">
              <a:latin typeface="+mn-lt"/>
            </a:endParaRPr>
          </a:p>
          <a:p>
            <a:pPr marL="514350" indent="-514350">
              <a:spcBef>
                <a:spcPts val="0"/>
              </a:spcBef>
              <a:buFont typeface="+mj-lt"/>
              <a:buAutoNum type="arabicPeriod"/>
            </a:pPr>
            <a:endParaRPr lang="en-US" sz="2800" dirty="0">
              <a:latin typeface="+mn-lt"/>
            </a:endParaRPr>
          </a:p>
          <a:p>
            <a:pPr marL="457200" indent="-457200">
              <a:spcBef>
                <a:spcPts val="0"/>
              </a:spcBef>
              <a:buFont typeface="+mj-lt"/>
              <a:buAutoNum type="arabicPeriod"/>
            </a:pPr>
            <a:r>
              <a:rPr lang="en-US" sz="2000" dirty="0" smtClean="0">
                <a:latin typeface="+mn-lt"/>
              </a:rPr>
              <a:t>Collision caused by the faster </a:t>
            </a:r>
            <a:r>
              <a:rPr lang="en-US" sz="2000" dirty="0" err="1" smtClean="0">
                <a:latin typeface="+mn-lt"/>
              </a:rPr>
              <a:t>backoff</a:t>
            </a:r>
            <a:r>
              <a:rPr lang="en-US" sz="2000" dirty="0" smtClean="0">
                <a:latin typeface="+mn-lt"/>
              </a:rPr>
              <a:t> of 802.11ah</a:t>
            </a:r>
          </a:p>
          <a:p>
            <a:pPr lvl="1"/>
            <a:r>
              <a:rPr lang="en-US" sz="1800" dirty="0" smtClean="0">
                <a:latin typeface="+mn-lt"/>
              </a:rPr>
              <a:t>802.11ah </a:t>
            </a:r>
            <a:r>
              <a:rPr lang="en-US" sz="1800" dirty="0">
                <a:latin typeface="+mn-lt"/>
              </a:rPr>
              <a:t>device may start packet transmission when 802.15.4g device performs </a:t>
            </a:r>
            <a:r>
              <a:rPr lang="en-US" sz="1800" dirty="0">
                <a:solidFill>
                  <a:srgbClr val="FF0000"/>
                </a:solidFill>
                <a:latin typeface="+mn-lt"/>
              </a:rPr>
              <a:t>CCA-to-TX turnaround</a:t>
            </a:r>
            <a:r>
              <a:rPr lang="en-US" sz="1800" dirty="0">
                <a:latin typeface="+mn-lt"/>
              </a:rPr>
              <a:t>, which causes data packet collision</a:t>
            </a:r>
          </a:p>
          <a:p>
            <a:pPr lvl="1"/>
            <a:r>
              <a:rPr lang="en-US" sz="1800" dirty="0">
                <a:latin typeface="+mn-lt"/>
              </a:rPr>
              <a:t>802.11ah device may start packet transmission when 802.15.4g device is </a:t>
            </a:r>
            <a:r>
              <a:rPr lang="en-US" sz="1800" dirty="0">
                <a:solidFill>
                  <a:srgbClr val="FF0000"/>
                </a:solidFill>
                <a:latin typeface="+mn-lt"/>
              </a:rPr>
              <a:t>waiting for ACK packet</a:t>
            </a:r>
            <a:r>
              <a:rPr lang="en-US" sz="1800" dirty="0">
                <a:latin typeface="+mn-lt"/>
              </a:rPr>
              <a:t>, which causes ACK packet </a:t>
            </a:r>
            <a:r>
              <a:rPr lang="en-US" sz="1800" dirty="0" smtClean="0">
                <a:latin typeface="+mn-lt"/>
              </a:rPr>
              <a:t>collision</a:t>
            </a:r>
          </a:p>
          <a:p>
            <a:pPr lvl="1">
              <a:buFont typeface="+mj-lt"/>
              <a:buAutoNum type="arabicPeriod"/>
            </a:pPr>
            <a:endParaRPr lang="en-US" sz="1800" dirty="0">
              <a:latin typeface="+mn-lt"/>
            </a:endParaRPr>
          </a:p>
          <a:p>
            <a:pPr lvl="1">
              <a:buFont typeface="+mj-lt"/>
              <a:buAutoNum type="arabicPeriod"/>
            </a:pPr>
            <a:endParaRPr lang="en-US" sz="1800" dirty="0" smtClean="0">
              <a:latin typeface="+mn-lt"/>
            </a:endParaRPr>
          </a:p>
          <a:p>
            <a:pPr lvl="1">
              <a:buFont typeface="+mj-lt"/>
              <a:buAutoNum type="arabicPeriod"/>
            </a:pPr>
            <a:endParaRPr lang="en-US" sz="1800" dirty="0">
              <a:latin typeface="+mn-lt"/>
            </a:endParaRPr>
          </a:p>
          <a:p>
            <a:pPr lvl="1">
              <a:buFont typeface="+mj-lt"/>
              <a:buAutoNum type="arabicPeriod"/>
            </a:pPr>
            <a:endParaRPr lang="en-US" sz="1800" dirty="0" smtClean="0">
              <a:latin typeface="+mn-lt"/>
            </a:endParaRPr>
          </a:p>
          <a:p>
            <a:pPr lvl="1">
              <a:buFont typeface="+mj-lt"/>
              <a:buAutoNum type="arabicPeriod"/>
            </a:pPr>
            <a:endParaRPr lang="en-US" sz="1050" dirty="0" smtClean="0">
              <a:latin typeface="+mn-lt"/>
            </a:endParaRPr>
          </a:p>
          <a:p>
            <a:pPr marL="457200" indent="-457200">
              <a:buFont typeface="+mj-lt"/>
              <a:buAutoNum type="arabicPeriod"/>
            </a:pPr>
            <a:r>
              <a:rPr lang="en-US" sz="2000" dirty="0" smtClean="0">
                <a:solidFill>
                  <a:schemeClr val="tx1"/>
                </a:solidFill>
              </a:rPr>
              <a:t>Access failure caused by 802.11ah packet transmission</a:t>
            </a:r>
            <a:endParaRPr lang="en-US" sz="2000" dirty="0">
              <a:solidFill>
                <a:schemeClr val="tx1"/>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864809"/>
            <a:ext cx="5740400" cy="125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876800"/>
            <a:ext cx="6223000" cy="96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103"/>
          <p:cNvSpPr txBox="1"/>
          <p:nvPr/>
        </p:nvSpPr>
        <p:spPr>
          <a:xfrm>
            <a:off x="3124200" y="5757446"/>
            <a:ext cx="3048000" cy="338554"/>
          </a:xfrm>
          <a:prstGeom prst="rect">
            <a:avLst/>
          </a:prstGeom>
          <a:noFill/>
          <a:ln w="12700">
            <a:noFill/>
            <a:prstDash val="solid"/>
          </a:ln>
        </p:spPr>
        <p:txBody>
          <a:bodyPr wrap="square" rtlCol="0">
            <a:spAutoFit/>
          </a:bodyPr>
          <a:lstStyle/>
          <a:p>
            <a:pPr algn="ctr"/>
            <a:r>
              <a:rPr lang="en-US" altLang="ja-JP" sz="1600" dirty="0" smtClean="0">
                <a:solidFill>
                  <a:schemeClr val="tx1"/>
                </a:solidFill>
              </a:rPr>
              <a:t>For example for 62.5 </a:t>
            </a:r>
            <a:r>
              <a:rPr lang="en-US" altLang="ja-JP" sz="1600" dirty="0" err="1" smtClean="0">
                <a:solidFill>
                  <a:schemeClr val="tx1"/>
                </a:solidFill>
              </a:rPr>
              <a:t>ksymbols</a:t>
            </a:r>
            <a:r>
              <a:rPr lang="en-US" altLang="ja-JP" sz="1600" dirty="0" smtClean="0">
                <a:solidFill>
                  <a:schemeClr val="tx1"/>
                </a:solidFill>
              </a:rPr>
              <a:t>/s</a:t>
            </a:r>
            <a:endParaRPr kumimoji="1" lang="ja-JP" altLang="en-US" sz="1600" dirty="0" smtClean="0">
              <a:solidFill>
                <a:schemeClr val="tx1"/>
              </a:solidFill>
            </a:endParaRPr>
          </a:p>
        </p:txBody>
      </p:sp>
      <p:cxnSp>
        <p:nvCxnSpPr>
          <p:cNvPr id="10" name="Straight Arrow Connector 9"/>
          <p:cNvCxnSpPr/>
          <p:nvPr/>
        </p:nvCxnSpPr>
        <p:spPr bwMode="auto">
          <a:xfrm flipH="1" flipV="1">
            <a:off x="2514602" y="5794307"/>
            <a:ext cx="761998" cy="136900"/>
          </a:xfrm>
          <a:prstGeom prst="straightConnector1">
            <a:avLst/>
          </a:prstGeom>
          <a:solidFill>
            <a:srgbClr val="00B8FF"/>
          </a:solidFill>
          <a:ln w="1905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2256111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Mitigate Interference by Higher ED Threshold of 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If the energy level detected by 802.11ah falls in [802.15.4g Receiver Sensitivity, 802.11ah ED Threshold]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Should 802.11ah ED-CCA report idle or busy?</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From 802.15.4g perspective, it should report busy if the energy source is 802.15.4g and reports idle otherwise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Problem is that 802.11ah may not be able to identify the source of the energy, which could be</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802.15.4g system, far away 802.11 system and other systems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Proposed solution: </a:t>
            </a:r>
            <a:r>
              <a:rPr lang="el-GR" sz="2000" dirty="0" smtClean="0">
                <a:latin typeface="+mn-lt"/>
              </a:rPr>
              <a:t>α-</a:t>
            </a:r>
            <a:r>
              <a:rPr lang="en-US" sz="2000" dirty="0" smtClean="0">
                <a:latin typeface="+mn-lt"/>
              </a:rPr>
              <a:t>F</a:t>
            </a:r>
            <a:r>
              <a:rPr lang="en-GB" sz="2000" dirty="0" err="1" smtClean="0">
                <a:latin typeface="+mn-lt"/>
              </a:rPr>
              <a:t>airness</a:t>
            </a:r>
            <a:r>
              <a:rPr lang="en-GB" sz="2000" dirty="0" smtClean="0">
                <a:latin typeface="+mn-lt"/>
              </a:rPr>
              <a:t> based ED-CCA</a:t>
            </a:r>
            <a:endParaRPr lang="en-US" sz="20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The </a:t>
            </a:r>
            <a:r>
              <a:rPr lang="el-GR" sz="1800" dirty="0" smtClean="0">
                <a:latin typeface="+mn-lt"/>
              </a:rPr>
              <a:t>α-</a:t>
            </a:r>
            <a:r>
              <a:rPr lang="en-GB" sz="1800" dirty="0" smtClean="0">
                <a:latin typeface="+mn-lt"/>
              </a:rPr>
              <a:t>fairness is a technique proposed for network resource sharing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Apply </a:t>
            </a:r>
            <a:r>
              <a:rPr lang="en-US" sz="1800" dirty="0">
                <a:latin typeface="+mn-lt"/>
              </a:rPr>
              <a:t>this technique to </a:t>
            </a:r>
            <a:r>
              <a:rPr lang="en-US" sz="1800" dirty="0" smtClean="0">
                <a:latin typeface="+mn-lt"/>
              </a:rPr>
              <a:t>wireless medium </a:t>
            </a:r>
            <a:r>
              <a:rPr lang="en-US" sz="1800" dirty="0">
                <a:latin typeface="+mn-lt"/>
              </a:rPr>
              <a:t>sharing between 802.11ah and </a:t>
            </a:r>
            <a:r>
              <a:rPr lang="en-US" sz="1800" dirty="0" smtClean="0">
                <a:latin typeface="+mn-lt"/>
              </a:rPr>
              <a:t>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If </a:t>
            </a:r>
            <a:r>
              <a:rPr lang="en-US" sz="1600" dirty="0">
                <a:latin typeface="+mn-lt"/>
              </a:rPr>
              <a:t>the detected energy level </a:t>
            </a:r>
            <a:r>
              <a:rPr lang="en-US" sz="1600" dirty="0" smtClean="0">
                <a:latin typeface="+mn-lt"/>
              </a:rPr>
              <a:t>is outside of [</a:t>
            </a:r>
            <a:r>
              <a:rPr lang="en-US" sz="1600" dirty="0">
                <a:latin typeface="+mn-lt"/>
              </a:rPr>
              <a:t>802.15.4g Receiver Sensitivity, 802.11ah ED Threshold], 802.11ah </a:t>
            </a:r>
            <a:r>
              <a:rPr lang="en-US" sz="1600" dirty="0" smtClean="0">
                <a:latin typeface="+mn-lt"/>
              </a:rPr>
              <a:t>ED-CCA reports channel status as </a:t>
            </a:r>
            <a:r>
              <a:rPr lang="en-US" sz="1600" dirty="0">
                <a:latin typeface="+mn-lt"/>
              </a:rPr>
              <a:t>specified by 802.11ah</a:t>
            </a:r>
            <a:endParaRPr lang="en-US" sz="16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Otherwise, apply probabilistic ED-CCA approach, i.e., 802.11ah ED-CCA reports channel status based on a probability generate by the </a:t>
            </a:r>
            <a:r>
              <a:rPr lang="el-GR" sz="1600" dirty="0">
                <a:latin typeface="+mn-lt"/>
              </a:rPr>
              <a:t>α-</a:t>
            </a:r>
            <a:r>
              <a:rPr lang="en-GB" sz="1600" dirty="0" smtClean="0">
                <a:latin typeface="+mn-lt"/>
              </a:rPr>
              <a:t>fairness technique</a:t>
            </a:r>
            <a:endParaRPr lang="en-US" sz="1600" dirty="0">
              <a:latin typeface="+mn-lt"/>
            </a:endParaRPr>
          </a:p>
        </p:txBody>
      </p:sp>
    </p:spTree>
    <p:extLst>
      <p:ext uri="{BB962C8B-B14F-4D97-AF65-F5344CB8AC3E}">
        <p14:creationId xmlns:p14="http://schemas.microsoft.com/office/powerpoint/2010/main" val="849702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l-GR" sz="2400" dirty="0" smtClean="0">
                <a:latin typeface="+mn-lt"/>
              </a:rPr>
              <a:t>α-</a:t>
            </a:r>
            <a:r>
              <a:rPr lang="en-US" sz="2400" dirty="0" smtClean="0">
                <a:latin typeface="+mn-lt"/>
              </a:rPr>
              <a:t>Fairness ED-CCA</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Define a generalized </a:t>
                </a:r>
                <a:r>
                  <a:rPr lang="el-GR" sz="2000" dirty="0" smtClean="0">
                    <a:latin typeface="+mn-lt"/>
                  </a:rPr>
                  <a:t>α-</a:t>
                </a:r>
                <a:r>
                  <a:rPr lang="en-US" sz="2000" dirty="0" smtClean="0">
                    <a:latin typeface="+mn-lt"/>
                  </a:rPr>
                  <a:t>F</a:t>
                </a:r>
                <a:r>
                  <a:rPr lang="en-GB" sz="2000" dirty="0" err="1" smtClean="0">
                    <a:latin typeface="+mn-lt"/>
                  </a:rPr>
                  <a:t>airness</a:t>
                </a:r>
                <a:r>
                  <a:rPr lang="en-GB" sz="2000" dirty="0" smtClean="0">
                    <a:latin typeface="+mn-lt"/>
                  </a:rPr>
                  <a:t> utility function</a:t>
                </a:r>
              </a:p>
              <a:p>
                <a:pPr lvl="1"/>
                <a:endParaRPr lang="en-US" sz="1000" dirty="0"/>
              </a:p>
              <a:p>
                <a:pPr marL="0" indent="0" algn="ctr">
                  <a:buNone/>
                </a:pPr>
                <a14:m>
                  <m:oMathPara xmlns:m="http://schemas.openxmlformats.org/officeDocument/2006/math">
                    <m:oMathParaPr>
                      <m:jc m:val="centerGroup"/>
                    </m:oMathParaPr>
                    <m:oMath xmlns:m="http://schemas.openxmlformats.org/officeDocument/2006/math">
                      <m:r>
                        <m:rPr>
                          <m:sty m:val="p"/>
                        </m:rPr>
                        <a:rPr lang="en-US" sz="2000" b="0">
                          <a:latin typeface="Cambria Math" panose="02040503050406030204" pitchFamily="18" charset="0"/>
                        </a:rPr>
                        <m:t>U</m:t>
                      </m:r>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𝑖</m:t>
                              </m:r>
                            </m:sub>
                          </m:sSub>
                          <m:r>
                            <a:rPr lang="en-US" sz="2000" b="0" i="1">
                              <a:latin typeface="Cambria Math" panose="02040503050406030204" pitchFamily="18" charset="0"/>
                            </a:rPr>
                            <m:t>, </m:t>
                          </m:r>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𝑏</m:t>
                              </m:r>
                            </m:sub>
                          </m:sSub>
                        </m:e>
                      </m:d>
                      <m:r>
                        <a:rPr lang="en-US" sz="2000" b="0" i="1">
                          <a:latin typeface="Cambria Math" panose="02040503050406030204" pitchFamily="18" charset="0"/>
                        </a:rPr>
                        <m:t>= </m:t>
                      </m:r>
                      <m:f>
                        <m:fPr>
                          <m:ctrlPr>
                            <a:rPr lang="en-US" sz="2000" b="0" i="1">
                              <a:latin typeface="Cambria Math" panose="02040503050406030204" pitchFamily="18" charset="0"/>
                            </a:rPr>
                          </m:ctrlPr>
                        </m:fPr>
                        <m:num>
                          <m:r>
                            <a:rPr lang="en-US" sz="2000" b="0" i="1">
                              <a:latin typeface="Cambria Math" panose="02040503050406030204" pitchFamily="18" charset="0"/>
                            </a:rPr>
                            <m:t>1</m:t>
                          </m:r>
                        </m:num>
                        <m:den>
                          <m:r>
                            <a:rPr lang="en-US" sz="2000" b="0" i="1">
                              <a:latin typeface="Cambria Math" panose="02040503050406030204" pitchFamily="18" charset="0"/>
                            </a:rPr>
                            <m:t>1−</m:t>
                          </m:r>
                          <m:r>
                            <a:rPr lang="el-GR" sz="2000" b="0" i="1">
                              <a:latin typeface="Cambria Math" panose="02040503050406030204" pitchFamily="18" charset="0"/>
                            </a:rPr>
                            <m:t>𝛼</m:t>
                          </m:r>
                        </m:den>
                      </m:f>
                      <m:r>
                        <a:rPr lang="en-US" sz="2000" b="0" i="1">
                          <a:latin typeface="Cambria Math" panose="02040503050406030204" pitchFamily="18" charset="0"/>
                        </a:rPr>
                        <m:t> </m:t>
                      </m:r>
                      <m:d>
                        <m:dPr>
                          <m:begChr m:val="["/>
                          <m:endChr m:val="]"/>
                          <m:ctrlPr>
                            <a:rPr lang="en-US" sz="2000" b="0" i="1">
                              <a:latin typeface="Cambria Math" panose="02040503050406030204" pitchFamily="18" charset="0"/>
                            </a:rPr>
                          </m:ctrlPr>
                        </m:dPr>
                        <m:e>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𝑖</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f>
                            <m:fPr>
                              <m:ctrlPr>
                                <a:rPr lang="en-US" sz="2000" b="0" i="1">
                                  <a:latin typeface="Cambria Math" panose="02040503050406030204" pitchFamily="18" charset="0"/>
                                </a:rPr>
                              </m:ctrlPr>
                            </m:fPr>
                            <m:num>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h</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num>
                            <m:den>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h</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r>
                                <a:rPr lang="en-US" sz="2000" b="0" i="1">
                                  <a:latin typeface="Cambria Math" panose="02040503050406030204" pitchFamily="18" charset="0"/>
                                </a:rPr>
                                <m:t>+</m:t>
                              </m:r>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𝑔</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den>
                          </m:f>
                          <m:r>
                            <a:rPr lang="en-US" sz="2000" b="0" i="1">
                              <a:latin typeface="Cambria Math" panose="02040503050406030204" pitchFamily="18" charset="0"/>
                            </a:rPr>
                            <m:t>+ </m:t>
                          </m:r>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𝑏</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f>
                            <m:fPr>
                              <m:ctrlPr>
                                <a:rPr lang="en-US" sz="2000" b="0" i="1">
                                  <a:latin typeface="Cambria Math" panose="02040503050406030204" pitchFamily="18" charset="0"/>
                                </a:rPr>
                              </m:ctrlPr>
                            </m:fPr>
                            <m:num>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𝑔</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num>
                            <m:den>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h</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r>
                                <a:rPr lang="en-US" sz="2000" b="0" i="1">
                                  <a:latin typeface="Cambria Math" panose="02040503050406030204" pitchFamily="18" charset="0"/>
                                </a:rPr>
                                <m:t>+</m:t>
                              </m:r>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𝑔</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den>
                          </m:f>
                        </m:e>
                      </m:d>
                    </m:oMath>
                  </m:oMathPara>
                </a14:m>
                <a:endParaRPr lang="en-US" b="0" dirty="0">
                  <a:latin typeface="+mn-lt"/>
                </a:endParaRPr>
              </a:p>
              <a:p>
                <a:pPr marL="0" indent="0" algn="ctr">
                  <a:buNone/>
                </a:pPr>
                <a:endParaRPr lang="en-US" sz="1000" dirty="0">
                  <a:latin typeface="+mn-lt"/>
                </a:endParaRPr>
              </a:p>
              <a:p>
                <a:pPr marL="0" indent="0">
                  <a:buNone/>
                </a:pPr>
                <a:r>
                  <a:rPr lang="en-US" sz="1800" b="0" dirty="0">
                    <a:latin typeface="+mn-lt"/>
                  </a:rPr>
                  <a:t>	</a:t>
                </a:r>
                <a:r>
                  <a:rPr lang="en-US" sz="1800" b="0" dirty="0" smtClean="0">
                    <a:latin typeface="+mn-lt"/>
                  </a:rPr>
                  <a:t>where  </a:t>
                </a:r>
                <a:r>
                  <a:rPr lang="el-GR" sz="1800" b="0" dirty="0">
                    <a:latin typeface="+mn-lt"/>
                  </a:rPr>
                  <a:t>α</a:t>
                </a:r>
                <a:r>
                  <a:rPr lang="en-US" sz="1800" b="0" dirty="0">
                    <a:latin typeface="+mn-lt"/>
                  </a:rPr>
                  <a:t> &gt; 0, </a:t>
                </a:r>
                <a:r>
                  <a:rPr lang="el-GR" sz="1800" b="0" dirty="0">
                    <a:latin typeface="+mn-lt"/>
                  </a:rPr>
                  <a:t>α</a:t>
                </a:r>
                <a:r>
                  <a:rPr lang="en-US" sz="1800" b="0" dirty="0">
                    <a:latin typeface="+mn-lt"/>
                  </a:rPr>
                  <a:t> ≠ 1, is fairness parameter to favor 802.11ah or 802.15.4g</a:t>
                </a:r>
              </a:p>
              <a:p>
                <a:pPr marL="0" indent="0">
                  <a:buNone/>
                </a:pPr>
                <a:r>
                  <a:rPr lang="en-US" sz="1800" b="0" dirty="0">
                    <a:latin typeface="+mn-lt"/>
                  </a:rPr>
                  <a:t>	</a:t>
                </a:r>
                <a:r>
                  <a:rPr lang="en-US" sz="1800" b="0" dirty="0" smtClean="0">
                    <a:latin typeface="+mn-lt"/>
                  </a:rPr>
                  <a:t>P</a:t>
                </a:r>
                <a:r>
                  <a:rPr lang="en-US" sz="1800" b="0" baseline="-25000" dirty="0" smtClean="0">
                    <a:latin typeface="+mn-lt"/>
                  </a:rPr>
                  <a:t>i </a:t>
                </a:r>
                <a:r>
                  <a:rPr lang="en-US" sz="1800" b="0" dirty="0">
                    <a:latin typeface="+mn-lt"/>
                  </a:rPr>
                  <a:t>≥ 0 is the probability of 802.11ah </a:t>
                </a:r>
                <a:r>
                  <a:rPr lang="en-US" sz="1800" b="0" dirty="0" smtClean="0">
                    <a:latin typeface="+mn-lt"/>
                  </a:rPr>
                  <a:t>ED-CCA </a:t>
                </a:r>
                <a:r>
                  <a:rPr lang="en-US" sz="1800" b="0" dirty="0">
                    <a:latin typeface="+mn-lt"/>
                  </a:rPr>
                  <a:t>reports </a:t>
                </a:r>
                <a:r>
                  <a:rPr lang="en-US" sz="1800" b="0" dirty="0" smtClean="0">
                    <a:latin typeface="+mn-lt"/>
                  </a:rPr>
                  <a:t>channel idle</a:t>
                </a:r>
              </a:p>
              <a:p>
                <a:pPr marL="0" indent="0">
                  <a:buNone/>
                </a:pPr>
                <a:r>
                  <a:rPr lang="en-US" sz="1800" b="0" dirty="0">
                    <a:latin typeface="+mn-lt"/>
                  </a:rPr>
                  <a:t>	</a:t>
                </a:r>
                <a:r>
                  <a:rPr lang="en-US" sz="1800" b="0" dirty="0" err="1" smtClean="0">
                    <a:latin typeface="+mn-lt"/>
                  </a:rPr>
                  <a:t>P</a:t>
                </a:r>
                <a:r>
                  <a:rPr lang="en-US" sz="1800" b="0" baseline="-25000" dirty="0" err="1" smtClean="0">
                    <a:latin typeface="+mn-lt"/>
                  </a:rPr>
                  <a:t>b</a:t>
                </a:r>
                <a:r>
                  <a:rPr lang="en-US" sz="1800" b="0" dirty="0" smtClean="0">
                    <a:latin typeface="+mn-lt"/>
                  </a:rPr>
                  <a:t> </a:t>
                </a:r>
                <a:r>
                  <a:rPr lang="en-US" sz="1800" b="0" dirty="0">
                    <a:latin typeface="+mn-lt"/>
                  </a:rPr>
                  <a:t>≥ 0 is the probability of 802.11ah </a:t>
                </a:r>
                <a:r>
                  <a:rPr lang="en-US" sz="1800" b="0" dirty="0" smtClean="0">
                    <a:latin typeface="+mn-lt"/>
                  </a:rPr>
                  <a:t>ED-CCA </a:t>
                </a:r>
                <a:r>
                  <a:rPr lang="en-US" sz="1800" b="0" dirty="0">
                    <a:latin typeface="+mn-lt"/>
                  </a:rPr>
                  <a:t>reports </a:t>
                </a:r>
                <a:r>
                  <a:rPr lang="en-US" sz="1800" b="0" dirty="0" smtClean="0">
                    <a:latin typeface="+mn-lt"/>
                  </a:rPr>
                  <a:t>channel busy </a:t>
                </a:r>
                <a:endParaRPr lang="en-US" sz="1800" b="0" dirty="0">
                  <a:latin typeface="+mn-lt"/>
                </a:endParaRPr>
              </a:p>
              <a:p>
                <a:pPr marL="0" indent="0">
                  <a:buNone/>
                </a:pPr>
                <a:r>
                  <a:rPr lang="en-US" sz="1800" b="0" dirty="0">
                    <a:latin typeface="+mn-lt"/>
                  </a:rPr>
                  <a:t>	</a:t>
                </a:r>
                <a:r>
                  <a:rPr lang="en-US" sz="1800" b="0" dirty="0" err="1" smtClean="0">
                    <a:latin typeface="+mn-lt"/>
                  </a:rPr>
                  <a:t>M</a:t>
                </a:r>
                <a:r>
                  <a:rPr lang="en-US" sz="1800" b="0" baseline="-25000" dirty="0" err="1" smtClean="0">
                    <a:latin typeface="+mn-lt"/>
                  </a:rPr>
                  <a:t>h</a:t>
                </a:r>
                <a:r>
                  <a:rPr lang="en-US" sz="1800" b="0" dirty="0" smtClean="0">
                    <a:latin typeface="+mn-lt"/>
                  </a:rPr>
                  <a:t> </a:t>
                </a:r>
                <a:r>
                  <a:rPr lang="en-US" sz="1800" b="0" dirty="0">
                    <a:latin typeface="+mn-lt"/>
                  </a:rPr>
                  <a:t>≥ 0 is the locally observed metric of 802.11ah network</a:t>
                </a:r>
              </a:p>
              <a:p>
                <a:pPr marL="0" indent="0">
                  <a:buNone/>
                </a:pPr>
                <a:r>
                  <a:rPr lang="en-US" sz="1800" b="0" dirty="0">
                    <a:latin typeface="+mn-lt"/>
                  </a:rPr>
                  <a:t>	</a:t>
                </a:r>
                <a:r>
                  <a:rPr lang="en-US" sz="1800" b="0" dirty="0" smtClean="0">
                    <a:latin typeface="+mn-lt"/>
                  </a:rPr>
                  <a:t>M</a:t>
                </a:r>
                <a:r>
                  <a:rPr lang="en-US" sz="1800" b="0" baseline="-25000" dirty="0" smtClean="0">
                    <a:latin typeface="+mn-lt"/>
                  </a:rPr>
                  <a:t>g</a:t>
                </a:r>
                <a:r>
                  <a:rPr lang="en-US" sz="1800" b="0" dirty="0" smtClean="0">
                    <a:latin typeface="+mn-lt"/>
                  </a:rPr>
                  <a:t> </a:t>
                </a:r>
                <a:r>
                  <a:rPr lang="en-US" sz="1800" b="0" dirty="0">
                    <a:latin typeface="+mn-lt"/>
                  </a:rPr>
                  <a:t>≥ 0 is the locally observed metric of 802.15.4g </a:t>
                </a:r>
                <a:r>
                  <a:rPr lang="en-US" sz="1800" b="0" dirty="0" smtClean="0">
                    <a:latin typeface="+mn-lt"/>
                  </a:rPr>
                  <a:t>network</a:t>
                </a:r>
              </a:p>
              <a:p>
                <a:pPr marL="0" indent="0">
                  <a:buNone/>
                </a:pPr>
                <a:r>
                  <a:rPr lang="en-US" sz="1800" b="0" dirty="0">
                    <a:latin typeface="+mn-lt"/>
                  </a:rPr>
                  <a:t>	</a:t>
                </a:r>
                <a:r>
                  <a:rPr lang="en-US" sz="1800" b="0" dirty="0" smtClean="0">
                    <a:latin typeface="+mn-lt"/>
                  </a:rPr>
                  <a:t>Network metric can be packet transmission rate, packet delivery rate, etc.</a:t>
                </a:r>
                <a:endParaRPr lang="en-US" sz="1800" b="0" dirty="0">
                  <a:latin typeface="+mn-lt"/>
                </a:endParaRPr>
              </a:p>
              <a:p>
                <a:pPr marL="0" indent="0">
                  <a:buNone/>
                </a:pPr>
                <a:endParaRPr lang="en-GB" sz="2000" dirty="0" smtClean="0">
                  <a:latin typeface="+mn-lt"/>
                </a:endParaRPr>
              </a:p>
              <a:p>
                <a:r>
                  <a:rPr lang="el-GR" sz="2000" dirty="0">
                    <a:latin typeface="+mn-lt"/>
                  </a:rPr>
                  <a:t>α</a:t>
                </a:r>
                <a:r>
                  <a:rPr lang="en-US" sz="2000" dirty="0">
                    <a:latin typeface="+mn-lt"/>
                  </a:rPr>
                  <a:t>-fair medium sharing corresponds to the maximization of objective function </a:t>
                </a:r>
                <a:r>
                  <a:rPr lang="en-US" sz="2000" b="0" i="1" dirty="0" smtClean="0">
                    <a:latin typeface="+mn-lt"/>
                  </a:rPr>
                  <a:t>U</a:t>
                </a:r>
                <a:r>
                  <a:rPr lang="en-US" sz="2000" b="0" dirty="0" smtClean="0">
                    <a:latin typeface="+mn-lt"/>
                  </a:rPr>
                  <a:t>(</a:t>
                </a:r>
                <a:r>
                  <a:rPr lang="en-US" sz="2000" b="0" i="1" dirty="0" smtClean="0">
                    <a:latin typeface="+mn-lt"/>
                  </a:rPr>
                  <a:t>P</a:t>
                </a:r>
                <a:r>
                  <a:rPr lang="en-US" sz="2000" b="0" i="1" baseline="-25000" dirty="0">
                    <a:latin typeface="+mn-lt"/>
                  </a:rPr>
                  <a:t>i</a:t>
                </a:r>
                <a:r>
                  <a:rPr lang="en-US" sz="2000" b="0" i="1" dirty="0" smtClean="0">
                    <a:latin typeface="+mn-lt"/>
                  </a:rPr>
                  <a:t>, </a:t>
                </a:r>
                <a:r>
                  <a:rPr lang="en-US" sz="2000" b="0" i="1" dirty="0" err="1" smtClean="0">
                    <a:latin typeface="+mn-lt"/>
                  </a:rPr>
                  <a:t>P</a:t>
                </a:r>
                <a:r>
                  <a:rPr lang="en-US" sz="2000" b="0" i="1" baseline="-25000" dirty="0" err="1">
                    <a:latin typeface="+mn-lt"/>
                  </a:rPr>
                  <a:t>b</a:t>
                </a:r>
                <a:r>
                  <a:rPr lang="en-US" sz="2000" b="0" dirty="0" smtClean="0">
                    <a:latin typeface="+mn-lt"/>
                  </a:rPr>
                  <a:t>)</a:t>
                </a:r>
                <a:r>
                  <a:rPr lang="en-US" sz="2000" dirty="0" smtClean="0">
                    <a:latin typeface="+mn-lt"/>
                  </a:rPr>
                  <a:t> </a:t>
                </a:r>
                <a:r>
                  <a:rPr lang="en-US" sz="2000" dirty="0">
                    <a:latin typeface="+mn-lt"/>
                  </a:rPr>
                  <a:t>subject to</a:t>
                </a:r>
              </a:p>
              <a:p>
                <a:endParaRPr lang="en-US" sz="1400" b="0" dirty="0">
                  <a:latin typeface="+mn-lt"/>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𝑖</m:t>
                          </m:r>
                        </m:sub>
                      </m:sSub>
                      <m:r>
                        <a:rPr lang="en-US" sz="1800" b="0" i="1">
                          <a:latin typeface="Cambria Math" panose="02040503050406030204" pitchFamily="18" charset="0"/>
                        </a:rPr>
                        <m:t>+ </m:t>
                      </m:r>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𝑏</m:t>
                          </m:r>
                        </m:sub>
                      </m:sSub>
                      <m:r>
                        <a:rPr lang="en-US" sz="1800" b="0" i="1">
                          <a:latin typeface="Cambria Math" panose="02040503050406030204" pitchFamily="18" charset="0"/>
                        </a:rPr>
                        <m:t>=1</m:t>
                      </m:r>
                    </m:oMath>
                  </m:oMathPara>
                </a14:m>
                <a:endParaRPr lang="en-GB" sz="2000" dirty="0" smtClean="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a:stretch>
              </a:blipFill>
              <a:ln/>
            </p:spPr>
            <p:txBody>
              <a:bodyPr/>
              <a:lstStyle/>
              <a:p>
                <a:r>
                  <a:rPr lang="en-US">
                    <a:noFill/>
                  </a:rPr>
                  <a:t> </a:t>
                </a:r>
              </a:p>
            </p:txBody>
          </p:sp>
        </mc:Fallback>
      </mc:AlternateContent>
    </p:spTree>
    <p:extLst>
      <p:ext uri="{BB962C8B-B14F-4D97-AF65-F5344CB8AC3E}">
        <p14:creationId xmlns:p14="http://schemas.microsoft.com/office/powerpoint/2010/main" val="14740958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l-GR" sz="2400" dirty="0" smtClean="0">
                <a:latin typeface="+mn-lt"/>
              </a:rPr>
              <a:t>α-</a:t>
            </a:r>
            <a:r>
              <a:rPr lang="en-US" sz="2400" dirty="0" smtClean="0">
                <a:latin typeface="+mn-lt"/>
              </a:rPr>
              <a:t>Fairness ED-CCA</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According optimization theory, the above </a:t>
                </a:r>
                <a:r>
                  <a:rPr lang="en-US" sz="2000" dirty="0">
                    <a:latin typeface="+mn-lt"/>
                  </a:rPr>
                  <a:t>optimization problem has a unique solution as</a:t>
                </a:r>
              </a:p>
              <a:p>
                <a:pPr marL="0" indent="0" algn="ctr">
                  <a:buNone/>
                </a:pPr>
                <a14:m>
                  <m:oMathPara xmlns:m="http://schemas.openxmlformats.org/officeDocument/2006/math">
                    <m:oMathParaPr>
                      <m:jc m:val="centerGroup"/>
                    </m:oMathParaPr>
                    <m:oMath xmlns:m="http://schemas.openxmlformats.org/officeDocument/2006/math">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a:rPr>
                                <m:t>𝑃</m:t>
                              </m:r>
                            </m:e>
                            <m:sub>
                              <m:r>
                                <a:rPr lang="en-US" sz="1800" b="0" i="1" smtClean="0">
                                  <a:latin typeface="Cambria Math" panose="02040503050406030204" pitchFamily="18" charset="0"/>
                                </a:rPr>
                                <m:t>𝑖</m:t>
                              </m:r>
                            </m:sub>
                          </m:sSub>
                        </m:e>
                        <m:sup>
                          <m:r>
                            <a:rPr lang="en-US" sz="1800" b="0" i="1">
                              <a:latin typeface="Cambria Math"/>
                            </a:rPr>
                            <m:t>∗</m:t>
                          </m:r>
                        </m:sup>
                      </m:sSup>
                      <m:r>
                        <a:rPr lang="en-US" sz="1800" b="0" i="1">
                          <a:latin typeface="Cambria Math"/>
                        </a:rPr>
                        <m:t>= </m:t>
                      </m:r>
                      <m:f>
                        <m:fPr>
                          <m:ctrlPr>
                            <a:rPr lang="en-US" sz="1800" b="0" i="1">
                              <a:latin typeface="Cambria Math" panose="02040503050406030204" pitchFamily="18" charset="0"/>
                            </a:rPr>
                          </m:ctrlPr>
                        </m:fPr>
                        <m:num>
                          <m:r>
                            <a:rPr lang="en-US" sz="1800" b="0" i="1">
                              <a:latin typeface="Cambria Math"/>
                            </a:rPr>
                            <m:t>1</m:t>
                          </m:r>
                        </m:num>
                        <m:den>
                          <m:r>
                            <a:rPr lang="en-US" sz="1800" b="0" i="1">
                              <a:latin typeface="Cambria Math"/>
                            </a:rPr>
                            <m:t>1+</m:t>
                          </m:r>
                          <m:sSup>
                            <m:sSupPr>
                              <m:ctrlPr>
                                <a:rPr lang="en-US" sz="1800" b="0" i="1">
                                  <a:latin typeface="Cambria Math" panose="02040503050406030204" pitchFamily="18" charset="0"/>
                                </a:rPr>
                              </m:ctrlPr>
                            </m:sSupPr>
                            <m:e>
                              <m:r>
                                <a:rPr lang="en-US" sz="1800" b="0" i="1">
                                  <a:latin typeface="Cambria Math"/>
                                </a:rPr>
                                <m:t>(</m:t>
                              </m:r>
                              <m:f>
                                <m:fPr>
                                  <m:ctrlPr>
                                    <a:rPr lang="en-US" sz="1800" b="0" i="1">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h</m:t>
                                      </m:r>
                                    </m:sub>
                                  </m:sSub>
                                </m:num>
                                <m:den>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𝑔</m:t>
                                      </m:r>
                                    </m:sub>
                                  </m:sSub>
                                </m:den>
                              </m:f>
                              <m:r>
                                <a:rPr lang="en-US" sz="1800" b="0" i="1">
                                  <a:latin typeface="Cambria Math"/>
                                </a:rPr>
                                <m:t>)</m:t>
                              </m:r>
                            </m:e>
                            <m:sup>
                              <m:f>
                                <m:fPr>
                                  <m:ctrlPr>
                                    <a:rPr lang="en-US" sz="1800" b="0" i="1">
                                      <a:latin typeface="Cambria Math" panose="02040503050406030204" pitchFamily="18" charset="0"/>
                                    </a:rPr>
                                  </m:ctrlPr>
                                </m:fPr>
                                <m:num>
                                  <m:r>
                                    <m:rPr>
                                      <m:nor/>
                                    </m:rPr>
                                    <a:rPr lang="el-GR" sz="1800" b="0" dirty="0"/>
                                    <m:t>α</m:t>
                                  </m:r>
                                  <m:r>
                                    <a:rPr lang="en-US" sz="1800" b="0" i="1" dirty="0">
                                      <a:latin typeface="Cambria Math"/>
                                    </a:rPr>
                                    <m:t>−1</m:t>
                                  </m:r>
                                </m:num>
                                <m:den>
                                  <m:r>
                                    <m:rPr>
                                      <m:nor/>
                                    </m:rPr>
                                    <a:rPr lang="el-GR" sz="1800" b="0" dirty="0"/>
                                    <m:t>α</m:t>
                                  </m:r>
                                </m:den>
                              </m:f>
                            </m:sup>
                          </m:sSup>
                        </m:den>
                      </m:f>
                      <m:r>
                        <a:rPr lang="en-US" sz="1800" b="0" i="1">
                          <a:latin typeface="Cambria Math"/>
                        </a:rPr>
                        <m:t>,  </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a:rPr>
                                <m:t>𝑃</m:t>
                              </m:r>
                            </m:e>
                            <m:sub>
                              <m:r>
                                <a:rPr lang="en-US" sz="1800" b="0" i="1" smtClean="0">
                                  <a:latin typeface="Cambria Math" panose="02040503050406030204" pitchFamily="18" charset="0"/>
                                </a:rPr>
                                <m:t>𝑏</m:t>
                              </m:r>
                            </m:sub>
                          </m:sSub>
                        </m:e>
                        <m:sup>
                          <m:r>
                            <a:rPr lang="en-US" sz="1800" b="0" i="1">
                              <a:latin typeface="Cambria Math"/>
                            </a:rPr>
                            <m:t>∗</m:t>
                          </m:r>
                        </m:sup>
                      </m:sSup>
                      <m:r>
                        <a:rPr lang="en-US" sz="1800" b="0" i="1">
                          <a:latin typeface="Cambria Math"/>
                        </a:rPr>
                        <m:t>= </m:t>
                      </m:r>
                      <m:f>
                        <m:fPr>
                          <m:ctrlPr>
                            <a:rPr lang="en-US" sz="1800" b="0" i="1">
                              <a:latin typeface="Cambria Math" panose="02040503050406030204" pitchFamily="18" charset="0"/>
                            </a:rPr>
                          </m:ctrlPr>
                        </m:fPr>
                        <m:num>
                          <m:r>
                            <a:rPr lang="en-US" sz="1800" b="0" i="1">
                              <a:latin typeface="Cambria Math" panose="02040503050406030204" pitchFamily="18" charset="0"/>
                            </a:rPr>
                            <m:t>1</m:t>
                          </m:r>
                        </m:num>
                        <m:den>
                          <m:r>
                            <a:rPr lang="en-US" sz="1800" b="0" i="1">
                              <a:latin typeface="Cambria Math"/>
                            </a:rPr>
                            <m:t>1+</m:t>
                          </m:r>
                          <m:sSup>
                            <m:sSupPr>
                              <m:ctrlPr>
                                <a:rPr lang="en-US" sz="1800" b="0" i="1">
                                  <a:latin typeface="Cambria Math" panose="02040503050406030204" pitchFamily="18" charset="0"/>
                                </a:rPr>
                              </m:ctrlPr>
                            </m:sSupPr>
                            <m:e>
                              <m:r>
                                <a:rPr lang="en-US" sz="1800" b="0" i="1">
                                  <a:latin typeface="Cambria Math"/>
                                </a:rPr>
                                <m:t>(</m:t>
                              </m:r>
                              <m:f>
                                <m:fPr>
                                  <m:ctrlPr>
                                    <a:rPr lang="en-US" sz="1800" b="0" i="1">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h</m:t>
                                      </m:r>
                                    </m:sub>
                                  </m:sSub>
                                </m:num>
                                <m:den>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𝑔</m:t>
                                      </m:r>
                                    </m:sub>
                                  </m:sSub>
                                </m:den>
                              </m:f>
                              <m:r>
                                <a:rPr lang="en-US" sz="1800" b="0" i="1">
                                  <a:latin typeface="Cambria Math"/>
                                </a:rPr>
                                <m:t>)</m:t>
                              </m:r>
                            </m:e>
                            <m:sup>
                              <m:f>
                                <m:fPr>
                                  <m:ctrlPr>
                                    <a:rPr lang="en-US" sz="1800" b="0" i="1">
                                      <a:latin typeface="Cambria Math" panose="02040503050406030204" pitchFamily="18" charset="0"/>
                                    </a:rPr>
                                  </m:ctrlPr>
                                </m:fPr>
                                <m:num>
                                  <m:r>
                                    <m:rPr>
                                      <m:nor/>
                                    </m:rPr>
                                    <a:rPr lang="en-US" sz="1800" b="0">
                                      <a:latin typeface="Cambria Math" panose="02040503050406030204" pitchFamily="18" charset="0"/>
                                    </a:rPr>
                                    <m:t>1−</m:t>
                                  </m:r>
                                  <m:r>
                                    <m:rPr>
                                      <m:nor/>
                                    </m:rPr>
                                    <a:rPr lang="el-GR" sz="1800" b="0" dirty="0"/>
                                    <m:t>α</m:t>
                                  </m:r>
                                </m:num>
                                <m:den>
                                  <m:r>
                                    <m:rPr>
                                      <m:nor/>
                                    </m:rPr>
                                    <a:rPr lang="el-GR" sz="1800" b="0" dirty="0"/>
                                    <m:t>α</m:t>
                                  </m:r>
                                </m:den>
                              </m:f>
                            </m:sup>
                          </m:sSup>
                        </m:den>
                      </m:f>
                    </m:oMath>
                  </m:oMathPara>
                </a14:m>
                <a:endParaRPr lang="en-US" sz="1800" b="0" dirty="0"/>
              </a:p>
              <a:p>
                <a:r>
                  <a:rPr lang="en-US" sz="2000" dirty="0" smtClean="0">
                    <a:latin typeface="+mn-lt"/>
                  </a:rPr>
                  <a:t>P</a:t>
                </a:r>
                <a:r>
                  <a:rPr lang="en-US" sz="2000" baseline="-25000" dirty="0" smtClean="0">
                    <a:latin typeface="+mn-lt"/>
                  </a:rPr>
                  <a:t>i</a:t>
                </a:r>
                <a:r>
                  <a:rPr lang="en-US" sz="2000" baseline="30000" dirty="0" smtClean="0">
                    <a:latin typeface="+mn-lt"/>
                  </a:rPr>
                  <a:t>*</a:t>
                </a:r>
                <a:r>
                  <a:rPr lang="en-US" sz="2000" dirty="0" smtClean="0">
                    <a:latin typeface="+mn-lt"/>
                  </a:rPr>
                  <a:t> distribution for </a:t>
                </a:r>
                <a:r>
                  <a:rPr lang="el-GR" sz="2000" dirty="0" smtClean="0">
                    <a:latin typeface="+mn-lt"/>
                  </a:rPr>
                  <a:t>α</a:t>
                </a:r>
                <a:r>
                  <a:rPr lang="en-US" sz="2000" dirty="0" smtClean="0">
                    <a:latin typeface="+mn-lt"/>
                  </a:rPr>
                  <a:t> &gt; 1</a:t>
                </a:r>
              </a:p>
              <a:p>
                <a:pPr marL="487693" lvl="1" indent="0">
                  <a:buNone/>
                </a:pPr>
                <a:r>
                  <a:rPr lang="en-US" sz="1800" dirty="0" smtClean="0">
                    <a:latin typeface="+mn-lt"/>
                  </a:rPr>
                  <a:t>     where </a:t>
                </a:r>
                <a:r>
                  <a:rPr lang="el-GR" sz="1800" dirty="0" smtClean="0">
                    <a:latin typeface="+mn-lt"/>
                  </a:rPr>
                  <a:t>β</a:t>
                </a:r>
                <a:r>
                  <a:rPr lang="en-US" sz="1800" dirty="0" smtClean="0">
                    <a:latin typeface="+mn-lt"/>
                  </a:rPr>
                  <a:t> = </a:t>
                </a:r>
                <a:r>
                  <a:rPr lang="en-US" sz="1800" dirty="0" err="1" smtClean="0">
                    <a:latin typeface="+mn-lt"/>
                  </a:rPr>
                  <a:t>M</a:t>
                </a:r>
                <a:r>
                  <a:rPr lang="en-US" sz="1800" baseline="-25000" dirty="0" err="1" smtClean="0">
                    <a:latin typeface="+mn-lt"/>
                  </a:rPr>
                  <a:t>h</a:t>
                </a:r>
                <a:r>
                  <a:rPr lang="en-US" sz="1800" dirty="0" smtClean="0">
                    <a:latin typeface="+mn-lt"/>
                  </a:rPr>
                  <a:t>/M</a:t>
                </a:r>
                <a:r>
                  <a:rPr lang="en-US" sz="1800" baseline="-25000" dirty="0" smtClean="0">
                    <a:latin typeface="+mn-lt"/>
                  </a:rPr>
                  <a:t>g</a:t>
                </a:r>
              </a:p>
              <a:p>
                <a:pPr lvl="1"/>
                <a:endParaRPr lang="en-US" sz="1600" baseline="-25000" dirty="0" smtClean="0">
                  <a:latin typeface="+mn-lt"/>
                </a:endParaRPr>
              </a:p>
              <a:p>
                <a:pPr lvl="1"/>
                <a:endParaRPr lang="en-US" sz="1600" baseline="-25000" dirty="0">
                  <a:latin typeface="+mn-lt"/>
                </a:endParaRPr>
              </a:p>
              <a:p>
                <a:pPr lvl="1"/>
                <a:endParaRPr lang="en-US" sz="1600" baseline="-25000" dirty="0" smtClean="0">
                  <a:latin typeface="+mn-lt"/>
                </a:endParaRPr>
              </a:p>
              <a:p>
                <a:pPr lvl="1"/>
                <a:endParaRPr lang="en-US" sz="1600" baseline="-25000" dirty="0">
                  <a:latin typeface="+mn-lt"/>
                </a:endParaRPr>
              </a:p>
              <a:p>
                <a:pPr lvl="1"/>
                <a:endParaRPr lang="en-US" sz="1600" baseline="-25000" dirty="0" smtClean="0">
                  <a:latin typeface="+mn-lt"/>
                </a:endParaRPr>
              </a:p>
              <a:p>
                <a:pPr lvl="1"/>
                <a:endParaRPr lang="en-US" sz="1600" baseline="-25000" dirty="0">
                  <a:latin typeface="+mn-lt"/>
                </a:endParaRPr>
              </a:p>
              <a:p>
                <a:pPr lvl="1"/>
                <a:endParaRPr lang="en-US" sz="1600" baseline="-25000" dirty="0">
                  <a:latin typeface="+mn-lt"/>
                </a:endParaRPr>
              </a:p>
              <a:p>
                <a:r>
                  <a:rPr lang="en-US" sz="2000" dirty="0">
                    <a:latin typeface="+mn-lt"/>
                  </a:rPr>
                  <a:t>Observation</a:t>
                </a:r>
              </a:p>
              <a:p>
                <a:pPr lvl="1"/>
                <a:r>
                  <a:rPr lang="en-US" sz="1800" dirty="0">
                    <a:latin typeface="+mn-lt"/>
                  </a:rPr>
                  <a:t>If </a:t>
                </a:r>
                <a:r>
                  <a:rPr lang="el-GR" sz="1800" dirty="0">
                    <a:latin typeface="+mn-lt"/>
                  </a:rPr>
                  <a:t>α</a:t>
                </a:r>
                <a:r>
                  <a:rPr lang="en-US" sz="1800" dirty="0">
                    <a:latin typeface="+mn-lt"/>
                  </a:rPr>
                  <a:t> &gt; 1, more medium access opportunity is given the network with the smaller metric</a:t>
                </a:r>
              </a:p>
              <a:p>
                <a:pPr lvl="1"/>
                <a:r>
                  <a:rPr lang="en-US" sz="1800" dirty="0">
                    <a:latin typeface="+mn-lt"/>
                  </a:rPr>
                  <a:t>If </a:t>
                </a:r>
                <a:r>
                  <a:rPr lang="el-GR" sz="1800" dirty="0">
                    <a:latin typeface="+mn-lt"/>
                  </a:rPr>
                  <a:t>α</a:t>
                </a:r>
                <a:r>
                  <a:rPr lang="en-US" sz="1800" dirty="0">
                    <a:latin typeface="+mn-lt"/>
                  </a:rPr>
                  <a:t> &lt; 1, more medium access opportunity is given the network with the larger metric</a:t>
                </a:r>
              </a:p>
              <a:p>
                <a:pPr lvl="1"/>
                <a:endParaRPr lang="en-US" sz="1600" baseline="-2500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r="-74" b="-658"/>
                </a:stretch>
              </a:blipFill>
              <a:ln/>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344" y="3073173"/>
            <a:ext cx="3356407" cy="2517305"/>
          </a:xfrm>
          <a:prstGeom prst="rect">
            <a:avLst/>
          </a:prstGeom>
        </p:spPr>
      </p:pic>
    </p:spTree>
    <p:extLst>
      <p:ext uri="{BB962C8B-B14F-4D97-AF65-F5344CB8AC3E}">
        <p14:creationId xmlns:p14="http://schemas.microsoft.com/office/powerpoint/2010/main" val="1587365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err="1" smtClean="0">
                <a:latin typeface="+mn-lt"/>
              </a:rPr>
              <a:t>Jianlin</a:t>
            </a:r>
            <a:r>
              <a:rPr lang="en-GB" dirty="0" smtClean="0">
                <a:latin typeface="+mn-lt"/>
              </a:rPr>
              <a:t> </a:t>
            </a:r>
            <a:r>
              <a:rPr lang="en-GB" dirty="0" err="1" smtClean="0">
                <a:latin typeface="+mn-lt"/>
              </a:rPr>
              <a:t>Guo</a:t>
            </a:r>
            <a:r>
              <a:rPr lang="en-GB" dirty="0" smtClean="0">
                <a:latin typeface="+mn-lt"/>
              </a:rPr>
              <a:t>,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Mitigate Interference by Faster </a:t>
            </a:r>
            <a:r>
              <a:rPr lang="en-US" sz="2400" dirty="0" err="1" smtClean="0">
                <a:latin typeface="+mn-lt"/>
              </a:rPr>
              <a:t>Backoff</a:t>
            </a:r>
            <a:r>
              <a:rPr lang="en-US" sz="2400" dirty="0" smtClean="0">
                <a:latin typeface="+mn-lt"/>
              </a:rPr>
              <a:t> of 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Issue to be addressed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When </a:t>
            </a:r>
            <a:r>
              <a:rPr lang="en-US" sz="1800" dirty="0" err="1" smtClean="0">
                <a:latin typeface="+mn-lt"/>
              </a:rPr>
              <a:t>backoff</a:t>
            </a:r>
            <a:r>
              <a:rPr lang="en-US" sz="1800" dirty="0" smtClean="0">
                <a:latin typeface="+mn-lt"/>
              </a:rPr>
              <a:t> counter (BC) reaches to 0 and 802.11ah ED-CCA reports idle channel, should 802.11ah transmit or not?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Problem</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802.11ah does not know if an 802.15.4g transmission procedure is in progress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In addition, is the channel really idle?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4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Proposed </a:t>
            </a:r>
            <a:r>
              <a:rPr lang="en-US" sz="2000" dirty="0">
                <a:latin typeface="+mn-lt"/>
              </a:rPr>
              <a:t>solution: Q-Learning based </a:t>
            </a:r>
            <a:r>
              <a:rPr lang="en-US" sz="2000" dirty="0" err="1">
                <a:latin typeface="+mn-lt"/>
              </a:rPr>
              <a:t>backoff</a:t>
            </a:r>
            <a:r>
              <a:rPr lang="en-US" sz="2000" dirty="0">
                <a:latin typeface="+mn-lt"/>
              </a:rPr>
              <a:t> </a:t>
            </a:r>
            <a:r>
              <a:rPr lang="en-US" sz="2000" dirty="0" smtClean="0">
                <a:latin typeface="+mn-lt"/>
              </a:rPr>
              <a:t>for 802.11ah</a:t>
            </a:r>
            <a:endParaRPr lang="en-US"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a:latin typeface="+mn-lt"/>
              </a:rPr>
              <a:t>Q-learning is a reinforcement learning technique to learn the optimal action selection to maximize the accumulated </a:t>
            </a:r>
            <a:r>
              <a:rPr lang="en-US" sz="1800" dirty="0" smtClean="0">
                <a:latin typeface="+mn-lt"/>
              </a:rPr>
              <a:t>reward</a:t>
            </a:r>
            <a:endParaRPr lang="en-US" sz="18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Q-Learning based </a:t>
            </a:r>
            <a:r>
              <a:rPr lang="en-US" sz="2000" dirty="0" err="1" smtClean="0">
                <a:latin typeface="+mn-lt"/>
              </a:rPr>
              <a:t>backoff</a:t>
            </a:r>
            <a:endParaRPr lang="en-US" sz="2000" dirty="0">
              <a:latin typeface="+mn-lt"/>
            </a:endParaRPr>
          </a:p>
          <a:p>
            <a:pPr marL="1061732" lvl="2" indent="-342900">
              <a:buFont typeface="+mj-lt"/>
              <a:buAutoNum type="arabicParenR"/>
            </a:pPr>
            <a:r>
              <a:rPr lang="en-US" dirty="0">
                <a:latin typeface="+mn-lt"/>
              </a:rPr>
              <a:t>If BC &gt; </a:t>
            </a:r>
            <a:r>
              <a:rPr lang="en-US" dirty="0" smtClean="0">
                <a:latin typeface="+mn-lt"/>
              </a:rPr>
              <a:t>0 or ED-CCA reports busy channel, </a:t>
            </a:r>
            <a:r>
              <a:rPr lang="en-US" dirty="0">
                <a:latin typeface="+mn-lt"/>
              </a:rPr>
              <a:t>the </a:t>
            </a:r>
            <a:r>
              <a:rPr lang="en-US" dirty="0" err="1">
                <a:latin typeface="+mn-lt"/>
              </a:rPr>
              <a:t>backoff</a:t>
            </a:r>
            <a:r>
              <a:rPr lang="en-US" dirty="0">
                <a:latin typeface="+mn-lt"/>
              </a:rPr>
              <a:t> process continues </a:t>
            </a:r>
            <a:r>
              <a:rPr lang="en-US" dirty="0" smtClean="0">
                <a:latin typeface="+mn-lt"/>
              </a:rPr>
              <a:t>as specified by 802.11ah</a:t>
            </a:r>
            <a:endParaRPr lang="en-US" dirty="0">
              <a:latin typeface="+mn-lt"/>
            </a:endParaRPr>
          </a:p>
          <a:p>
            <a:pPr marL="1061732" lvl="2" indent="-342900">
              <a:buFont typeface="+mj-lt"/>
              <a:buAutoNum type="arabicParenR"/>
            </a:pPr>
            <a:r>
              <a:rPr lang="en-US" dirty="0">
                <a:latin typeface="+mn-lt"/>
              </a:rPr>
              <a:t>If BC = </a:t>
            </a:r>
            <a:r>
              <a:rPr lang="en-US" dirty="0" smtClean="0">
                <a:latin typeface="+mn-lt"/>
              </a:rPr>
              <a:t>0 and ED-CCA reports idle channel, apply </a:t>
            </a:r>
            <a:r>
              <a:rPr lang="en-US" dirty="0">
                <a:latin typeface="+mn-lt"/>
              </a:rPr>
              <a:t>Q-Learning to make </a:t>
            </a:r>
            <a:r>
              <a:rPr lang="en-US" dirty="0" smtClean="0">
                <a:latin typeface="+mn-lt"/>
              </a:rPr>
              <a:t>decision, </a:t>
            </a:r>
            <a:r>
              <a:rPr lang="en-US" dirty="0" err="1" smtClean="0">
                <a:latin typeface="+mn-lt"/>
              </a:rPr>
              <a:t>i.e</a:t>
            </a:r>
            <a:r>
              <a:rPr lang="en-US" dirty="0" smtClean="0">
                <a:latin typeface="+mn-lt"/>
              </a:rPr>
              <a:t>, transmit or re-</a:t>
            </a:r>
            <a:r>
              <a:rPr lang="en-US" dirty="0" err="1" smtClean="0">
                <a:latin typeface="+mn-lt"/>
              </a:rPr>
              <a:t>backoff</a:t>
            </a:r>
            <a:endParaRPr lang="en-GB" sz="2400" dirty="0">
              <a:latin typeface="+mn-lt"/>
            </a:endParaRPr>
          </a:p>
        </p:txBody>
      </p:sp>
    </p:spTree>
    <p:extLst>
      <p:ext uri="{BB962C8B-B14F-4D97-AF65-F5344CB8AC3E}">
        <p14:creationId xmlns:p14="http://schemas.microsoft.com/office/powerpoint/2010/main" val="2729669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35497</TotalTime>
  <Words>2201</Words>
  <Application>Microsoft Office PowerPoint</Application>
  <PresentationFormat>Custom</PresentationFormat>
  <Paragraphs>567</Paragraphs>
  <Slides>26</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 Unicode MS</vt:lpstr>
      <vt:lpstr>MS Gothic</vt:lpstr>
      <vt:lpstr>ＭＳ Ｐゴシック</vt:lpstr>
      <vt:lpstr>Arial</vt:lpstr>
      <vt:lpstr>Calibri</vt:lpstr>
      <vt:lpstr>Cambria Math</vt:lpstr>
      <vt:lpstr>Courier New</vt:lpstr>
      <vt:lpstr>Times New Roman</vt:lpstr>
      <vt:lpstr>Wingdings</vt:lpstr>
      <vt:lpstr>Office Theme</vt:lpstr>
      <vt:lpstr>Document</vt:lpstr>
      <vt:lpstr>Interference Mitigation for Coexisting 802.15.4g and 802.11ah Networks</vt:lpstr>
      <vt:lpstr>Abstract</vt:lpstr>
      <vt:lpstr>Background</vt:lpstr>
      <vt:lpstr>Coexistence Mechanisms of 802.15.4g and 802.11ah</vt:lpstr>
      <vt:lpstr>802.15.4g Packet Loss Caused by 802.11ah Interference</vt:lpstr>
      <vt:lpstr>Mitigate Interference by Higher ED Threshold of 802.11ah</vt:lpstr>
      <vt:lpstr>α-Fairness ED-CCA</vt:lpstr>
      <vt:lpstr>α-Fairness ED-CCA</vt:lpstr>
      <vt:lpstr>Mitigate Interference by Faster Backoff of 802.11ah</vt:lpstr>
      <vt:lpstr>Q-Learning Backoff</vt:lpstr>
      <vt:lpstr>Q-Learning Backoff</vt:lpstr>
      <vt:lpstr>Locally Observed Data Packet Transmission Rate Estimation</vt:lpstr>
      <vt:lpstr>Locally Observed Data Packet Transmission Rate Estimation</vt:lpstr>
      <vt:lpstr>Simulation Parameters</vt:lpstr>
      <vt:lpstr>Network Topology 1: Partial Overlapping</vt:lpstr>
      <vt:lpstr>Network Topology 2: Complete Overlapping</vt:lpstr>
      <vt:lpstr>Propagation Model</vt:lpstr>
      <vt:lpstr>Simulation Result 1 for Topology 1</vt:lpstr>
      <vt:lpstr>Simulation Result 2 for Topology 1</vt:lpstr>
      <vt:lpstr>Simulation Result 1 for Topology 2</vt:lpstr>
      <vt:lpstr>Simulation Result 2 for Topology 2</vt:lpstr>
      <vt:lpstr>Simulation Result 3 for Topology 1</vt:lpstr>
      <vt:lpstr>Simulation Result 4 for Topology 1</vt:lpstr>
      <vt:lpstr>Simulation Result 3 for Topology 2</vt:lpstr>
      <vt:lpstr>Simulation Result 4 for Topology 2</vt:lpstr>
      <vt:lpstr>Summary</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499</cp:revision>
  <cp:lastPrinted>2014-11-08T20:15:38Z</cp:lastPrinted>
  <dcterms:created xsi:type="dcterms:W3CDTF">2014-10-30T17:06:39Z</dcterms:created>
  <dcterms:modified xsi:type="dcterms:W3CDTF">2018-05-03T16:18:54Z</dcterms:modified>
</cp:coreProperties>
</file>