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79" r:id="rId3"/>
    <p:sldId id="280" r:id="rId4"/>
    <p:sldId id="281" r:id="rId5"/>
    <p:sldId id="282" r:id="rId6"/>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90" d="100"/>
          <a:sy n="90" d="100"/>
        </p:scale>
        <p:origin x="-1984" y="-104"/>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3/5/18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2</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3</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4</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5</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March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March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Tuncer Baykas, IMU</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0018r0</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9" Type="http://schemas.openxmlformats.org/officeDocument/2006/relationships/hyperlink" Target="http://www.ieee802.org/1/files/public/docs2018/new-dcb-congdon-draft-congestion-isolation-PAR-0118-v04.pdf" TargetMode="External"/><Relationship Id="rId20" Type="http://schemas.openxmlformats.org/officeDocument/2006/relationships/hyperlink" Target="https://mentor.ieee.org/802.11/dcn/17/11-17-1603-07-00lc-a-csd-proposal-for-light-communications.docx" TargetMode="External"/><Relationship Id="rId21" Type="http://schemas.openxmlformats.org/officeDocument/2006/relationships/hyperlink" Target="https://mentor.ieee.org/802.15/dcn/18/15-18-0050-03-0000-802-15-4w-par-draft.pdf" TargetMode="External"/><Relationship Id="rId22" Type="http://schemas.openxmlformats.org/officeDocument/2006/relationships/hyperlink" Target="https://mentor.ieee.org/802.15/dcn/18/15-18-0053-02-lpwa-csd-for-802-15-4w-lpwan-phy.docx" TargetMode="External"/><Relationship Id="rId23" Type="http://schemas.openxmlformats.org/officeDocument/2006/relationships/hyperlink" Target="https://mentor.ieee.org/802.15/dcn/17/15-17-0624-04-fane-fane-proposed-par.pdf" TargetMode="External"/><Relationship Id="rId24" Type="http://schemas.openxmlformats.org/officeDocument/2006/relationships/hyperlink" Target="https://mentor.ieee.org/802.15/dcn/17/15-17-0622-03-fane-proposed-fane-csd.docx" TargetMode="External"/><Relationship Id="rId25" Type="http://schemas.openxmlformats.org/officeDocument/2006/relationships/hyperlink" Target="https://mentor.ieee.org/802.15/dcn/18/15-18-0037-03-secn-draft-par-for-4y.pdf" TargetMode="External"/><Relationship Id="rId26" Type="http://schemas.openxmlformats.org/officeDocument/2006/relationships/hyperlink" Target="https://mentor.ieee.org/802.15/dcn/18/15-18-0040-04-secn-draft-csd-for-4y.docx" TargetMode="External"/><Relationship Id="rId27" Type="http://schemas.openxmlformats.org/officeDocument/2006/relationships/hyperlink" Target="https://mentor.ieee.org/802.15/dcn/18/15-18-0059-01-0elr-802-15-4z-elr-par-draft.pdf" TargetMode="External"/><Relationship Id="rId28" Type="http://schemas.openxmlformats.org/officeDocument/2006/relationships/hyperlink" Target="https://mentor.ieee.org/802.15/dcn/18/15-18-0036-01-0000-draft-csd-154z-elr.docx" TargetMode="External"/><Relationship Id="rId29" Type="http://schemas.openxmlformats.org/officeDocument/2006/relationships/hyperlink" Target="https://mentor.ieee.org/802.22/dcn/18/22-18-0005-00-0003-802-22-3-par-modification.docx" TargetMode="External"/><Relationship Id="rId30" Type="http://schemas.openxmlformats.org/officeDocument/2006/relationships/hyperlink" Target="https://mentor.ieee.org/802.22/dcn/14/22-14-0061-07-0003-802-22-spectrum-characterization-and-occupancy-sensing-csd.docx" TargetMode="External"/><Relationship Id="rId10" Type="http://schemas.openxmlformats.org/officeDocument/2006/relationships/hyperlink" Target="http://www.ieee802.org/1/files/public/docs2018/new-dcb-congdon-draft-congestion-isolation-CSD-0118-v02.pdf" TargetMode="External"/><Relationship Id="rId11" Type="http://schemas.openxmlformats.org/officeDocument/2006/relationships/hyperlink" Target="http://ieee802.org/1/files/public/docs2018/P60802-draft-PAR-0118-v01.pdf" TargetMode="External"/><Relationship Id="rId12" Type="http://schemas.openxmlformats.org/officeDocument/2006/relationships/hyperlink" Target="http://ieee802.org/1/files/public/docs2018/P60802-draft-CSD-0118-v01.pdf" TargetMode="External"/><Relationship Id="rId13" Type="http://schemas.openxmlformats.org/officeDocument/2006/relationships/hyperlink" Target="https://mentor.ieee.org/802-ec/dcn/18/ec-18-0013-01-00EC-ieee-p802-3cg-draft-par-modification-request.pdf" TargetMode="External"/><Relationship Id="rId14" Type="http://schemas.openxmlformats.org/officeDocument/2006/relationships/hyperlink" Target="https://mentor.ieee.org/802-ec/dcn/18/ec-18-0014-01-00EC-ieee-p802-3cg-draft-csd-modifications.pdf" TargetMode="External"/><Relationship Id="rId15" Type="http://schemas.openxmlformats.org/officeDocument/2006/relationships/hyperlink" Target="https://mentor.ieee.org/802-ec/dcn/18/ec-18-0015-01-00EC-ieee-p802-3ck-draft-par.pdf" TargetMode="External"/><Relationship Id="rId16" Type="http://schemas.openxmlformats.org/officeDocument/2006/relationships/hyperlink" Target="https://mentor.ieee.org/802-ec/dcn/18/ec-18-0016-01-00EC-ieee-p802-3ck-draft-csd.pdf" TargetMode="External"/><Relationship Id="rId17" Type="http://schemas.openxmlformats.org/officeDocument/2006/relationships/hyperlink" Target="https://mentor.ieee.org/802-ec/dcn/18/ec-18-0017-01-00EC-ieee-p802-3cm-draft-par.pdf" TargetMode="External"/><Relationship Id="rId18" Type="http://schemas.openxmlformats.org/officeDocument/2006/relationships/hyperlink" Target="https://mentor.ieee.org/802-ec/dcn/18/ec-18-0018-01-00EC-ieee-p802-3cm-draft-csd.pdf" TargetMode="External"/><Relationship Id="rId19" Type="http://schemas.openxmlformats.org/officeDocument/2006/relationships/hyperlink" Target="https://mentor.ieee.org/802.11/dcn/17/11-17-1604-08-00lc-a-par-proposal-for-light-communications.docx" TargetMode="External"/><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hyperlink" Target="http://www.ieee802.org/1/files/public/docs2017/cv-draft-PAR-1017-v03.pdf" TargetMode="External"/><Relationship Id="rId4" Type="http://schemas.openxmlformats.org/officeDocument/2006/relationships/hyperlink" Target="http://www.ieee802.org/1/files/public/docs2017/cv-draft-CSD-0917-v01.pdf" TargetMode="External"/><Relationship Id="rId5" Type="http://schemas.openxmlformats.org/officeDocument/2006/relationships/hyperlink" Target="http://ieee802.org/1/files/public/docs2018/dc-draft-PAR-0118-v03.pdf" TargetMode="External"/><Relationship Id="rId6" Type="http://schemas.openxmlformats.org/officeDocument/2006/relationships/hyperlink" Target="http://ieee802.org/1/files/public/docs2018/dc-draft-CSD-0118-v02.pdf" TargetMode="External"/><Relationship Id="rId7" Type="http://schemas.openxmlformats.org/officeDocument/2006/relationships/hyperlink" Target="http://ieee802.org/1/files/public/docs2018/db-draft-PAR-0118-v02.pdf" TargetMode="External"/><Relationship Id="rId8" Type="http://schemas.openxmlformats.org/officeDocument/2006/relationships/hyperlink" Target="http://ieee802.org/1/files/public/docs2018/db-draft-CSD-0118-v01.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March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Tuncer Baykas, IMU</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March 2018 </a:t>
            </a:r>
            <a:r>
              <a:rPr lang="en-GB" sz="3600" dirty="0" smtClean="0"/>
              <a:t>802.11 Liaison Report</a:t>
            </a:r>
            <a:endParaRPr lang="en-GB" sz="360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6" name="Object 11"/>
          <p:cNvGraphicFramePr>
            <a:graphicFrameLocks noChangeAspect="1"/>
          </p:cNvGraphicFramePr>
          <p:nvPr>
            <p:extLst>
              <p:ext uri="{D42A27DB-BD31-4B8C-83A1-F6EECF244321}">
                <p14:modId xmlns:p14="http://schemas.microsoft.com/office/powerpoint/2010/main" val="972922954"/>
              </p:ext>
            </p:extLst>
          </p:nvPr>
        </p:nvGraphicFramePr>
        <p:xfrm>
          <a:off x="685800" y="2895600"/>
          <a:ext cx="8018463" cy="1284287"/>
        </p:xfrm>
        <a:graphic>
          <a:graphicData uri="http://schemas.openxmlformats.org/presentationml/2006/ole">
            <mc:AlternateContent xmlns:mc="http://schemas.openxmlformats.org/markup-compatibility/2006">
              <mc:Choice xmlns:v="urn:schemas-microsoft-com:vml" Requires="v">
                <p:oleObj spid="_x0000_s3222" name="Document" r:id="rId4" imgW="8470900" imgH="1358900" progId="Word.Document.8">
                  <p:embed/>
                </p:oleObj>
              </mc:Choice>
              <mc:Fallback>
                <p:oleObj name="Document" r:id="rId4" imgW="8470900" imgH="1358900" progId="Word.Document.8">
                  <p:embed/>
                  <p:pic>
                    <p:nvPicPr>
                      <p:cNvPr id="0" name=""/>
                      <p:cNvPicPr>
                        <a:picLocks noChangeAspect="1" noChangeArrowheads="1"/>
                      </p:cNvPicPr>
                      <p:nvPr/>
                    </p:nvPicPr>
                    <p:blipFill>
                      <a:blip r:embed="rId5"/>
                      <a:srcRect/>
                      <a:stretch>
                        <a:fillRect/>
                      </a:stretch>
                    </p:blipFill>
                    <p:spPr bwMode="auto">
                      <a:xfrm>
                        <a:off x="685800" y="2895600"/>
                        <a:ext cx="8018463" cy="1284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March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Tuncer Baykas, IMU</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2</a:t>
            </a:fld>
            <a:endParaRPr lang="en-GB" dirty="0"/>
          </a:p>
        </p:txBody>
      </p:sp>
      <p:sp>
        <p:nvSpPr>
          <p:cNvPr id="3073" name="Rectangle 1"/>
          <p:cNvSpPr>
            <a:spLocks noGrp="1" noChangeArrowheads="1"/>
          </p:cNvSpPr>
          <p:nvPr>
            <p:ph type="title"/>
          </p:nvPr>
        </p:nvSpPr>
        <p:spPr>
          <a:xfrm>
            <a:off x="731520" y="731520"/>
            <a:ext cx="8290560" cy="4114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Current Groups</a:t>
            </a:r>
            <a:endParaRPr lang="en-GB" sz="3600" dirty="0"/>
          </a:p>
        </p:txBody>
      </p:sp>
      <p:graphicFrame>
        <p:nvGraphicFramePr>
          <p:cNvPr id="14" name="Group 148"/>
          <p:cNvGraphicFramePr>
            <a:graphicFrameLocks/>
          </p:cNvGraphicFramePr>
          <p:nvPr>
            <p:extLst>
              <p:ext uri="{D42A27DB-BD31-4B8C-83A1-F6EECF244321}">
                <p14:modId xmlns:p14="http://schemas.microsoft.com/office/powerpoint/2010/main" val="4077903271"/>
              </p:ext>
            </p:extLst>
          </p:nvPr>
        </p:nvGraphicFramePr>
        <p:xfrm>
          <a:off x="838200" y="1295400"/>
          <a:ext cx="7467600" cy="5692224"/>
        </p:xfrm>
        <a:graphic>
          <a:graphicData uri="http://schemas.openxmlformats.org/drawingml/2006/table">
            <a:tbl>
              <a:tblPr/>
              <a:tblGrid>
                <a:gridCol w="811902"/>
                <a:gridCol w="1025491"/>
                <a:gridCol w="2429807"/>
                <a:gridCol w="3200400"/>
              </a:tblGrid>
              <a:tr h="376458">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Cat</a:t>
                      </a:r>
                    </a:p>
                  </a:txBody>
                  <a:tcPr marL="0" marR="0" marT="0" marB="0" horzOverflow="overflow">
                    <a:lnL w="28575"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28575"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Group</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28575"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Chair</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28575"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Vice Chair</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28575"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362262">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Adrian STEPHENS</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 ROSDAHL</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253726">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AANI</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Roger Marks</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253726">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253726">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Andrew MYLES</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253726">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253726">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253726">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smtClean="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28575"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smtClean="0">
                          <a:ln>
                            <a:noFill/>
                          </a:ln>
                          <a:solidFill>
                            <a:schemeClr val="tx1"/>
                          </a:solidFill>
                          <a:effectLst/>
                          <a:latin typeface="Times New Roman" pitchFamily="18" charset="0"/>
                          <a:ea typeface="+mn-ea"/>
                          <a:cs typeface="+mn-cs"/>
                        </a:rPr>
                        <a:t>MD</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smtClean="0">
                          <a:ln>
                            <a:noFill/>
                          </a:ln>
                          <a:solidFill>
                            <a:schemeClr val="tx1"/>
                          </a:solidFill>
                          <a:effectLst/>
                          <a:latin typeface="Times New Roman" pitchFamily="18" charset="0"/>
                          <a:ea typeface="+mn-ea"/>
                          <a:cs typeface="+mn-cs"/>
                        </a:rPr>
                        <a:t>Dorothy STANLEY</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411216">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AJ</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Jiamin</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CHEN</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Haiming</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WANG</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475766">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AK</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Donald EASTLAKE</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263423">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AQ</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Stephen MCCANN </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Yunsong</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YANG</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411216">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AX</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Osama ABOUL-MAGD</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Simone MERLIN</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Ron PORAT</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223857">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AY</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Sang Kim</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235999">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AZ</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Carlos ALDANA</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152400">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BA</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Minyoung</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PARK</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Yunsong</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YANG, </a:t>
                      </a: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Eunsung</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PARK</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152400">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smtClean="0">
                          <a:ln>
                            <a:noFill/>
                          </a:ln>
                          <a:solidFill>
                            <a:schemeClr val="tx1"/>
                          </a:solidFill>
                          <a:effectLst/>
                          <a:latin typeface="Times New Roman" pitchFamily="18" charset="0"/>
                          <a:ea typeface="+mn-ea"/>
                          <a:cs typeface="+mn-cs"/>
                        </a:rPr>
                        <a:t>TIG</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28575"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00"/>
                    </a:solid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BCS</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00"/>
                    </a:solid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00"/>
                    </a:solid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00"/>
                    </a:solidFill>
                  </a:tcPr>
                </a:tc>
              </a:tr>
              <a:tr h="152400">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TIG</a:t>
                      </a:r>
                    </a:p>
                  </a:txBody>
                  <a:tcPr marL="0" marR="0" marT="0" marB="0" horzOverflow="overflow">
                    <a:lnL w="28575"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00"/>
                    </a:solid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FD</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00"/>
                    </a:solid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James GILB</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00"/>
                    </a:solid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00"/>
                    </a:solidFill>
                  </a:tcPr>
                </a:tc>
              </a:tr>
              <a:tr h="152400">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LC</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Nikola SERAFIMOVSKI</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lvl1pPr marL="0" algn="l" defTabSz="975386" rtl="0" eaLnBrk="1" latinLnBrk="0" hangingPunct="1">
                        <a:defRPr sz="1920" kern="1200">
                          <a:solidFill>
                            <a:schemeClr val="tx1"/>
                          </a:solidFill>
                          <a:latin typeface="Times New Roman"/>
                        </a:defRPr>
                      </a:lvl1pPr>
                      <a:lvl2pPr marL="487693" algn="l" defTabSz="975386" rtl="0" eaLnBrk="1" latinLnBrk="0" hangingPunct="1">
                        <a:defRPr sz="1920" kern="1200">
                          <a:solidFill>
                            <a:schemeClr val="tx1"/>
                          </a:solidFill>
                          <a:latin typeface="Times New Roman"/>
                        </a:defRPr>
                      </a:lvl2pPr>
                      <a:lvl3pPr marL="975386" algn="l" defTabSz="975386" rtl="0" eaLnBrk="1" latinLnBrk="0" hangingPunct="1">
                        <a:defRPr sz="1920" kern="1200">
                          <a:solidFill>
                            <a:schemeClr val="tx1"/>
                          </a:solidFill>
                          <a:latin typeface="Times New Roman"/>
                        </a:defRPr>
                      </a:lvl3pPr>
                      <a:lvl4pPr marL="1463079" algn="l" defTabSz="975386" rtl="0" eaLnBrk="1" latinLnBrk="0" hangingPunct="1">
                        <a:defRPr sz="1920" kern="1200">
                          <a:solidFill>
                            <a:schemeClr val="tx1"/>
                          </a:solidFill>
                          <a:latin typeface="Times New Roman"/>
                        </a:defRPr>
                      </a:lvl4pPr>
                      <a:lvl5pPr marL="1950772" algn="l" defTabSz="975386" rtl="0" eaLnBrk="1" latinLnBrk="0" hangingPunct="1">
                        <a:defRPr sz="1920" kern="1200">
                          <a:solidFill>
                            <a:schemeClr val="tx1"/>
                          </a:solidFill>
                          <a:latin typeface="Times New Roman"/>
                        </a:defRPr>
                      </a:lvl5pPr>
                      <a:lvl6pPr marL="2438465" algn="l" defTabSz="975386" rtl="0" eaLnBrk="1" latinLnBrk="0" hangingPunct="1">
                        <a:defRPr sz="1920" kern="1200">
                          <a:solidFill>
                            <a:schemeClr val="tx1"/>
                          </a:solidFill>
                          <a:latin typeface="Times New Roman"/>
                        </a:defRPr>
                      </a:lvl6pPr>
                      <a:lvl7pPr marL="2926158" algn="l" defTabSz="975386" rtl="0" eaLnBrk="1" latinLnBrk="0" hangingPunct="1">
                        <a:defRPr sz="1920" kern="1200">
                          <a:solidFill>
                            <a:schemeClr val="tx1"/>
                          </a:solidFill>
                          <a:latin typeface="Times New Roman"/>
                        </a:defRPr>
                      </a:lvl7pPr>
                      <a:lvl8pPr marL="3413851" algn="l" defTabSz="975386" rtl="0" eaLnBrk="1" latinLnBrk="0" hangingPunct="1">
                        <a:defRPr sz="1920" kern="1200">
                          <a:solidFill>
                            <a:schemeClr val="tx1"/>
                          </a:solidFill>
                          <a:latin typeface="Times New Roman"/>
                        </a:defRPr>
                      </a:lvl8pPr>
                      <a:lvl9pPr marL="3901544" algn="l" defTabSz="975386" rtl="0" eaLnBrk="1" latinLnBrk="0" hangingPunct="1">
                        <a:defRPr sz="1920" kern="1200">
                          <a:solidFill>
                            <a:schemeClr val="tx1"/>
                          </a:solidFill>
                          <a:latin typeface="Times New Roman"/>
                        </a:defRPr>
                      </a:lvl9p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Qiang</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(John) LI</a:t>
                      </a: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152400">
                <a:tc>
                  <a:txBody>
                    <a:bodyPr/>
                    <a:lstStyle/>
                    <a:p>
                      <a:endParaRPr lang="en-US" dirty="0"/>
                    </a:p>
                  </a:txBody>
                  <a:tcPr marL="0" marR="0" marT="0" marB="0" horzOverflow="overflow">
                    <a:lnL w="28575"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endParaRPr lang="en-US" dirty="0"/>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bl>
          </a:graphicData>
        </a:graphic>
      </p:graphicFrame>
    </p:spTree>
    <p:extLst>
      <p:ext uri="{BB962C8B-B14F-4D97-AF65-F5344CB8AC3E}">
        <p14:creationId xmlns:p14="http://schemas.microsoft.com/office/powerpoint/2010/main" val="246764569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March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Tuncer Baykas, IMU</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3</a:t>
            </a:fld>
            <a:endParaRPr lang="en-GB" dirty="0"/>
          </a:p>
        </p:txBody>
      </p:sp>
      <p:sp>
        <p:nvSpPr>
          <p:cNvPr id="3073" name="Rectangle 1"/>
          <p:cNvSpPr>
            <a:spLocks noGrp="1" noChangeArrowheads="1"/>
          </p:cNvSpPr>
          <p:nvPr>
            <p:ph type="title"/>
          </p:nvPr>
        </p:nvSpPr>
        <p:spPr>
          <a:xfrm>
            <a:off x="731520" y="731520"/>
            <a:ext cx="8290560" cy="4114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Current </a:t>
            </a:r>
            <a:r>
              <a:rPr lang="en-GB" sz="3600" dirty="0" err="1" smtClean="0"/>
              <a:t>Letterballots</a:t>
            </a:r>
            <a:endParaRPr lang="en-GB" sz="3600" dirty="0"/>
          </a:p>
        </p:txBody>
      </p:sp>
      <p:graphicFrame>
        <p:nvGraphicFramePr>
          <p:cNvPr id="9" name="Table 8"/>
          <p:cNvGraphicFramePr>
            <a:graphicFrameLocks noGrp="1"/>
          </p:cNvGraphicFramePr>
          <p:nvPr>
            <p:extLst>
              <p:ext uri="{D42A27DB-BD31-4B8C-83A1-F6EECF244321}">
                <p14:modId xmlns:p14="http://schemas.microsoft.com/office/powerpoint/2010/main" val="243123749"/>
              </p:ext>
            </p:extLst>
          </p:nvPr>
        </p:nvGraphicFramePr>
        <p:xfrm>
          <a:off x="2209800" y="1828800"/>
          <a:ext cx="5251815" cy="4022613"/>
        </p:xfrm>
        <a:graphic>
          <a:graphicData uri="http://schemas.openxmlformats.org/drawingml/2006/table">
            <a:tbl>
              <a:tblPr firstRow="1" bandRow="1">
                <a:tableStyleId>{21E4AEA4-8DFA-4A89-87EB-49C32662AFE0}</a:tableStyleId>
              </a:tblPr>
              <a:tblGrid>
                <a:gridCol w="744483"/>
                <a:gridCol w="1055060"/>
                <a:gridCol w="1142982"/>
                <a:gridCol w="951836"/>
                <a:gridCol w="613044"/>
                <a:gridCol w="744410"/>
              </a:tblGrid>
              <a:tr h="1462768">
                <a:tc>
                  <a:txBody>
                    <a:bodyPr/>
                    <a:lstStyle/>
                    <a:p>
                      <a:pPr lvl="0" algn="ctr"/>
                      <a:r>
                        <a:rPr lang="en-GB" sz="2400" b="1" dirty="0" smtClean="0">
                          <a:latin typeface="Arial Narrow" panose="020B0606020202030204" pitchFamily="34" charset="0"/>
                        </a:rPr>
                        <a:t>Type</a:t>
                      </a:r>
                      <a:endParaRPr lang="en-GB" sz="24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Label</a:t>
                      </a:r>
                      <a:endParaRPr lang="en-GB" sz="24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Group</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Opened</a:t>
                      </a:r>
                    </a:p>
                    <a:p>
                      <a:pPr lvl="0" algn="ctr"/>
                      <a:r>
                        <a:rPr lang="en-GB" sz="2000" b="1" dirty="0" smtClean="0">
                          <a:latin typeface="Arial Narrow" panose="020B0606020202030204" pitchFamily="34" charset="0"/>
                        </a:rPr>
                        <a:t> (mm-</a:t>
                      </a:r>
                      <a:r>
                        <a:rPr lang="en-GB" sz="2000" b="1" dirty="0" err="1" smtClean="0">
                          <a:latin typeface="Arial Narrow" panose="020B0606020202030204" pitchFamily="34" charset="0"/>
                        </a:rPr>
                        <a:t>dd</a:t>
                      </a:r>
                      <a:r>
                        <a:rPr lang="en-GB" sz="2000" b="1" dirty="0" smtClean="0">
                          <a:latin typeface="Arial Narrow" panose="020B0606020202030204" pitchFamily="34" charset="0"/>
                        </a:rPr>
                        <a:t>)</a:t>
                      </a:r>
                      <a:endParaRPr lang="en-GB" sz="2000" b="1" dirty="0">
                        <a:latin typeface="Arial Narrow" panose="020B0606020202030204" pitchFamily="34" charset="0"/>
                      </a:endParaRPr>
                    </a:p>
                  </a:txBody>
                  <a:tcPr vert="vert270" anchor="ctr"/>
                </a:tc>
                <a:tc>
                  <a:txBody>
                    <a:bodyPr/>
                    <a:lstStyle/>
                    <a:p>
                      <a:pPr lvl="0" algn="ctr"/>
                      <a:r>
                        <a:rPr lang="en-GB" sz="2000" b="1" dirty="0" err="1" smtClean="0">
                          <a:latin typeface="Arial Narrow" panose="020B0606020202030204" pitchFamily="34" charset="0"/>
                        </a:rPr>
                        <a:t>Dur</a:t>
                      </a:r>
                      <a:r>
                        <a:rPr lang="en-GB" sz="2000" b="1" dirty="0" smtClean="0">
                          <a:latin typeface="Arial Narrow" panose="020B0606020202030204" pitchFamily="34" charset="0"/>
                        </a:rPr>
                        <a:t> (d)</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 Comments</a:t>
                      </a:r>
                      <a:endParaRPr lang="en-GB" sz="2000" b="1" dirty="0">
                        <a:latin typeface="Arial Narrow" panose="020B0606020202030204" pitchFamily="34" charset="0"/>
                      </a:endParaRPr>
                    </a:p>
                  </a:txBody>
                  <a:tcPr vert="vert270" anchor="ctr"/>
                </a:tc>
              </a:tr>
              <a:tr h="511969">
                <a:tc>
                  <a:txBody>
                    <a:bodyPr/>
                    <a:lstStyle/>
                    <a:p>
                      <a:pPr algn="ctr"/>
                      <a:r>
                        <a:rPr lang="en-GB" sz="2400" b="1" dirty="0" smtClean="0">
                          <a:latin typeface="Arial Narrow" panose="020B0606020202030204" pitchFamily="34" charset="0"/>
                        </a:rPr>
                        <a:t>WG</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232</a:t>
                      </a:r>
                      <a:endParaRPr lang="en-GB" sz="2400" b="1" dirty="0">
                        <a:latin typeface="Arial Narrow" panose="020B0606020202030204" pitchFamily="34" charset="0"/>
                      </a:endParaRPr>
                    </a:p>
                  </a:txBody>
                  <a:tcPr/>
                </a:tc>
                <a:tc>
                  <a:txBody>
                    <a:bodyPr/>
                    <a:lstStyle/>
                    <a:p>
                      <a:pPr algn="ctr"/>
                      <a:r>
                        <a:rPr lang="en-GB" sz="2400" b="1" dirty="0" err="1" smtClean="0">
                          <a:latin typeface="Arial Narrow" panose="020B0606020202030204" pitchFamily="34" charset="0"/>
                        </a:rPr>
                        <a:t>TGmd</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02-05</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40</a:t>
                      </a: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r>
              <a:tr h="511969">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r>
              <a:tr h="511969">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r>
              <a:tr h="511969">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r>
              <a:tr h="511969">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r>
            </a:tbl>
          </a:graphicData>
        </a:graphic>
      </p:graphicFrame>
    </p:spTree>
    <p:extLst>
      <p:ext uri="{BB962C8B-B14F-4D97-AF65-F5344CB8AC3E}">
        <p14:creationId xmlns:p14="http://schemas.microsoft.com/office/powerpoint/2010/main" val="368042218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March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Tuncer Baykas, IMU</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4</a:t>
            </a:fld>
            <a:endParaRPr lang="en-GB" dirty="0"/>
          </a:p>
        </p:txBody>
      </p:sp>
      <p:sp>
        <p:nvSpPr>
          <p:cNvPr id="10" name="Title 1"/>
          <p:cNvSpPr>
            <a:spLocks noGrp="1"/>
          </p:cNvSpPr>
          <p:nvPr>
            <p:ph type="title" idx="4294967295"/>
          </p:nvPr>
        </p:nvSpPr>
        <p:spPr>
          <a:xfrm>
            <a:off x="533400" y="990600"/>
            <a:ext cx="7772400" cy="1066800"/>
          </a:xfrm>
        </p:spPr>
        <p:txBody>
          <a:bodyPr lIns="91440" tIns="45720" rIns="91440" bIns="45720"/>
          <a:lstStyle/>
          <a:p>
            <a:pPr lvl="1"/>
            <a:r>
              <a:rPr lang="en-US" altLang="en-US" dirty="0" smtClean="0"/>
              <a:t>IEEE 802.11 Coexistence SC– Mar 2018 -1</a:t>
            </a:r>
            <a:br>
              <a:rPr lang="en-US" altLang="en-US" dirty="0" smtClean="0"/>
            </a:br>
            <a:r>
              <a:rPr lang="en-GB" dirty="0" smtClean="0"/>
              <a:t>Chair</a:t>
            </a:r>
            <a:r>
              <a:rPr lang="en-GB" dirty="0"/>
              <a:t>: </a:t>
            </a:r>
            <a:r>
              <a:rPr lang="en-GB" dirty="0" smtClean="0"/>
              <a:t>Andrew Myles</a:t>
            </a:r>
            <a:endParaRPr lang="en-US" altLang="en-US" dirty="0" smtClean="0"/>
          </a:p>
        </p:txBody>
      </p:sp>
      <p:sp>
        <p:nvSpPr>
          <p:cNvPr id="11" name="Content Placeholder 2"/>
          <p:cNvSpPr>
            <a:spLocks noGrp="1"/>
          </p:cNvSpPr>
          <p:nvPr>
            <p:ph idx="4294967295"/>
          </p:nvPr>
        </p:nvSpPr>
        <p:spPr>
          <a:xfrm>
            <a:off x="762000" y="2209800"/>
            <a:ext cx="7696200" cy="4343400"/>
          </a:xfrm>
        </p:spPr>
        <p:txBody>
          <a:bodyPr lIns="91440" tIns="45720" rIns="91440" bIns="45720"/>
          <a:lstStyle/>
          <a:p>
            <a:pPr marL="0" indent="0">
              <a:buFontTx/>
              <a:buNone/>
              <a:defRPr/>
            </a:pPr>
            <a:r>
              <a:rPr lang="en-AU" altLang="en-US" dirty="0"/>
              <a:t>The </a:t>
            </a:r>
            <a:r>
              <a:rPr lang="en-AU" altLang="en-US" dirty="0" err="1"/>
              <a:t>Coex</a:t>
            </a:r>
            <a:r>
              <a:rPr lang="en-AU" altLang="en-US" dirty="0"/>
              <a:t> SC is working based on agreed goals</a:t>
            </a:r>
          </a:p>
          <a:p>
            <a:pPr>
              <a:defRPr/>
            </a:pPr>
            <a:r>
              <a:rPr lang="en-AU" b="0" dirty="0"/>
              <a:t>Discuss the use of PD, ED or other 802.11 coexistence mechanisms with the goal of promoting “fair” use of unlicensed spectrum</a:t>
            </a:r>
          </a:p>
          <a:p>
            <a:pPr>
              <a:defRPr/>
            </a:pPr>
            <a:r>
              <a:rPr lang="en-AU" b="0" dirty="0"/>
              <a:t>Promote an environment that allow IEEE 802.11ax “fair access” to global unlicensed spectrum </a:t>
            </a:r>
          </a:p>
          <a:p>
            <a:pPr marL="0" indent="0">
              <a:buFontTx/>
              <a:buNone/>
              <a:defRPr/>
            </a:pPr>
            <a:r>
              <a:rPr lang="en-AU" altLang="en-US" dirty="0"/>
              <a:t>The </a:t>
            </a:r>
            <a:r>
              <a:rPr lang="en-AU" altLang="en-US" dirty="0" err="1"/>
              <a:t>Coex</a:t>
            </a:r>
            <a:r>
              <a:rPr lang="en-AU" altLang="en-US" dirty="0"/>
              <a:t> SC is m</a:t>
            </a:r>
            <a:r>
              <a:rPr lang="en-AU" dirty="0"/>
              <a:t>eeting twice this week</a:t>
            </a:r>
          </a:p>
          <a:p>
            <a:pPr>
              <a:defRPr/>
            </a:pPr>
            <a:r>
              <a:rPr lang="en-AU" dirty="0"/>
              <a:t>Wed PM1</a:t>
            </a:r>
          </a:p>
          <a:p>
            <a:pPr>
              <a:defRPr/>
            </a:pPr>
            <a:r>
              <a:rPr lang="en-AU" dirty="0"/>
              <a:t>Thu PM1 (any motions)</a:t>
            </a:r>
          </a:p>
        </p:txBody>
      </p:sp>
    </p:spTree>
    <p:extLst>
      <p:ext uri="{BB962C8B-B14F-4D97-AF65-F5344CB8AC3E}">
        <p14:creationId xmlns:p14="http://schemas.microsoft.com/office/powerpoint/2010/main" val="119195238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March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Tuncer Baykas, IMU</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5</a:t>
            </a:fld>
            <a:endParaRPr lang="en-GB" dirty="0"/>
          </a:p>
        </p:txBody>
      </p:sp>
      <p:sp>
        <p:nvSpPr>
          <p:cNvPr id="13" name="Title 1"/>
          <p:cNvSpPr>
            <a:spLocks noGrp="1"/>
          </p:cNvSpPr>
          <p:nvPr>
            <p:ph type="title" idx="4294967295"/>
          </p:nvPr>
        </p:nvSpPr>
        <p:spPr bwMode="auto">
          <a:xfrm>
            <a:off x="685800" y="990600"/>
            <a:ext cx="7772400" cy="685800"/>
          </a:xfrm>
          <a:prstGeom prst="rect">
            <a:avLst/>
          </a:prstGeom>
          <a:noFill/>
          <a:ln w="9525">
            <a:noFill/>
            <a:round/>
            <a:headEnd/>
            <a:tailEnd/>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2400" b="0" i="0" u="none" strike="noStrike" kern="0" cap="none" spc="0" normalizeH="0" baseline="0" noProof="0" dirty="0" smtClean="0">
                <a:ln>
                  <a:noFill/>
                </a:ln>
                <a:solidFill>
                  <a:sysClr val="windowText" lastClr="000000"/>
                </a:solidFill>
                <a:effectLst/>
                <a:uLnTx/>
                <a:uFillTx/>
                <a:latin typeface="+mj-lt"/>
              </a:rPr>
              <a:t>PAR Review SC –  March 2018</a:t>
            </a:r>
            <a:br>
              <a:rPr kumimoji="0" lang="en-US" altLang="en-US" sz="2400" b="0" i="0" u="none" strike="noStrike" kern="0" cap="none" spc="0" normalizeH="0" baseline="0" noProof="0" dirty="0" smtClean="0">
                <a:ln>
                  <a:noFill/>
                </a:ln>
                <a:solidFill>
                  <a:sysClr val="windowText" lastClr="000000"/>
                </a:solidFill>
                <a:effectLst/>
                <a:uLnTx/>
                <a:uFillTx/>
                <a:latin typeface="+mj-lt"/>
              </a:rPr>
            </a:br>
            <a:r>
              <a:rPr kumimoji="0" lang="en-US" altLang="en-US" sz="3600" b="0" i="0" u="none" strike="noStrike" kern="0" cap="none" spc="0" normalizeH="0" baseline="0" noProof="0" dirty="0">
                <a:ln>
                  <a:noFill/>
                </a:ln>
                <a:solidFill>
                  <a:sysClr val="windowText" lastClr="000000"/>
                </a:solidFill>
                <a:effectLst/>
                <a:uLnTx/>
                <a:uFillTx/>
                <a:latin typeface="+mj-lt"/>
                <a:ea typeface="ＭＳ Ｐゴシック" pitchFamily="34" charset="-128"/>
              </a:rPr>
              <a:t>P</a:t>
            </a:r>
            <a:r>
              <a:rPr kumimoji="0" lang="en-US" altLang="ja-JP" sz="3600" b="0" i="0" u="none" strike="noStrike" kern="0" cap="none" spc="0" normalizeH="0" baseline="0" noProof="0" dirty="0" smtClean="0">
                <a:ln>
                  <a:noFill/>
                </a:ln>
                <a:solidFill>
                  <a:sysClr val="windowText" lastClr="000000"/>
                </a:solidFill>
                <a:effectLst/>
                <a:uLnTx/>
                <a:uFillTx/>
                <a:latin typeface="+mj-lt"/>
                <a:ea typeface="ＭＳ Ｐゴシック" pitchFamily="34" charset="-128"/>
              </a:rPr>
              <a:t>roject Authorization Request Review</a:t>
            </a:r>
            <a:r>
              <a:rPr kumimoji="0" lang="en-US" altLang="en-US" sz="2400" b="0" i="0" u="none" strike="noStrike" kern="0" cap="none" spc="0" normalizeH="0" baseline="0" noProof="0" dirty="0" smtClean="0">
                <a:ln>
                  <a:noFill/>
                </a:ln>
                <a:solidFill>
                  <a:sysClr val="windowText" lastClr="000000"/>
                </a:solidFill>
                <a:effectLst/>
                <a:uLnTx/>
                <a:uFillTx/>
                <a:latin typeface="+mj-lt"/>
              </a:rPr>
              <a:t/>
            </a:r>
            <a:br>
              <a:rPr kumimoji="0" lang="en-US" altLang="en-US" sz="2400" b="0" i="0" u="none" strike="noStrike" kern="0" cap="none" spc="0" normalizeH="0" baseline="0" noProof="0" dirty="0" smtClean="0">
                <a:ln>
                  <a:noFill/>
                </a:ln>
                <a:solidFill>
                  <a:sysClr val="windowText" lastClr="000000"/>
                </a:solidFill>
                <a:effectLst/>
                <a:uLnTx/>
                <a:uFillTx/>
                <a:latin typeface="+mj-lt"/>
              </a:rPr>
            </a:br>
            <a:r>
              <a:rPr kumimoji="0" lang="en-US" altLang="en-US" sz="2400" b="0" i="0" u="none" strike="noStrike" kern="0" cap="none" spc="0" normalizeH="0" baseline="0" noProof="0" dirty="0" smtClean="0">
                <a:ln>
                  <a:noFill/>
                </a:ln>
                <a:solidFill>
                  <a:sysClr val="windowText" lastClr="000000"/>
                </a:solidFill>
                <a:effectLst/>
                <a:uLnTx/>
                <a:uFillTx/>
                <a:latin typeface="+mj-lt"/>
              </a:rPr>
              <a:t>Chair: Jon Rosdahl</a:t>
            </a:r>
            <a:endParaRPr kumimoji="0" lang="en-US" altLang="en-US" sz="4400" b="0" i="0" u="none" strike="noStrike" kern="0" cap="none" spc="0" normalizeH="0" baseline="0" noProof="0" dirty="0" smtClean="0">
              <a:ln>
                <a:noFill/>
              </a:ln>
              <a:solidFill>
                <a:sysClr val="windowText" lastClr="000000"/>
              </a:solidFill>
              <a:effectLst/>
              <a:uLnTx/>
              <a:uFillTx/>
              <a:latin typeface="+mj-lt"/>
            </a:endParaRPr>
          </a:p>
        </p:txBody>
      </p:sp>
      <p:sp>
        <p:nvSpPr>
          <p:cNvPr id="14" name="TextBox 13"/>
          <p:cNvSpPr txBox="1"/>
          <p:nvPr/>
        </p:nvSpPr>
        <p:spPr>
          <a:xfrm>
            <a:off x="798513" y="2324993"/>
            <a:ext cx="8153400" cy="4985980"/>
          </a:xfrm>
          <a:prstGeom prst="rect">
            <a:avLst/>
          </a:prstGeom>
          <a:noFill/>
        </p:spPr>
        <p:txBody>
          <a:bodyPr wrap="square" rtlCol="0">
            <a:spAutoFit/>
          </a:bodyPr>
          <a:lstStyle/>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1800" b="0" i="0" u="none" strike="noStrike" kern="0" cap="none" spc="0" normalizeH="0" baseline="0" noProof="0" dirty="0" smtClean="0">
                <a:ln>
                  <a:noFill/>
                </a:ln>
                <a:solidFill>
                  <a:schemeClr val="tx1"/>
                </a:solidFill>
                <a:effectLst/>
                <a:uLnTx/>
                <a:uFillTx/>
                <a:latin typeface="Arial"/>
                <a:cs typeface="Arial"/>
              </a:rPr>
              <a:t>14 </a:t>
            </a:r>
            <a:r>
              <a:rPr kumimoji="0" lang="fr-FR" sz="1800" b="0" i="0" u="none" strike="noStrike" kern="0" cap="none" spc="0" normalizeH="0" baseline="0" noProof="0" dirty="0" err="1" smtClean="0">
                <a:ln>
                  <a:noFill/>
                </a:ln>
                <a:solidFill>
                  <a:schemeClr val="tx1"/>
                </a:solidFill>
                <a:effectLst/>
                <a:uLnTx/>
                <a:uFillTx/>
                <a:latin typeface="Arial"/>
                <a:cs typeface="Arial"/>
              </a:rPr>
              <a:t>PARs</a:t>
            </a:r>
            <a:r>
              <a:rPr kumimoji="0" lang="fr-FR" sz="1800" b="0" i="0" u="none" strike="noStrike" kern="0" cap="none" spc="0" normalizeH="0" baseline="0" noProof="0" dirty="0" smtClean="0">
                <a:ln>
                  <a:noFill/>
                </a:ln>
                <a:solidFill>
                  <a:schemeClr val="tx1"/>
                </a:solidFill>
                <a:effectLst/>
                <a:uLnTx/>
                <a:uFillTx/>
                <a:latin typeface="Arial"/>
                <a:cs typeface="Arial"/>
              </a:rPr>
              <a:t> to </a:t>
            </a:r>
            <a:r>
              <a:rPr kumimoji="0" lang="fr-FR" sz="1800" b="0" i="0" u="none" strike="noStrike" kern="0" cap="none" spc="0" normalizeH="0" baseline="0" noProof="0" dirty="0" err="1" smtClean="0">
                <a:ln>
                  <a:noFill/>
                </a:ln>
                <a:solidFill>
                  <a:schemeClr val="tx1"/>
                </a:solidFill>
                <a:effectLst/>
                <a:uLnTx/>
                <a:uFillTx/>
                <a:latin typeface="Arial"/>
                <a:cs typeface="Arial"/>
              </a:rPr>
              <a:t>review</a:t>
            </a:r>
            <a:r>
              <a:rPr kumimoji="0" lang="fr-FR" sz="1800" b="0" i="0" u="none" strike="noStrike" kern="0" cap="none" spc="0" normalizeH="0" baseline="0" noProof="0" dirty="0" smtClean="0">
                <a:ln>
                  <a:noFill/>
                </a:ln>
                <a:solidFill>
                  <a:schemeClr val="tx1"/>
                </a:solidFill>
                <a:effectLst/>
                <a:uLnTx/>
                <a:uFillTx/>
                <a:latin typeface="Arial"/>
                <a:cs typeface="Arial"/>
              </a:rPr>
              <a:t> </a:t>
            </a:r>
            <a:r>
              <a:rPr kumimoji="0" lang="fr-FR" sz="1800" b="0" i="0" u="none" strike="noStrike" kern="0" cap="none" spc="0" normalizeH="0" baseline="0" noProof="0" dirty="0" err="1" smtClean="0">
                <a:ln>
                  <a:noFill/>
                </a:ln>
                <a:solidFill>
                  <a:schemeClr val="tx1"/>
                </a:solidFill>
                <a:effectLst/>
                <a:uLnTx/>
                <a:uFillTx/>
                <a:latin typeface="Arial"/>
                <a:cs typeface="Arial"/>
              </a:rPr>
              <a:t>this</a:t>
            </a:r>
            <a:r>
              <a:rPr kumimoji="0" lang="fr-FR" sz="1800" b="0" i="0" u="none" strike="noStrike" kern="0" cap="none" spc="0" normalizeH="0" baseline="0" noProof="0" dirty="0" smtClean="0">
                <a:ln>
                  <a:noFill/>
                </a:ln>
                <a:solidFill>
                  <a:schemeClr val="tx1"/>
                </a:solidFill>
                <a:effectLst/>
                <a:uLnTx/>
                <a:uFillTx/>
                <a:latin typeface="Arial"/>
                <a:cs typeface="Arial"/>
              </a:rPr>
              <a:t> </a:t>
            </a:r>
            <a:r>
              <a:rPr kumimoji="0" lang="fr-FR" sz="1800" b="0" i="0" u="none" strike="noStrike" kern="0" cap="none" spc="0" normalizeH="0" baseline="0" noProof="0" dirty="0" err="1" smtClean="0">
                <a:ln>
                  <a:noFill/>
                </a:ln>
                <a:solidFill>
                  <a:schemeClr val="tx1"/>
                </a:solidFill>
                <a:effectLst/>
                <a:uLnTx/>
                <a:uFillTx/>
                <a:latin typeface="Arial"/>
                <a:cs typeface="Arial"/>
              </a:rPr>
              <a:t>week</a:t>
            </a:r>
            <a:r>
              <a:rPr kumimoji="0" lang="fr-FR" sz="1800" b="0" i="0" u="none" strike="noStrike" kern="0" cap="none" spc="0" normalizeH="0" baseline="0" noProof="0" dirty="0" smtClean="0">
                <a:ln>
                  <a:noFill/>
                </a:ln>
                <a:solidFill>
                  <a:schemeClr val="tx1"/>
                </a:solidFill>
                <a:effectLst/>
                <a:uLnTx/>
                <a:uFillTx/>
                <a:latin typeface="Arial"/>
                <a:cs typeface="Arial"/>
              </a:rPr>
              <a:t>, </a:t>
            </a:r>
            <a:r>
              <a:rPr kumimoji="0" lang="fr-FR" sz="1800" b="0" i="0" u="none" strike="noStrike" kern="0" cap="none" spc="0" normalizeH="0" baseline="0" noProof="0" dirty="0" err="1" smtClean="0">
                <a:ln>
                  <a:noFill/>
                </a:ln>
                <a:solidFill>
                  <a:schemeClr val="tx1"/>
                </a:solidFill>
                <a:effectLst/>
                <a:uLnTx/>
                <a:uFillTx/>
                <a:latin typeface="Arial"/>
                <a:cs typeface="Arial"/>
              </a:rPr>
              <a:t>see</a:t>
            </a:r>
            <a:r>
              <a:rPr kumimoji="0" lang="fr-FR" sz="1800" b="0" i="0" u="none" strike="noStrike" kern="0" cap="none" spc="0" normalizeH="0" baseline="0" noProof="0" dirty="0" smtClean="0">
                <a:ln>
                  <a:noFill/>
                </a:ln>
                <a:solidFill>
                  <a:schemeClr val="tx1"/>
                </a:solidFill>
                <a:effectLst/>
                <a:uLnTx/>
                <a:uFillTx/>
                <a:latin typeface="Arial"/>
                <a:cs typeface="Arial"/>
              </a:rPr>
              <a:t> 11-18-293</a:t>
            </a:r>
            <a:endParaRPr kumimoji="0" lang="fr-FR" sz="1800" b="0" i="0" u="none" strike="noStrike" kern="0" cap="none" spc="0" normalizeH="0" baseline="0" noProof="0" dirty="0">
              <a:ln>
                <a:noFill/>
              </a:ln>
              <a:solidFill>
                <a:schemeClr val="tx1"/>
              </a:solidFill>
              <a:effectLst/>
              <a:uLnTx/>
              <a:uFillTx/>
              <a:latin typeface="Arial"/>
              <a:cs typeface="Arial"/>
            </a:endParaRPr>
          </a:p>
          <a:p>
            <a:pPr marL="0" marR="0" lvl="0" indent="0" defTabSz="914400" eaLnBrk="1" fontAlgn="auto" latinLnBrk="0" hangingPunct="1">
              <a:lnSpc>
                <a:spcPct val="100000"/>
              </a:lnSpc>
              <a:spcBef>
                <a:spcPts val="0"/>
              </a:spcBef>
              <a:spcAft>
                <a:spcPts val="0"/>
              </a:spcAft>
              <a:buClrTx/>
              <a:buSzTx/>
              <a:buFont typeface="+mj-lt"/>
              <a:buAutoNum type="arabicPeriod"/>
              <a:tabLst/>
              <a:defRPr/>
            </a:pPr>
            <a:r>
              <a:rPr kumimoji="0" lang="en-US" sz="1400" b="0" i="0" u="none" strike="noStrike" kern="0" cap="none" spc="0" normalizeH="0" baseline="0" noProof="0" dirty="0">
                <a:ln>
                  <a:noFill/>
                </a:ln>
                <a:solidFill>
                  <a:schemeClr val="tx1"/>
                </a:solidFill>
                <a:effectLst/>
                <a:uLnTx/>
                <a:uFillTx/>
                <a:latin typeface="Arial"/>
                <a:cs typeface="Arial"/>
              </a:rPr>
              <a:t>P802.1CBcv - Amendment: Information Model, YANG Data Model and Management Information Base Module, </a:t>
            </a:r>
            <a:r>
              <a:rPr kumimoji="0" lang="en-US" sz="1400" b="0" i="0" u="none" strike="noStrike" kern="0" cap="none" spc="0" normalizeH="0" baseline="0" noProof="0" dirty="0">
                <a:ln>
                  <a:noFill/>
                </a:ln>
                <a:solidFill>
                  <a:schemeClr val="tx1"/>
                </a:solidFill>
                <a:effectLst/>
                <a:uLnTx/>
                <a:uFillTx/>
                <a:latin typeface="Arial"/>
                <a:cs typeface="Arial"/>
                <a:hlinkClick r:id="rId3"/>
              </a:rPr>
              <a:t>PAR</a:t>
            </a:r>
            <a:r>
              <a:rPr kumimoji="0" lang="en-US" sz="1400" b="0" i="0" u="none" strike="noStrike" kern="0" cap="none" spc="0" normalizeH="0" baseline="0" noProof="0" dirty="0">
                <a:ln>
                  <a:noFill/>
                </a:ln>
                <a:solidFill>
                  <a:schemeClr val="tx1"/>
                </a:solidFill>
                <a:effectLst/>
                <a:uLnTx/>
                <a:uFillTx/>
                <a:latin typeface="Arial"/>
                <a:cs typeface="Arial"/>
              </a:rPr>
              <a:t> and </a:t>
            </a:r>
            <a:r>
              <a:rPr kumimoji="0" lang="en-US" sz="1400" b="0" i="0" u="none" strike="noStrike" kern="0" cap="none" spc="0" normalizeH="0" baseline="0" noProof="0" dirty="0">
                <a:ln>
                  <a:noFill/>
                </a:ln>
                <a:solidFill>
                  <a:schemeClr val="tx1"/>
                </a:solidFill>
                <a:effectLst/>
                <a:uLnTx/>
                <a:uFillTx/>
                <a:latin typeface="Arial"/>
                <a:cs typeface="Arial"/>
                <a:hlinkClick r:id="rId4"/>
              </a:rPr>
              <a:t>CSD</a:t>
            </a:r>
            <a:endParaRPr kumimoji="0" lang="en-US" sz="1400" b="0" i="0" u="none" strike="noStrike" kern="0" cap="none" spc="0" normalizeH="0" baseline="0" noProof="0" dirty="0">
              <a:ln>
                <a:noFill/>
              </a:ln>
              <a:solidFill>
                <a:schemeClr val="tx1"/>
              </a:solidFill>
              <a:effectLst/>
              <a:uLnTx/>
              <a:uFillTx/>
              <a:latin typeface="Arial"/>
              <a:cs typeface="Arial"/>
            </a:endParaRPr>
          </a:p>
          <a:p>
            <a:pPr marL="0" marR="0" lvl="0" indent="0" defTabSz="914400" eaLnBrk="1" fontAlgn="auto" latinLnBrk="0" hangingPunct="1">
              <a:lnSpc>
                <a:spcPct val="100000"/>
              </a:lnSpc>
              <a:spcBef>
                <a:spcPts val="0"/>
              </a:spcBef>
              <a:spcAft>
                <a:spcPts val="0"/>
              </a:spcAft>
              <a:buClrTx/>
              <a:buSzTx/>
              <a:buFont typeface="+mj-lt"/>
              <a:buAutoNum type="arabicPeriod"/>
              <a:tabLst/>
              <a:defRPr/>
            </a:pPr>
            <a:r>
              <a:rPr kumimoji="0" lang="en-US" sz="1400" b="0" i="0" u="none" strike="noStrike" kern="0" cap="none" spc="0" normalizeH="0" baseline="0" noProof="0" dirty="0">
                <a:ln>
                  <a:noFill/>
                </a:ln>
                <a:solidFill>
                  <a:schemeClr val="tx1"/>
                </a:solidFill>
                <a:effectLst/>
                <a:uLnTx/>
                <a:uFillTx/>
                <a:latin typeface="Arial"/>
                <a:cs typeface="Arial"/>
              </a:rPr>
              <a:t>802.1DC - Standard for Quality of Service Provision by Network Systems </a:t>
            </a:r>
            <a:r>
              <a:rPr kumimoji="0" lang="en-US" sz="1400" b="0" i="0" u="none" strike="noStrike" kern="0" cap="none" spc="0" normalizeH="0" baseline="0" noProof="0" dirty="0">
                <a:ln>
                  <a:noFill/>
                </a:ln>
                <a:solidFill>
                  <a:schemeClr val="tx1"/>
                </a:solidFill>
                <a:effectLst/>
                <a:uLnTx/>
                <a:uFillTx/>
                <a:latin typeface="Arial"/>
                <a:cs typeface="Arial"/>
                <a:hlinkClick r:id="rId5"/>
              </a:rPr>
              <a:t>PAR</a:t>
            </a:r>
            <a:r>
              <a:rPr kumimoji="0" lang="en-US" sz="1400" b="0" i="0" u="none" strike="noStrike" kern="0" cap="none" spc="0" normalizeH="0" baseline="0" noProof="0" dirty="0">
                <a:ln>
                  <a:noFill/>
                </a:ln>
                <a:solidFill>
                  <a:schemeClr val="tx1"/>
                </a:solidFill>
                <a:effectLst/>
                <a:uLnTx/>
                <a:uFillTx/>
                <a:latin typeface="Arial"/>
                <a:cs typeface="Arial"/>
              </a:rPr>
              <a:t> and </a:t>
            </a:r>
            <a:r>
              <a:rPr kumimoji="0" lang="en-US" sz="1400" b="0" i="0" u="none" strike="noStrike" kern="0" cap="none" spc="0" normalizeH="0" baseline="0" noProof="0" dirty="0">
                <a:ln>
                  <a:noFill/>
                </a:ln>
                <a:solidFill>
                  <a:schemeClr val="tx1"/>
                </a:solidFill>
                <a:effectLst/>
                <a:uLnTx/>
                <a:uFillTx/>
                <a:latin typeface="Arial"/>
                <a:cs typeface="Arial"/>
                <a:hlinkClick r:id="rId6"/>
              </a:rPr>
              <a:t>CSD</a:t>
            </a:r>
            <a:endParaRPr kumimoji="0" lang="en-US" sz="1400" b="0" i="0" u="none" strike="noStrike" kern="0" cap="none" spc="0" normalizeH="0" baseline="0" noProof="0" dirty="0">
              <a:ln>
                <a:noFill/>
              </a:ln>
              <a:solidFill>
                <a:schemeClr val="tx1"/>
              </a:solidFill>
              <a:effectLst/>
              <a:uLnTx/>
              <a:uFillTx/>
              <a:latin typeface="Arial"/>
              <a:cs typeface="Arial"/>
            </a:endParaRPr>
          </a:p>
          <a:p>
            <a:pPr marL="0" marR="0" lvl="0" indent="0" defTabSz="914400" eaLnBrk="1" fontAlgn="auto" latinLnBrk="0" hangingPunct="1">
              <a:lnSpc>
                <a:spcPct val="100000"/>
              </a:lnSpc>
              <a:spcBef>
                <a:spcPts val="0"/>
              </a:spcBef>
              <a:spcAft>
                <a:spcPts val="0"/>
              </a:spcAft>
              <a:buClrTx/>
              <a:buSzTx/>
              <a:buFont typeface="+mj-lt"/>
              <a:buAutoNum type="arabicPeriod"/>
              <a:tabLst/>
              <a:defRPr/>
            </a:pPr>
            <a:r>
              <a:rPr kumimoji="0" lang="en-US" sz="1400" b="0" i="0" u="none" strike="noStrike" kern="0" cap="none" spc="0" normalizeH="0" baseline="0" noProof="0" dirty="0">
                <a:ln>
                  <a:noFill/>
                </a:ln>
                <a:solidFill>
                  <a:schemeClr val="tx1"/>
                </a:solidFill>
                <a:effectLst/>
                <a:uLnTx/>
                <a:uFillTx/>
                <a:latin typeface="Arial"/>
                <a:cs typeface="Arial"/>
              </a:rPr>
              <a:t>802.1CBdb -  Amendment: Extended Stream Identification Functions, </a:t>
            </a:r>
            <a:r>
              <a:rPr kumimoji="0" lang="en-US" sz="1400" b="0" i="0" u="none" strike="noStrike" kern="0" cap="none" spc="0" normalizeH="0" baseline="0" noProof="0" dirty="0">
                <a:ln>
                  <a:noFill/>
                </a:ln>
                <a:solidFill>
                  <a:schemeClr val="tx1"/>
                </a:solidFill>
                <a:effectLst/>
                <a:uLnTx/>
                <a:uFillTx/>
                <a:latin typeface="Arial"/>
                <a:cs typeface="Arial"/>
                <a:hlinkClick r:id="rId7"/>
              </a:rPr>
              <a:t>PAR</a:t>
            </a:r>
            <a:r>
              <a:rPr kumimoji="0" lang="en-US" sz="1400" b="0" i="0" u="none" strike="noStrike" kern="0" cap="none" spc="0" normalizeH="0" baseline="0" noProof="0" dirty="0">
                <a:ln>
                  <a:noFill/>
                </a:ln>
                <a:solidFill>
                  <a:schemeClr val="tx1"/>
                </a:solidFill>
                <a:effectLst/>
                <a:uLnTx/>
                <a:uFillTx/>
                <a:latin typeface="Arial"/>
                <a:cs typeface="Arial"/>
              </a:rPr>
              <a:t> and </a:t>
            </a:r>
            <a:r>
              <a:rPr kumimoji="0" lang="en-US" sz="1400" b="0" i="0" u="none" strike="noStrike" kern="0" cap="none" spc="0" normalizeH="0" baseline="0" noProof="0" dirty="0">
                <a:ln>
                  <a:noFill/>
                </a:ln>
                <a:solidFill>
                  <a:schemeClr val="tx1"/>
                </a:solidFill>
                <a:effectLst/>
                <a:uLnTx/>
                <a:uFillTx/>
                <a:latin typeface="Arial"/>
                <a:cs typeface="Arial"/>
                <a:hlinkClick r:id="rId8"/>
              </a:rPr>
              <a:t>CSD</a:t>
            </a:r>
            <a:endParaRPr kumimoji="0" lang="en-US" sz="1400" b="0" i="0" u="none" strike="noStrike" kern="0" cap="none" spc="0" normalizeH="0" baseline="0" noProof="0" dirty="0">
              <a:ln>
                <a:noFill/>
              </a:ln>
              <a:solidFill>
                <a:schemeClr val="tx1"/>
              </a:solidFill>
              <a:effectLst/>
              <a:uLnTx/>
              <a:uFillTx/>
              <a:latin typeface="Arial"/>
              <a:cs typeface="Arial"/>
            </a:endParaRPr>
          </a:p>
          <a:p>
            <a:pPr marL="0" marR="0" lvl="0" indent="0" defTabSz="914400" eaLnBrk="1" fontAlgn="auto" latinLnBrk="0" hangingPunct="1">
              <a:lnSpc>
                <a:spcPct val="100000"/>
              </a:lnSpc>
              <a:spcBef>
                <a:spcPts val="0"/>
              </a:spcBef>
              <a:spcAft>
                <a:spcPts val="0"/>
              </a:spcAft>
              <a:buClrTx/>
              <a:buSzTx/>
              <a:buFont typeface="+mj-lt"/>
              <a:buAutoNum type="arabicPeriod"/>
              <a:tabLst/>
              <a:defRPr/>
            </a:pPr>
            <a:r>
              <a:rPr kumimoji="0" lang="en-US" sz="1400" b="0" i="0" u="none" strike="noStrike" kern="0" cap="none" spc="0" normalizeH="0" baseline="0" noProof="0" dirty="0">
                <a:ln>
                  <a:noFill/>
                </a:ln>
                <a:solidFill>
                  <a:schemeClr val="tx1"/>
                </a:solidFill>
                <a:effectLst/>
                <a:uLnTx/>
                <a:uFillTx/>
                <a:latin typeface="Arial"/>
                <a:cs typeface="Arial"/>
              </a:rPr>
              <a:t>802.1Qcz - Amendment: Congestion Isolation, </a:t>
            </a:r>
            <a:r>
              <a:rPr kumimoji="0" lang="en-US" sz="1400" b="0" i="0" u="none" strike="noStrike" kern="0" cap="none" spc="0" normalizeH="0" baseline="0" noProof="0" dirty="0">
                <a:ln>
                  <a:noFill/>
                </a:ln>
                <a:solidFill>
                  <a:schemeClr val="tx1"/>
                </a:solidFill>
                <a:effectLst/>
                <a:uLnTx/>
                <a:uFillTx/>
                <a:latin typeface="Arial"/>
                <a:cs typeface="Arial"/>
                <a:hlinkClick r:id="rId9"/>
              </a:rPr>
              <a:t>PAR</a:t>
            </a:r>
            <a:r>
              <a:rPr kumimoji="0" lang="en-US" sz="1400" b="0" i="0" u="none" strike="noStrike" kern="0" cap="none" spc="0" normalizeH="0" baseline="0" noProof="0" dirty="0">
                <a:ln>
                  <a:noFill/>
                </a:ln>
                <a:solidFill>
                  <a:schemeClr val="tx1"/>
                </a:solidFill>
                <a:effectLst/>
                <a:uLnTx/>
                <a:uFillTx/>
                <a:latin typeface="Arial"/>
                <a:cs typeface="Arial"/>
              </a:rPr>
              <a:t> and </a:t>
            </a:r>
            <a:r>
              <a:rPr kumimoji="0" lang="en-US" sz="1400" b="0" i="0" u="none" strike="noStrike" kern="0" cap="none" spc="0" normalizeH="0" baseline="0" noProof="0" dirty="0">
                <a:ln>
                  <a:noFill/>
                </a:ln>
                <a:solidFill>
                  <a:schemeClr val="tx1"/>
                </a:solidFill>
                <a:effectLst/>
                <a:uLnTx/>
                <a:uFillTx/>
                <a:latin typeface="Arial"/>
                <a:cs typeface="Arial"/>
                <a:hlinkClick r:id="rId10"/>
              </a:rPr>
              <a:t>CSD</a:t>
            </a:r>
            <a:endParaRPr kumimoji="0" lang="en-US" sz="1400" b="0" i="0" u="none" strike="noStrike" kern="0" cap="none" spc="0" normalizeH="0" baseline="0" noProof="0" dirty="0">
              <a:ln>
                <a:noFill/>
              </a:ln>
              <a:solidFill>
                <a:schemeClr val="tx1"/>
              </a:solidFill>
              <a:effectLst/>
              <a:uLnTx/>
              <a:uFillTx/>
              <a:latin typeface="Arial"/>
              <a:cs typeface="Arial"/>
            </a:endParaRPr>
          </a:p>
          <a:p>
            <a:pPr marL="0" marR="0" lvl="0" indent="0" defTabSz="914400" eaLnBrk="1" fontAlgn="auto" latinLnBrk="0" hangingPunct="1">
              <a:lnSpc>
                <a:spcPct val="100000"/>
              </a:lnSpc>
              <a:spcBef>
                <a:spcPts val="0"/>
              </a:spcBef>
              <a:spcAft>
                <a:spcPts val="0"/>
              </a:spcAft>
              <a:buClrTx/>
              <a:buSzTx/>
              <a:buFont typeface="+mj-lt"/>
              <a:buAutoNum type="arabicPeriod"/>
              <a:tabLst/>
              <a:defRPr/>
            </a:pPr>
            <a:r>
              <a:rPr kumimoji="0" lang="en-US" sz="1400" b="0" i="0" u="none" strike="noStrike" kern="0" cap="none" spc="0" normalizeH="0" baseline="0" noProof="0" dirty="0">
                <a:ln>
                  <a:noFill/>
                </a:ln>
                <a:solidFill>
                  <a:schemeClr val="tx1"/>
                </a:solidFill>
                <a:effectLst/>
                <a:uLnTx/>
                <a:uFillTx/>
                <a:latin typeface="Arial"/>
                <a:cs typeface="Arial"/>
              </a:rPr>
              <a:t>P60802 - Standard:  Time-Sensitive Networking Profile for Industrial Automation, </a:t>
            </a:r>
            <a:r>
              <a:rPr kumimoji="0" lang="en-US" sz="1400" b="0" i="0" u="none" strike="noStrike" kern="0" cap="none" spc="0" normalizeH="0" baseline="0" noProof="0" dirty="0">
                <a:ln>
                  <a:noFill/>
                </a:ln>
                <a:solidFill>
                  <a:schemeClr val="tx1"/>
                </a:solidFill>
                <a:effectLst/>
                <a:uLnTx/>
                <a:uFillTx/>
                <a:latin typeface="Arial"/>
                <a:cs typeface="Arial"/>
                <a:hlinkClick r:id="rId11"/>
              </a:rPr>
              <a:t>PAR</a:t>
            </a:r>
            <a:r>
              <a:rPr kumimoji="0" lang="en-US" sz="1400" b="0" i="0" u="none" strike="noStrike" kern="0" cap="none" spc="0" normalizeH="0" baseline="0" noProof="0" dirty="0">
                <a:ln>
                  <a:noFill/>
                </a:ln>
                <a:solidFill>
                  <a:schemeClr val="tx1"/>
                </a:solidFill>
                <a:effectLst/>
                <a:uLnTx/>
                <a:uFillTx/>
                <a:latin typeface="Arial"/>
                <a:cs typeface="Arial"/>
              </a:rPr>
              <a:t> and </a:t>
            </a:r>
            <a:r>
              <a:rPr kumimoji="0" lang="en-US" sz="1400" b="0" i="0" u="none" strike="noStrike" kern="0" cap="none" spc="0" normalizeH="0" baseline="0" noProof="0" dirty="0">
                <a:ln>
                  <a:noFill/>
                </a:ln>
                <a:solidFill>
                  <a:schemeClr val="tx1"/>
                </a:solidFill>
                <a:effectLst/>
                <a:uLnTx/>
                <a:uFillTx/>
                <a:latin typeface="Arial"/>
                <a:cs typeface="Arial"/>
                <a:hlinkClick r:id="rId12"/>
              </a:rPr>
              <a:t>CSD</a:t>
            </a:r>
            <a:endParaRPr kumimoji="0" lang="en-US" sz="1400" b="0" i="0" u="none" strike="noStrike" kern="0" cap="none" spc="0" normalizeH="0" baseline="0" noProof="0" dirty="0">
              <a:ln>
                <a:noFill/>
              </a:ln>
              <a:solidFill>
                <a:schemeClr val="tx1"/>
              </a:solidFill>
              <a:effectLst/>
              <a:uLnTx/>
              <a:uFillTx/>
              <a:latin typeface="Arial"/>
              <a:cs typeface="Arial"/>
            </a:endParaRPr>
          </a:p>
          <a:p>
            <a:pPr marL="0" marR="0" lvl="0" indent="0" defTabSz="914400" eaLnBrk="1" fontAlgn="auto" latinLnBrk="0" hangingPunct="1">
              <a:lnSpc>
                <a:spcPct val="100000"/>
              </a:lnSpc>
              <a:spcBef>
                <a:spcPts val="0"/>
              </a:spcBef>
              <a:spcAft>
                <a:spcPts val="0"/>
              </a:spcAft>
              <a:buClrTx/>
              <a:buSzTx/>
              <a:buFont typeface="+mj-lt"/>
              <a:buAutoNum type="arabicPeriod"/>
              <a:tabLst/>
              <a:defRPr/>
            </a:pPr>
            <a:r>
              <a:rPr kumimoji="0" lang="en-US" sz="1400" b="0" i="0" u="none" strike="noStrike" kern="0" cap="none" spc="0" normalizeH="0" baseline="0" noProof="0" dirty="0">
                <a:ln>
                  <a:noFill/>
                </a:ln>
                <a:solidFill>
                  <a:schemeClr val="tx1"/>
                </a:solidFill>
                <a:effectLst/>
                <a:uLnTx/>
                <a:uFillTx/>
                <a:latin typeface="Arial"/>
                <a:cs typeface="Arial"/>
              </a:rPr>
              <a:t>802.3cg, Amendment: 10 Mb/s Operation over Single Balanced Twisted-pair Cabling and Associated Power Delivery, </a:t>
            </a:r>
            <a:r>
              <a:rPr kumimoji="0" lang="en-US" sz="1400" b="0" i="0" u="none" strike="noStrike" kern="0" cap="none" spc="0" normalizeH="0" baseline="0" noProof="0" dirty="0">
                <a:ln>
                  <a:noFill/>
                </a:ln>
                <a:solidFill>
                  <a:schemeClr val="tx1"/>
                </a:solidFill>
                <a:effectLst/>
                <a:uLnTx/>
                <a:uFillTx/>
                <a:latin typeface="Arial"/>
                <a:cs typeface="Arial"/>
                <a:hlinkClick r:id="rId13"/>
              </a:rPr>
              <a:t>PAR Modification</a:t>
            </a:r>
            <a:r>
              <a:rPr kumimoji="0" lang="en-US" sz="1400" b="0" i="0" u="none" strike="noStrike" kern="0" cap="none" spc="0" normalizeH="0" baseline="0" noProof="0" dirty="0">
                <a:ln>
                  <a:noFill/>
                </a:ln>
                <a:solidFill>
                  <a:schemeClr val="tx1"/>
                </a:solidFill>
                <a:effectLst/>
                <a:uLnTx/>
                <a:uFillTx/>
                <a:latin typeface="Arial"/>
                <a:cs typeface="Arial"/>
              </a:rPr>
              <a:t> and </a:t>
            </a:r>
            <a:r>
              <a:rPr kumimoji="0" lang="en-US" sz="1400" b="0" i="0" u="none" strike="noStrike" kern="0" cap="none" spc="0" normalizeH="0" baseline="0" noProof="0" dirty="0">
                <a:ln>
                  <a:noFill/>
                </a:ln>
                <a:solidFill>
                  <a:schemeClr val="tx1"/>
                </a:solidFill>
                <a:effectLst/>
                <a:uLnTx/>
                <a:uFillTx/>
                <a:latin typeface="Arial"/>
                <a:cs typeface="Arial"/>
                <a:hlinkClick r:id="rId14"/>
              </a:rPr>
              <a:t>CSD Modification</a:t>
            </a:r>
            <a:endParaRPr kumimoji="0" lang="en-US" sz="1400" b="0" i="0" u="none" strike="noStrike" kern="0" cap="none" spc="0" normalizeH="0" baseline="0" noProof="0" dirty="0">
              <a:ln>
                <a:noFill/>
              </a:ln>
              <a:solidFill>
                <a:schemeClr val="tx1"/>
              </a:solidFill>
              <a:effectLst/>
              <a:uLnTx/>
              <a:uFillTx/>
              <a:latin typeface="Arial"/>
              <a:cs typeface="Arial"/>
            </a:endParaRPr>
          </a:p>
          <a:p>
            <a:pPr marL="0" marR="0" lvl="0" indent="0" defTabSz="914400" eaLnBrk="1" fontAlgn="auto" latinLnBrk="0" hangingPunct="1">
              <a:lnSpc>
                <a:spcPct val="100000"/>
              </a:lnSpc>
              <a:spcBef>
                <a:spcPts val="0"/>
              </a:spcBef>
              <a:spcAft>
                <a:spcPts val="0"/>
              </a:spcAft>
              <a:buClrTx/>
              <a:buSzTx/>
              <a:buFont typeface="+mj-lt"/>
              <a:buAutoNum type="arabicPeriod"/>
              <a:tabLst/>
              <a:defRPr/>
            </a:pPr>
            <a:r>
              <a:rPr kumimoji="0" lang="en-US" sz="1400" b="0" i="0" u="none" strike="noStrike" kern="0" cap="none" spc="0" normalizeH="0" baseline="0" noProof="0" dirty="0">
                <a:ln>
                  <a:noFill/>
                </a:ln>
                <a:solidFill>
                  <a:schemeClr val="tx1"/>
                </a:solidFill>
                <a:effectLst/>
                <a:uLnTx/>
                <a:uFillTx/>
                <a:latin typeface="Arial"/>
                <a:cs typeface="Arial"/>
              </a:rPr>
              <a:t>802.3ck - Amendment: 100 Gb/s Signaling, </a:t>
            </a:r>
            <a:r>
              <a:rPr kumimoji="0" lang="en-US" sz="1400" b="0" i="0" u="none" strike="noStrike" kern="0" cap="none" spc="0" normalizeH="0" baseline="0" noProof="0" dirty="0">
                <a:ln>
                  <a:noFill/>
                </a:ln>
                <a:solidFill>
                  <a:schemeClr val="tx1"/>
                </a:solidFill>
                <a:effectLst/>
                <a:uLnTx/>
                <a:uFillTx/>
                <a:latin typeface="Arial"/>
                <a:cs typeface="Arial"/>
                <a:hlinkClick r:id="rId15"/>
              </a:rPr>
              <a:t>PAR</a:t>
            </a:r>
            <a:r>
              <a:rPr kumimoji="0" lang="en-US" sz="1400" b="0" i="0" u="none" strike="noStrike" kern="0" cap="none" spc="0" normalizeH="0" baseline="0" noProof="0" dirty="0">
                <a:ln>
                  <a:noFill/>
                </a:ln>
                <a:solidFill>
                  <a:schemeClr val="tx1"/>
                </a:solidFill>
                <a:effectLst/>
                <a:uLnTx/>
                <a:uFillTx/>
                <a:latin typeface="Arial"/>
                <a:cs typeface="Arial"/>
              </a:rPr>
              <a:t> and </a:t>
            </a:r>
            <a:r>
              <a:rPr kumimoji="0" lang="en-US" sz="1400" b="0" i="0" u="none" strike="noStrike" kern="0" cap="none" spc="0" normalizeH="0" baseline="0" noProof="0" dirty="0">
                <a:ln>
                  <a:noFill/>
                </a:ln>
                <a:solidFill>
                  <a:schemeClr val="tx1"/>
                </a:solidFill>
                <a:effectLst/>
                <a:uLnTx/>
                <a:uFillTx/>
                <a:latin typeface="Arial"/>
                <a:cs typeface="Arial"/>
                <a:hlinkClick r:id="rId16"/>
              </a:rPr>
              <a:t>CSD</a:t>
            </a:r>
            <a:endParaRPr kumimoji="0" lang="en-US" sz="1400" b="0" i="0" u="none" strike="noStrike" kern="0" cap="none" spc="0" normalizeH="0" baseline="0" noProof="0" dirty="0">
              <a:ln>
                <a:noFill/>
              </a:ln>
              <a:solidFill>
                <a:schemeClr val="tx1"/>
              </a:solidFill>
              <a:effectLst/>
              <a:uLnTx/>
              <a:uFillTx/>
              <a:latin typeface="Arial"/>
              <a:cs typeface="Arial"/>
            </a:endParaRPr>
          </a:p>
          <a:p>
            <a:pPr marL="0" marR="0" lvl="0" indent="0" defTabSz="914400" eaLnBrk="1" fontAlgn="auto" latinLnBrk="0" hangingPunct="1">
              <a:lnSpc>
                <a:spcPct val="100000"/>
              </a:lnSpc>
              <a:spcBef>
                <a:spcPts val="0"/>
              </a:spcBef>
              <a:spcAft>
                <a:spcPts val="0"/>
              </a:spcAft>
              <a:buClrTx/>
              <a:buSzTx/>
              <a:buFont typeface="+mj-lt"/>
              <a:buAutoNum type="arabicPeriod"/>
              <a:tabLst/>
              <a:defRPr/>
            </a:pPr>
            <a:r>
              <a:rPr kumimoji="0" lang="en-US" sz="1400" b="0" i="0" u="none" strike="noStrike" kern="0" cap="none" spc="0" normalizeH="0" baseline="0" noProof="0" dirty="0">
                <a:ln>
                  <a:noFill/>
                </a:ln>
                <a:solidFill>
                  <a:schemeClr val="tx1"/>
                </a:solidFill>
                <a:effectLst/>
                <a:uLnTx/>
                <a:uFillTx/>
                <a:latin typeface="Arial"/>
                <a:cs typeface="Arial"/>
              </a:rPr>
              <a:t>802.3cm - Amendment: 400Gb/s over MMF, </a:t>
            </a:r>
            <a:r>
              <a:rPr kumimoji="0" lang="en-US" sz="1400" b="0" i="0" u="none" strike="noStrike" kern="0" cap="none" spc="0" normalizeH="0" baseline="0" noProof="0" dirty="0">
                <a:ln>
                  <a:noFill/>
                </a:ln>
                <a:solidFill>
                  <a:schemeClr val="tx1"/>
                </a:solidFill>
                <a:effectLst/>
                <a:uLnTx/>
                <a:uFillTx/>
                <a:latin typeface="Arial"/>
                <a:cs typeface="Arial"/>
                <a:hlinkClick r:id="rId17"/>
              </a:rPr>
              <a:t>PAR</a:t>
            </a:r>
            <a:r>
              <a:rPr kumimoji="0" lang="en-US" sz="1400" b="0" i="0" u="none" strike="noStrike" kern="0" cap="none" spc="0" normalizeH="0" baseline="0" noProof="0" dirty="0">
                <a:ln>
                  <a:noFill/>
                </a:ln>
                <a:solidFill>
                  <a:schemeClr val="tx1"/>
                </a:solidFill>
                <a:effectLst/>
                <a:uLnTx/>
                <a:uFillTx/>
                <a:latin typeface="Arial"/>
                <a:cs typeface="Arial"/>
              </a:rPr>
              <a:t> and </a:t>
            </a:r>
            <a:r>
              <a:rPr kumimoji="0" lang="en-US" sz="1400" b="0" i="0" u="none" strike="noStrike" kern="0" cap="none" spc="0" normalizeH="0" baseline="0" noProof="0" dirty="0">
                <a:ln>
                  <a:noFill/>
                </a:ln>
                <a:solidFill>
                  <a:schemeClr val="tx1"/>
                </a:solidFill>
                <a:effectLst/>
                <a:uLnTx/>
                <a:uFillTx/>
                <a:latin typeface="Arial"/>
                <a:cs typeface="Arial"/>
                <a:hlinkClick r:id="rId18"/>
              </a:rPr>
              <a:t>CSD</a:t>
            </a:r>
            <a:endParaRPr kumimoji="0" lang="en-US" sz="1400" b="0" i="0" u="none" strike="noStrike" kern="0" cap="none" spc="0" normalizeH="0" baseline="0" noProof="0" dirty="0">
              <a:ln>
                <a:noFill/>
              </a:ln>
              <a:solidFill>
                <a:schemeClr val="tx1"/>
              </a:solidFill>
              <a:effectLst/>
              <a:uLnTx/>
              <a:uFillTx/>
              <a:latin typeface="Arial"/>
              <a:cs typeface="Arial"/>
            </a:endParaRPr>
          </a:p>
          <a:p>
            <a:pPr marL="0" marR="0" lvl="0" indent="0" defTabSz="914400" eaLnBrk="1" fontAlgn="auto" latinLnBrk="0" hangingPunct="1">
              <a:lnSpc>
                <a:spcPct val="100000"/>
              </a:lnSpc>
              <a:spcBef>
                <a:spcPts val="0"/>
              </a:spcBef>
              <a:spcAft>
                <a:spcPts val="0"/>
              </a:spcAft>
              <a:buClrTx/>
              <a:buSzTx/>
              <a:buFont typeface="+mj-lt"/>
              <a:buAutoNum type="arabicPeriod"/>
              <a:tabLst/>
              <a:defRPr/>
            </a:pPr>
            <a:r>
              <a:rPr kumimoji="0" lang="en-US" sz="1400" b="1" i="0" u="none" strike="noStrike" kern="0" cap="none" spc="0" normalizeH="0" baseline="0" noProof="0" dirty="0">
                <a:ln>
                  <a:noFill/>
                </a:ln>
                <a:solidFill>
                  <a:schemeClr val="tx1"/>
                </a:solidFill>
                <a:effectLst/>
                <a:uLnTx/>
                <a:uFillTx/>
                <a:latin typeface="Arial"/>
                <a:cs typeface="Arial"/>
              </a:rPr>
              <a:t>802.11bb - Amendment:  Light Communications (LC), </a:t>
            </a:r>
            <a:r>
              <a:rPr kumimoji="0" lang="en-US" sz="1400" b="1" i="0" u="none" strike="noStrike" kern="0" cap="none" spc="0" normalizeH="0" baseline="0" noProof="0" dirty="0">
                <a:ln>
                  <a:noFill/>
                </a:ln>
                <a:solidFill>
                  <a:schemeClr val="tx1"/>
                </a:solidFill>
                <a:effectLst/>
                <a:uLnTx/>
                <a:uFillTx/>
                <a:latin typeface="Arial"/>
                <a:cs typeface="Arial"/>
                <a:hlinkClick r:id="rId19"/>
              </a:rPr>
              <a:t>PAR</a:t>
            </a:r>
            <a:r>
              <a:rPr kumimoji="0" lang="en-US" sz="1400" b="1" i="0" u="none" strike="noStrike" kern="0" cap="none" spc="0" normalizeH="0" baseline="0" noProof="0" dirty="0">
                <a:ln>
                  <a:noFill/>
                </a:ln>
                <a:solidFill>
                  <a:schemeClr val="tx1"/>
                </a:solidFill>
                <a:effectLst/>
                <a:uLnTx/>
                <a:uFillTx/>
                <a:latin typeface="Arial"/>
                <a:cs typeface="Arial"/>
              </a:rPr>
              <a:t> and </a:t>
            </a:r>
            <a:r>
              <a:rPr kumimoji="0" lang="en-US" sz="1400" b="1" i="0" u="none" strike="noStrike" kern="0" cap="none" spc="0" normalizeH="0" baseline="0" noProof="0" dirty="0">
                <a:ln>
                  <a:noFill/>
                </a:ln>
                <a:solidFill>
                  <a:schemeClr val="tx1"/>
                </a:solidFill>
                <a:effectLst/>
                <a:uLnTx/>
                <a:uFillTx/>
                <a:latin typeface="Arial"/>
                <a:cs typeface="Arial"/>
                <a:hlinkClick r:id="rId20"/>
              </a:rPr>
              <a:t>CSD</a:t>
            </a:r>
            <a:endParaRPr kumimoji="0" lang="en-US" sz="1400" b="1" i="0" u="none" strike="noStrike" kern="0" cap="none" spc="0" normalizeH="0" baseline="0" noProof="0" dirty="0">
              <a:ln>
                <a:noFill/>
              </a:ln>
              <a:solidFill>
                <a:schemeClr val="tx1"/>
              </a:solidFill>
              <a:effectLst/>
              <a:uLnTx/>
              <a:uFillTx/>
              <a:latin typeface="Arial"/>
              <a:cs typeface="Arial"/>
            </a:endParaRPr>
          </a:p>
          <a:p>
            <a:pPr marL="0" marR="0" lvl="0" indent="0" defTabSz="914400" eaLnBrk="1" fontAlgn="auto" latinLnBrk="0" hangingPunct="1">
              <a:lnSpc>
                <a:spcPct val="100000"/>
              </a:lnSpc>
              <a:spcBef>
                <a:spcPts val="0"/>
              </a:spcBef>
              <a:spcAft>
                <a:spcPts val="0"/>
              </a:spcAft>
              <a:buClrTx/>
              <a:buSzTx/>
              <a:buFont typeface="+mj-lt"/>
              <a:buAutoNum type="arabicPeriod"/>
              <a:tabLst/>
              <a:defRPr/>
            </a:pPr>
            <a:r>
              <a:rPr kumimoji="0" lang="en-US" sz="1400" b="1" i="0" u="none" strike="noStrike" kern="0" cap="none" spc="0" normalizeH="0" baseline="0" noProof="0" dirty="0">
                <a:ln>
                  <a:noFill/>
                </a:ln>
                <a:solidFill>
                  <a:schemeClr val="tx1"/>
                </a:solidFill>
                <a:effectLst/>
                <a:uLnTx/>
                <a:uFillTx/>
                <a:latin typeface="Arial"/>
                <a:cs typeface="Arial"/>
              </a:rPr>
              <a:t>802.15.4w - Amendment: LPWA (Low Power  Wide Area), </a:t>
            </a:r>
            <a:r>
              <a:rPr kumimoji="0" lang="en-US" sz="1400" b="1" i="0" u="none" strike="noStrike" kern="0" cap="none" spc="0" normalizeH="0" baseline="0" noProof="0" dirty="0">
                <a:ln>
                  <a:noFill/>
                </a:ln>
                <a:solidFill>
                  <a:schemeClr val="tx1"/>
                </a:solidFill>
                <a:effectLst/>
                <a:uLnTx/>
                <a:uFillTx/>
                <a:latin typeface="Arial"/>
                <a:cs typeface="Arial"/>
                <a:hlinkClick r:id="rId21"/>
              </a:rPr>
              <a:t>PAR</a:t>
            </a:r>
            <a:r>
              <a:rPr kumimoji="0" lang="en-US" sz="1400" b="1" i="0" u="none" strike="noStrike" kern="0" cap="none" spc="0" normalizeH="0" baseline="0" noProof="0" dirty="0">
                <a:ln>
                  <a:noFill/>
                </a:ln>
                <a:solidFill>
                  <a:schemeClr val="tx1"/>
                </a:solidFill>
                <a:effectLst/>
                <a:uLnTx/>
                <a:uFillTx/>
                <a:latin typeface="Arial"/>
                <a:cs typeface="Arial"/>
              </a:rPr>
              <a:t> and </a:t>
            </a:r>
            <a:r>
              <a:rPr kumimoji="0" lang="en-US" sz="1400" b="1" i="0" u="none" strike="noStrike" kern="0" cap="none" spc="0" normalizeH="0" baseline="0" noProof="0" dirty="0">
                <a:ln>
                  <a:noFill/>
                </a:ln>
                <a:solidFill>
                  <a:schemeClr val="tx1"/>
                </a:solidFill>
                <a:effectLst/>
                <a:uLnTx/>
                <a:uFillTx/>
                <a:latin typeface="Arial"/>
                <a:cs typeface="Arial"/>
                <a:hlinkClick r:id="rId22"/>
              </a:rPr>
              <a:t>CSD</a:t>
            </a:r>
            <a:endParaRPr kumimoji="0" lang="en-US" sz="1400" b="1" i="0" u="none" strike="noStrike" kern="0" cap="none" spc="0" normalizeH="0" baseline="0" noProof="0" dirty="0">
              <a:ln>
                <a:noFill/>
              </a:ln>
              <a:solidFill>
                <a:schemeClr val="tx1"/>
              </a:solidFill>
              <a:effectLst/>
              <a:uLnTx/>
              <a:uFillTx/>
              <a:latin typeface="Arial"/>
              <a:cs typeface="Arial"/>
            </a:endParaRPr>
          </a:p>
          <a:p>
            <a:pPr marL="0" marR="0" lvl="0" indent="0" defTabSz="914400" eaLnBrk="1" fontAlgn="auto" latinLnBrk="0" hangingPunct="1">
              <a:lnSpc>
                <a:spcPct val="100000"/>
              </a:lnSpc>
              <a:spcBef>
                <a:spcPts val="0"/>
              </a:spcBef>
              <a:spcAft>
                <a:spcPts val="0"/>
              </a:spcAft>
              <a:buClrTx/>
              <a:buSzTx/>
              <a:buFont typeface="+mj-lt"/>
              <a:buAutoNum type="arabicPeriod"/>
              <a:tabLst/>
              <a:defRPr/>
            </a:pPr>
            <a:r>
              <a:rPr kumimoji="0" lang="en-US" sz="1400" b="1" i="0" u="none" strike="noStrike" kern="0" cap="none" spc="0" normalizeH="0" baseline="0" noProof="0" dirty="0">
                <a:ln>
                  <a:noFill/>
                </a:ln>
                <a:solidFill>
                  <a:schemeClr val="tx1"/>
                </a:solidFill>
                <a:effectLst/>
                <a:uLnTx/>
                <a:uFillTx/>
                <a:latin typeface="Arial"/>
                <a:cs typeface="Arial"/>
              </a:rPr>
              <a:t>802.15.4x - Amendment: FANE (Field Area Network Enhancements), </a:t>
            </a:r>
            <a:r>
              <a:rPr kumimoji="0" lang="en-US" sz="1400" b="1" i="0" u="none" strike="noStrike" kern="0" cap="none" spc="0" normalizeH="0" baseline="0" noProof="0" dirty="0">
                <a:ln>
                  <a:noFill/>
                </a:ln>
                <a:solidFill>
                  <a:schemeClr val="tx1"/>
                </a:solidFill>
                <a:effectLst/>
                <a:uLnTx/>
                <a:uFillTx/>
                <a:latin typeface="Arial"/>
                <a:cs typeface="Arial"/>
                <a:hlinkClick r:id="rId23"/>
              </a:rPr>
              <a:t>PAR</a:t>
            </a:r>
            <a:r>
              <a:rPr kumimoji="0" lang="en-US" sz="1400" b="1" i="0" u="none" strike="noStrike" kern="0" cap="none" spc="0" normalizeH="0" baseline="0" noProof="0" dirty="0">
                <a:ln>
                  <a:noFill/>
                </a:ln>
                <a:solidFill>
                  <a:schemeClr val="tx1"/>
                </a:solidFill>
                <a:effectLst/>
                <a:uLnTx/>
                <a:uFillTx/>
                <a:latin typeface="Arial"/>
                <a:cs typeface="Arial"/>
              </a:rPr>
              <a:t> and </a:t>
            </a:r>
            <a:r>
              <a:rPr kumimoji="0" lang="en-US" sz="1400" b="1" i="0" u="none" strike="noStrike" kern="0" cap="none" spc="0" normalizeH="0" baseline="0" noProof="0" dirty="0">
                <a:ln>
                  <a:noFill/>
                </a:ln>
                <a:solidFill>
                  <a:schemeClr val="tx1"/>
                </a:solidFill>
                <a:effectLst/>
                <a:uLnTx/>
                <a:uFillTx/>
                <a:latin typeface="Arial"/>
                <a:cs typeface="Arial"/>
                <a:hlinkClick r:id="rId24"/>
              </a:rPr>
              <a:t>CSD</a:t>
            </a:r>
            <a:endParaRPr kumimoji="0" lang="en-US" sz="1400" b="1" i="0" u="none" strike="noStrike" kern="0" cap="none" spc="0" normalizeH="0" baseline="0" noProof="0" dirty="0">
              <a:ln>
                <a:noFill/>
              </a:ln>
              <a:solidFill>
                <a:schemeClr val="tx1"/>
              </a:solidFill>
              <a:effectLst/>
              <a:uLnTx/>
              <a:uFillTx/>
              <a:latin typeface="Arial"/>
              <a:cs typeface="Arial"/>
            </a:endParaRPr>
          </a:p>
          <a:p>
            <a:pPr marL="0" marR="0" lvl="0" indent="0" defTabSz="914400" eaLnBrk="1" fontAlgn="auto" latinLnBrk="0" hangingPunct="1">
              <a:lnSpc>
                <a:spcPct val="100000"/>
              </a:lnSpc>
              <a:spcBef>
                <a:spcPts val="0"/>
              </a:spcBef>
              <a:spcAft>
                <a:spcPts val="0"/>
              </a:spcAft>
              <a:buClrTx/>
              <a:buSzTx/>
              <a:buFont typeface="+mj-lt"/>
              <a:buAutoNum type="arabicPeriod"/>
              <a:tabLst/>
              <a:defRPr/>
            </a:pPr>
            <a:r>
              <a:rPr kumimoji="0" lang="en-US" sz="1400" b="1" i="0" u="none" strike="noStrike" kern="0" cap="none" spc="0" normalizeH="0" baseline="0" noProof="0" dirty="0">
                <a:ln>
                  <a:noFill/>
                </a:ln>
                <a:solidFill>
                  <a:schemeClr val="tx1"/>
                </a:solidFill>
                <a:effectLst/>
                <a:uLnTx/>
                <a:uFillTx/>
                <a:latin typeface="Arial"/>
                <a:cs typeface="Arial"/>
              </a:rPr>
              <a:t>802.15.4y - Amendment: SECN (Security Next Generation), </a:t>
            </a:r>
            <a:r>
              <a:rPr kumimoji="0" lang="en-US" sz="1400" b="1" i="0" u="none" strike="noStrike" kern="0" cap="none" spc="0" normalizeH="0" baseline="0" noProof="0" dirty="0">
                <a:ln>
                  <a:noFill/>
                </a:ln>
                <a:solidFill>
                  <a:schemeClr val="tx1"/>
                </a:solidFill>
                <a:effectLst/>
                <a:uLnTx/>
                <a:uFillTx/>
                <a:latin typeface="Arial"/>
                <a:cs typeface="Arial"/>
                <a:hlinkClick r:id="rId25"/>
              </a:rPr>
              <a:t>PAR</a:t>
            </a:r>
            <a:r>
              <a:rPr kumimoji="0" lang="en-US" sz="1400" b="1" i="0" u="none" strike="noStrike" kern="0" cap="none" spc="0" normalizeH="0" baseline="0" noProof="0" dirty="0">
                <a:ln>
                  <a:noFill/>
                </a:ln>
                <a:solidFill>
                  <a:schemeClr val="tx1"/>
                </a:solidFill>
                <a:effectLst/>
                <a:uLnTx/>
                <a:uFillTx/>
                <a:latin typeface="Arial"/>
                <a:cs typeface="Arial"/>
              </a:rPr>
              <a:t> and </a:t>
            </a:r>
            <a:r>
              <a:rPr kumimoji="0" lang="en-US" sz="1400" b="1" i="0" u="none" strike="noStrike" kern="0" cap="none" spc="0" normalizeH="0" baseline="0" noProof="0" dirty="0">
                <a:ln>
                  <a:noFill/>
                </a:ln>
                <a:solidFill>
                  <a:schemeClr val="tx1"/>
                </a:solidFill>
                <a:effectLst/>
                <a:uLnTx/>
                <a:uFillTx/>
                <a:latin typeface="Arial"/>
                <a:cs typeface="Arial"/>
                <a:hlinkClick r:id="rId26"/>
              </a:rPr>
              <a:t>CSD</a:t>
            </a:r>
            <a:endParaRPr kumimoji="0" lang="en-US" sz="1400" b="1" i="0" u="none" strike="noStrike" kern="0" cap="none" spc="0" normalizeH="0" baseline="0" noProof="0" dirty="0">
              <a:ln>
                <a:noFill/>
              </a:ln>
              <a:solidFill>
                <a:schemeClr val="tx1"/>
              </a:solidFill>
              <a:effectLst/>
              <a:uLnTx/>
              <a:uFillTx/>
              <a:latin typeface="Arial"/>
              <a:cs typeface="Arial"/>
            </a:endParaRPr>
          </a:p>
          <a:p>
            <a:pPr marL="0" marR="0" lvl="0" indent="0" defTabSz="914400" eaLnBrk="1" fontAlgn="auto" latinLnBrk="0" hangingPunct="1">
              <a:lnSpc>
                <a:spcPct val="100000"/>
              </a:lnSpc>
              <a:spcBef>
                <a:spcPts val="0"/>
              </a:spcBef>
              <a:spcAft>
                <a:spcPts val="0"/>
              </a:spcAft>
              <a:buClrTx/>
              <a:buSzTx/>
              <a:buFont typeface="+mj-lt"/>
              <a:buAutoNum type="arabicPeriod"/>
              <a:tabLst/>
              <a:defRPr/>
            </a:pPr>
            <a:r>
              <a:rPr kumimoji="0" lang="en-US" sz="1400" b="1" i="0" u="none" strike="noStrike" kern="0" cap="none" spc="0" normalizeH="0" baseline="0" noProof="0" dirty="0">
                <a:ln>
                  <a:noFill/>
                </a:ln>
                <a:solidFill>
                  <a:schemeClr val="tx1"/>
                </a:solidFill>
                <a:effectLst/>
                <a:uLnTx/>
                <a:uFillTx/>
                <a:latin typeface="Arial"/>
                <a:cs typeface="Arial"/>
              </a:rPr>
              <a:t>802.15.4z - Amendment: EIR (Enhanced IR-UWB Ranging), </a:t>
            </a:r>
            <a:r>
              <a:rPr kumimoji="0" lang="en-US" sz="1400" b="1" i="0" u="none" strike="noStrike" kern="0" cap="none" spc="0" normalizeH="0" baseline="0" noProof="0" dirty="0">
                <a:ln>
                  <a:noFill/>
                </a:ln>
                <a:solidFill>
                  <a:schemeClr val="tx1"/>
                </a:solidFill>
                <a:effectLst/>
                <a:uLnTx/>
                <a:uFillTx/>
                <a:latin typeface="Arial"/>
                <a:cs typeface="Arial"/>
                <a:hlinkClick r:id="rId27"/>
              </a:rPr>
              <a:t>PAR</a:t>
            </a:r>
            <a:r>
              <a:rPr kumimoji="0" lang="en-US" sz="1400" b="1" i="0" u="none" strike="noStrike" kern="0" cap="none" spc="0" normalizeH="0" baseline="0" noProof="0" dirty="0">
                <a:ln>
                  <a:noFill/>
                </a:ln>
                <a:solidFill>
                  <a:schemeClr val="tx1"/>
                </a:solidFill>
                <a:effectLst/>
                <a:uLnTx/>
                <a:uFillTx/>
                <a:latin typeface="Arial"/>
                <a:cs typeface="Arial"/>
              </a:rPr>
              <a:t> and </a:t>
            </a:r>
            <a:r>
              <a:rPr kumimoji="0" lang="en-US" sz="1400" b="1" i="0" u="none" strike="noStrike" kern="0" cap="none" spc="0" normalizeH="0" baseline="0" noProof="0" dirty="0">
                <a:ln>
                  <a:noFill/>
                </a:ln>
                <a:solidFill>
                  <a:schemeClr val="tx1"/>
                </a:solidFill>
                <a:effectLst/>
                <a:uLnTx/>
                <a:uFillTx/>
                <a:latin typeface="Arial"/>
                <a:cs typeface="Arial"/>
                <a:hlinkClick r:id="rId28"/>
              </a:rPr>
              <a:t>CSD</a:t>
            </a:r>
            <a:endParaRPr kumimoji="0" lang="en-US" sz="1400" b="1" i="0" u="none" strike="noStrike" kern="0" cap="none" spc="0" normalizeH="0" baseline="0" noProof="0" dirty="0">
              <a:ln>
                <a:noFill/>
              </a:ln>
              <a:solidFill>
                <a:schemeClr val="tx1"/>
              </a:solidFill>
              <a:effectLst/>
              <a:uLnTx/>
              <a:uFillTx/>
              <a:latin typeface="Arial"/>
              <a:cs typeface="Arial"/>
            </a:endParaRPr>
          </a:p>
          <a:p>
            <a:pPr marL="0" marR="0" lvl="0" indent="0" defTabSz="914400" eaLnBrk="1" fontAlgn="auto" latinLnBrk="0" hangingPunct="1">
              <a:lnSpc>
                <a:spcPct val="100000"/>
              </a:lnSpc>
              <a:spcBef>
                <a:spcPts val="0"/>
              </a:spcBef>
              <a:spcAft>
                <a:spcPts val="0"/>
              </a:spcAft>
              <a:buClrTx/>
              <a:buSzTx/>
              <a:buFont typeface="+mj-lt"/>
              <a:buAutoNum type="arabicPeriod"/>
              <a:tabLst/>
              <a:defRPr/>
            </a:pPr>
            <a:r>
              <a:rPr kumimoji="0" lang="en-US" sz="1400" b="1" i="0" u="none" strike="noStrike" kern="0" cap="none" spc="0" normalizeH="0" baseline="0" noProof="0" dirty="0">
                <a:ln>
                  <a:noFill/>
                </a:ln>
                <a:solidFill>
                  <a:schemeClr val="tx1"/>
                </a:solidFill>
                <a:effectLst/>
                <a:uLnTx/>
                <a:uFillTx/>
                <a:latin typeface="Arial"/>
                <a:cs typeface="Arial"/>
              </a:rPr>
              <a:t>802.22.3 - Standard: Spectrum Characterization and Occupancy Sensing , </a:t>
            </a:r>
            <a:r>
              <a:rPr kumimoji="0" lang="en-US" sz="1400" b="1" i="0" u="none" strike="noStrike" kern="0" cap="none" spc="0" normalizeH="0" baseline="0" noProof="0" dirty="0">
                <a:ln>
                  <a:noFill/>
                </a:ln>
                <a:solidFill>
                  <a:schemeClr val="tx1"/>
                </a:solidFill>
                <a:effectLst/>
                <a:uLnTx/>
                <a:uFillTx/>
                <a:latin typeface="Arial"/>
                <a:cs typeface="Arial"/>
                <a:hlinkClick r:id="rId29"/>
              </a:rPr>
              <a:t>PAR Modification</a:t>
            </a:r>
            <a:r>
              <a:rPr kumimoji="0" lang="en-US" sz="1400" b="1" i="0" u="none" strike="noStrike" kern="0" cap="none" spc="0" normalizeH="0" baseline="0" noProof="0" dirty="0">
                <a:ln>
                  <a:noFill/>
                </a:ln>
                <a:solidFill>
                  <a:schemeClr val="tx1"/>
                </a:solidFill>
                <a:effectLst/>
                <a:uLnTx/>
                <a:uFillTx/>
                <a:latin typeface="Arial"/>
                <a:cs typeface="Arial"/>
              </a:rPr>
              <a:t>,, and </a:t>
            </a:r>
            <a:r>
              <a:rPr kumimoji="0" lang="en-US" sz="1400" b="1" i="0" u="none" strike="noStrike" kern="0" cap="none" spc="0" normalizeH="0" baseline="0" noProof="0" dirty="0">
                <a:ln>
                  <a:noFill/>
                </a:ln>
                <a:solidFill>
                  <a:schemeClr val="tx1"/>
                </a:solidFill>
                <a:effectLst/>
                <a:uLnTx/>
                <a:uFillTx/>
                <a:latin typeface="Arial"/>
                <a:cs typeface="Arial"/>
                <a:hlinkClick r:id="rId30"/>
              </a:rPr>
              <a:t>CSD</a:t>
            </a:r>
            <a:endParaRPr kumimoji="0" lang="en-US" sz="1400" b="1" i="0" u="none" strike="noStrike" kern="0" cap="none" spc="0" normalizeH="0" baseline="0" noProof="0" dirty="0">
              <a:ln>
                <a:noFill/>
              </a:ln>
              <a:solidFill>
                <a:schemeClr val="tx1"/>
              </a:solidFill>
              <a:effectLst/>
              <a:uLnTx/>
              <a:uFillTx/>
              <a:latin typeface="Arial"/>
              <a:cs typeface="Arial"/>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sz="1800" b="0" i="0" u="none" strike="noStrike" kern="0" cap="none" spc="0" normalizeH="0" baseline="0" noProof="0" dirty="0">
                <a:ln>
                  <a:noFill/>
                </a:ln>
                <a:solidFill>
                  <a:schemeClr val="tx1"/>
                </a:solidFill>
                <a:effectLst/>
                <a:uLnTx/>
                <a:uFillTx/>
                <a:latin typeface="Arial"/>
                <a:cs typeface="Arial"/>
              </a:rPr>
              <a:t>Meeting times: Monday PM2, Tuesday AM2, Thursday AM2</a:t>
            </a:r>
          </a:p>
          <a:p>
            <a:pPr marL="285750" marR="0" lvl="0" indent="-285750" defTabSz="914400" eaLnBrk="1" fontAlgn="auto" latinLnBrk="0" hangingPunct="1">
              <a:lnSpc>
                <a:spcPct val="100000"/>
              </a:lnSpc>
              <a:spcBef>
                <a:spcPts val="0"/>
              </a:spcBef>
              <a:spcAft>
                <a:spcPts val="0"/>
              </a:spcAft>
              <a:buClrTx/>
              <a:buSzTx/>
              <a:buFontTx/>
              <a:buNone/>
              <a:tabLst/>
              <a:defRPr/>
            </a:pPr>
            <a:r>
              <a:rPr kumimoji="0" lang="en-US" altLang="en-US" sz="2000" b="0" i="0" u="none" strike="noStrike" kern="0" cap="none" spc="0" normalizeH="0" baseline="0" noProof="0" dirty="0" smtClean="0">
                <a:ln>
                  <a:noFill/>
                </a:ln>
                <a:solidFill>
                  <a:sysClr val="windowText" lastClr="000000"/>
                </a:solidFill>
                <a:effectLst/>
                <a:uLnTx/>
                <a:uFillTx/>
              </a:rPr>
              <a:t/>
            </a:r>
            <a:br>
              <a:rPr kumimoji="0" lang="en-US" altLang="en-US" sz="2000" b="0" i="0" u="none" strike="noStrike" kern="0" cap="none" spc="0" normalizeH="0" baseline="0" noProof="0" dirty="0" smtClean="0">
                <a:ln>
                  <a:noFill/>
                </a:ln>
                <a:solidFill>
                  <a:sysClr val="windowText" lastClr="000000"/>
                </a:solidFill>
                <a:effectLst/>
                <a:uLnTx/>
                <a:uFillTx/>
              </a:rPr>
            </a:br>
            <a:endParaRPr kumimoji="0" lang="en-US" altLang="en-US" sz="2400" b="1"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69238127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808</TotalTime>
  <Words>480</Words>
  <Application>Microsoft Macintosh PowerPoint</Application>
  <PresentationFormat>Custom</PresentationFormat>
  <Paragraphs>148</Paragraphs>
  <Slides>5</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Office Theme</vt:lpstr>
      <vt:lpstr>Microsoft Word 97 - 2004 Document</vt:lpstr>
      <vt:lpstr>March 2018 802.11 Liaison Report</vt:lpstr>
      <vt:lpstr>Current Groups</vt:lpstr>
      <vt:lpstr>Current Letterballots</vt:lpstr>
      <vt:lpstr>IEEE 802.11 Coexistence SC– Mar 2018 -1 Chair: Andrew Myles</vt:lpstr>
      <vt:lpstr>PAR Review SC –  March 2018 Project Authorization Request Review Chair: Jon Rosdahl</vt:lpstr>
    </vt:vector>
  </TitlesOfParts>
  <Manager/>
  <Company>Istanbul Medipol University</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Baykas Tuncer</dc:creator>
  <cp:keywords/>
  <dc:description/>
  <cp:lastModifiedBy>Tuncer Baykas</cp:lastModifiedBy>
  <cp:revision>145</cp:revision>
  <cp:lastPrinted>2015-01-08T23:35:49Z</cp:lastPrinted>
  <dcterms:created xsi:type="dcterms:W3CDTF">2014-10-30T17:06:39Z</dcterms:created>
  <dcterms:modified xsi:type="dcterms:W3CDTF">2018-03-05T21:33:59Z</dcterms:modified>
  <cp:category/>
</cp:coreProperties>
</file>