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56" r:id="rId2"/>
    <p:sldId id="257" r:id="rId3"/>
    <p:sldId id="293" r:id="rId4"/>
    <p:sldId id="294" r:id="rId5"/>
    <p:sldId id="295" r:id="rId6"/>
    <p:sldId id="281" r:id="rId7"/>
    <p:sldId id="282" r:id="rId8"/>
    <p:sldId id="265" r:id="rId9"/>
    <p:sldId id="292" r:id="rId10"/>
    <p:sldId id="284" r:id="rId11"/>
    <p:sldId id="285" r:id="rId12"/>
    <p:sldId id="286" r:id="rId13"/>
    <p:sldId id="296" r:id="rId14"/>
    <p:sldId id="299" r:id="rId15"/>
    <p:sldId id="300" r:id="rId16"/>
    <p:sldId id="301" r:id="rId17"/>
    <p:sldId id="302" r:id="rId18"/>
    <p:sldId id="314" r:id="rId19"/>
    <p:sldId id="313" r:id="rId20"/>
    <p:sldId id="303" r:id="rId21"/>
    <p:sldId id="304" r:id="rId22"/>
    <p:sldId id="307" r:id="rId23"/>
    <p:sldId id="311" r:id="rId24"/>
    <p:sldId id="306" r:id="rId25"/>
    <p:sldId id="308" r:id="rId26"/>
    <p:sldId id="309" r:id="rId27"/>
    <p:sldId id="310" r:id="rId28"/>
    <p:sldId id="312" r:id="rId29"/>
    <p:sldId id="275" r:id="rId30"/>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8" autoAdjust="0"/>
    <p:restoredTop sz="95721" autoAdjust="0"/>
  </p:normalViewPr>
  <p:slideViewPr>
    <p:cSldViewPr>
      <p:cViewPr varScale="1">
        <p:scale>
          <a:sx n="71" d="100"/>
          <a:sy n="71" d="100"/>
        </p:scale>
        <p:origin x="1915" y="48"/>
      </p:cViewPr>
      <p:guideLst>
        <p:guide orient="horz" pos="2304"/>
        <p:guide pos="3072"/>
      </p:guideLst>
    </p:cSldViewPr>
  </p:slideViewPr>
  <p:outlineViewPr>
    <p:cViewPr varScale="1">
      <p:scale>
        <a:sx n="170" d="200"/>
        <a:sy n="170" d="200"/>
      </p:scale>
      <p:origin x="0" y="-170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9" d="100"/>
          <a:sy n="59" d="100"/>
        </p:scale>
        <p:origin x="3283"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802.15.4-17/xxxxr0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Month Year</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Jianlin Guo, Mitsubishi Electric</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
        <p:nvSpPr>
          <p:cNvPr id="2" name="Header Placeholder 1"/>
          <p:cNvSpPr>
            <a:spLocks noGrp="1"/>
          </p:cNvSpPr>
          <p:nvPr>
            <p:ph type="hdr" sz="quarter"/>
          </p:nvPr>
        </p:nvSpPr>
        <p:spPr>
          <a:xfrm>
            <a:off x="0" y="0"/>
            <a:ext cx="3005138" cy="465138"/>
          </a:xfrm>
          <a:prstGeom prst="rect">
            <a:avLst/>
          </a:prstGeom>
        </p:spPr>
        <p:txBody>
          <a:bodyPr vert="horz" lIns="91440" tIns="45720" rIns="91440" bIns="45720" rtlCol="0"/>
          <a:lstStyle>
            <a:lvl1pPr algn="l">
              <a:defRPr sz="1200"/>
            </a:lvl1pPr>
          </a:lstStyle>
          <a:p>
            <a:endParaRPr lang="en-US"/>
          </a:p>
        </p:txBody>
      </p:sp>
      <p:sp>
        <p:nvSpPr>
          <p:cNvPr id="3" name="Slide Image Placeholder 2"/>
          <p:cNvSpPr>
            <a:spLocks noGrp="1" noRot="1" noChangeAspect="1"/>
          </p:cNvSpPr>
          <p:nvPr>
            <p:ph type="sldImg" idx="2"/>
          </p:nvPr>
        </p:nvSpPr>
        <p:spPr>
          <a:xfrm>
            <a:off x="1379538" y="1160463"/>
            <a:ext cx="4175125" cy="3132137"/>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dt="0"/>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4072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smtClean="0"/>
              <a:t>Jianlin Guo, Mitsubishi Electric</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smtClean="0"/>
              <a:t>March 2018</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smtClean="0"/>
              <a:t>January 2018</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Jianlin Guo, Mitsubishi Electric</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802.19-18/0016r0</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dirty="0" smtClean="0">
                <a:latin typeface="+mn-lt"/>
              </a:rPr>
              <a:t>March 2018</a:t>
            </a:r>
            <a:endParaRPr lang="en-GB" dirty="0">
              <a:latin typeface="+mn-lt"/>
            </a:endParaRPr>
          </a:p>
        </p:txBody>
      </p:sp>
      <p:sp>
        <p:nvSpPr>
          <p:cNvPr id="7" name="Footer Placeholder 4"/>
          <p:cNvSpPr>
            <a:spLocks noGrp="1"/>
          </p:cNvSpPr>
          <p:nvPr>
            <p:ph type="ftr" idx="14"/>
          </p:nvPr>
        </p:nvSpPr>
        <p:spPr>
          <a:xfrm>
            <a:off x="5867407" y="6907108"/>
            <a:ext cx="3244420" cy="193040"/>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8" name="Slide Number Placeholder 5"/>
          <p:cNvSpPr>
            <a:spLocks noGrp="1"/>
          </p:cNvSpPr>
          <p:nvPr>
            <p:ph type="sldNum" idx="12"/>
          </p:nvPr>
        </p:nvSpPr>
        <p:spPr/>
        <p:txBody>
          <a:bodyPr/>
          <a:lstStyle/>
          <a:p>
            <a:r>
              <a:rPr lang="en-GB" dirty="0">
                <a:latin typeface="+mn-lt"/>
              </a:rPr>
              <a:t>Slide </a:t>
            </a:r>
            <a:fld id="{93823DB3-BAA4-4F4A-B4B3-ED9ABE70E976}" type="slidenum">
              <a:rPr lang="en-GB">
                <a:latin typeface="+mn-lt"/>
              </a:rPr>
              <a:pPr/>
              <a:t>1</a:t>
            </a:fld>
            <a:endParaRPr lang="en-GB" dirty="0">
              <a:latin typeface="+mn-lt"/>
            </a:endParaRPr>
          </a:p>
        </p:txBody>
      </p:sp>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2600" dirty="0" smtClean="0">
                <a:latin typeface="+mn-lt"/>
              </a:rPr>
              <a:t>Update on Coexistence Simulations, 802.15.4g and</a:t>
            </a:r>
            <a:r>
              <a:rPr lang="en-GB" sz="2600" dirty="0" smtClean="0">
                <a:latin typeface="+mj-lt"/>
              </a:rPr>
              <a:t> 802.11ah</a:t>
            </a:r>
            <a:endParaRPr lang="en-GB" sz="2600" dirty="0">
              <a:latin typeface="+mj-lt"/>
            </a:endParaRPr>
          </a:p>
        </p:txBody>
      </p:sp>
      <p:sp>
        <p:nvSpPr>
          <p:cNvPr id="3074" name="Rectangle 2"/>
          <p:cNvSpPr>
            <a:spLocks noGrp="1" noChangeArrowheads="1"/>
          </p:cNvSpPr>
          <p:nvPr>
            <p:ph type="body" idx="1"/>
          </p:nvPr>
        </p:nvSpPr>
        <p:spPr>
          <a:xfrm>
            <a:off x="731520" y="171026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latin typeface="+mn-lt"/>
              </a:rPr>
              <a:t>Date:</a:t>
            </a:r>
            <a:r>
              <a:rPr lang="en-GB" sz="2133" b="0" dirty="0">
                <a:latin typeface="+mn-lt"/>
              </a:rPr>
              <a:t> </a:t>
            </a:r>
            <a:r>
              <a:rPr lang="en-GB" sz="2133" b="0" dirty="0" smtClean="0">
                <a:latin typeface="+mn-lt"/>
              </a:rPr>
              <a:t>2018-03-05</a:t>
            </a:r>
            <a:endParaRPr lang="en-GB" sz="2133" b="0" dirty="0">
              <a:latin typeface="+mn-lt"/>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813476256"/>
              </p:ext>
            </p:extLst>
          </p:nvPr>
        </p:nvGraphicFramePr>
        <p:xfrm>
          <a:off x="666750" y="2206625"/>
          <a:ext cx="8553450" cy="4146550"/>
        </p:xfrm>
        <a:graphic>
          <a:graphicData uri="http://schemas.openxmlformats.org/presentationml/2006/ole">
            <mc:AlternateContent xmlns:mc="http://schemas.openxmlformats.org/markup-compatibility/2006">
              <mc:Choice xmlns:v="urn:schemas-microsoft-com:vml" Requires="v">
                <p:oleObj spid="_x0000_s3431" name="Document" r:id="rId4" imgW="8866603" imgH="4674170" progId="Word.Document.8">
                  <p:embed/>
                </p:oleObj>
              </mc:Choice>
              <mc:Fallback>
                <p:oleObj name="Document" r:id="rId4" imgW="8866603" imgH="4674170" progId="Word.Document.8">
                  <p:embed/>
                  <p:pic>
                    <p:nvPicPr>
                      <p:cNvPr id="0" name="Picture 3"/>
                      <p:cNvPicPr>
                        <a:picLocks noChangeAspect="1" noChangeArrowheads="1"/>
                      </p:cNvPicPr>
                      <p:nvPr/>
                    </p:nvPicPr>
                    <p:blipFill>
                      <a:blip r:embed="rId5"/>
                      <a:srcRect/>
                      <a:stretch>
                        <a:fillRect/>
                      </a:stretch>
                    </p:blipFill>
                    <p:spPr bwMode="auto">
                      <a:xfrm>
                        <a:off x="666750" y="2206625"/>
                        <a:ext cx="8553450" cy="4146550"/>
                      </a:xfrm>
                      <a:prstGeom prst="rect">
                        <a:avLst/>
                      </a:prstGeom>
                      <a:noFill/>
                      <a:extLst/>
                    </p:spPr>
                  </p:pic>
                </p:oleObj>
              </mc:Fallback>
            </mc:AlternateContent>
          </a:graphicData>
        </a:graphic>
      </p:graphicFrame>
      <p:sp>
        <p:nvSpPr>
          <p:cNvPr id="3076" name="Rectangle 4"/>
          <p:cNvSpPr>
            <a:spLocks noChangeArrowheads="1"/>
          </p:cNvSpPr>
          <p:nvPr/>
        </p:nvSpPr>
        <p:spPr bwMode="auto">
          <a:xfrm>
            <a:off x="568960" y="1828800"/>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mn-lt"/>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mn-lt"/>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latin typeface="+mn-lt"/>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March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10</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Traffic Rate (Workload)</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Upper bound  = 10</a:t>
            </a:r>
            <a:r>
              <a:rPr lang="en-GB" sz="2000" dirty="0">
                <a:latin typeface="+mn-lt"/>
              </a:rPr>
              <a:t>% duty cycle (based on ARIB STD-T108 )</a:t>
            </a:r>
            <a:endParaRPr lang="en-GB" sz="20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10 kbps for 802.15.4g node with PHY layer data rate = 100 kbps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300 kbps for 802.11ah station with PHY layer data rate = 3000 kbps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Workload based simulation scenario - </a:t>
            </a:r>
            <a:r>
              <a:rPr lang="en-GB" sz="1800" dirty="0" smtClean="0">
                <a:latin typeface="+mn-lt"/>
              </a:rPr>
              <a:t>Equal traffic rate (</a:t>
            </a:r>
            <a:r>
              <a:rPr lang="en-US" sz="1800" dirty="0">
                <a:latin typeface="+mn-lt"/>
              </a:rPr>
              <a:t>for the case if two networks used for </a:t>
            </a:r>
            <a:r>
              <a:rPr lang="en-US" sz="1800" dirty="0" smtClean="0">
                <a:latin typeface="+mn-lt"/>
              </a:rPr>
              <a:t>same application)</a:t>
            </a:r>
            <a:endParaRPr lang="en-GB" sz="18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1 kbps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 duty cycle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0.033% duty cycle for 802.11ah</a:t>
            </a:r>
            <a:endParaRPr lang="en-GB" sz="18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a:latin typeface="+mn-lt"/>
              </a:rPr>
              <a:t>Network capability </a:t>
            </a:r>
            <a:r>
              <a:rPr lang="en-GB" sz="2000" dirty="0" smtClean="0">
                <a:latin typeface="+mn-lt"/>
              </a:rPr>
              <a:t>based simulation scenario - Equal duty cycle (</a:t>
            </a:r>
            <a:r>
              <a:rPr lang="en-US" sz="1800" dirty="0" smtClean="0">
                <a:latin typeface="+mn-lt"/>
              </a:rPr>
              <a:t>for the </a:t>
            </a:r>
            <a:r>
              <a:rPr lang="en-US" sz="1800" dirty="0">
                <a:latin typeface="+mn-lt"/>
              </a:rPr>
              <a:t>case if two networks </a:t>
            </a:r>
            <a:r>
              <a:rPr lang="en-US" sz="1800" dirty="0" smtClean="0">
                <a:latin typeface="+mn-lt"/>
              </a:rPr>
              <a:t>used </a:t>
            </a:r>
            <a:r>
              <a:rPr lang="en-US" sz="1800" dirty="0">
                <a:latin typeface="+mn-lt"/>
              </a:rPr>
              <a:t>for different </a:t>
            </a:r>
            <a:r>
              <a:rPr lang="en-US" sz="1800" dirty="0" smtClean="0">
                <a:latin typeface="+mn-lt"/>
              </a:rPr>
              <a:t>applications)</a:t>
            </a:r>
            <a:endParaRPr lang="en-GB" sz="20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0.1% duty cycle</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0.1 kbps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3 kbps for 802.11ah</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1</a:t>
            </a:r>
            <a:r>
              <a:rPr lang="en-GB" sz="1800" dirty="0">
                <a:latin typeface="+mn-lt"/>
              </a:rPr>
              <a:t>% duty cycle</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 </a:t>
            </a:r>
            <a:r>
              <a:rPr lang="en-GB" sz="1600" dirty="0">
                <a:latin typeface="+mn-lt"/>
              </a:rPr>
              <a:t>kbps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30 </a:t>
            </a:r>
            <a:r>
              <a:rPr lang="en-GB" sz="1600" dirty="0">
                <a:latin typeface="+mn-lt"/>
              </a:rPr>
              <a:t>kbps for </a:t>
            </a:r>
            <a:r>
              <a:rPr lang="en-GB" sz="1600" dirty="0" smtClean="0">
                <a:latin typeface="+mn-lt"/>
              </a:rPr>
              <a:t>802.11ah</a:t>
            </a:r>
          </a:p>
        </p:txBody>
      </p:sp>
    </p:spTree>
    <p:extLst>
      <p:ext uri="{BB962C8B-B14F-4D97-AF65-F5344CB8AC3E}">
        <p14:creationId xmlns:p14="http://schemas.microsoft.com/office/powerpoint/2010/main" val="9881400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 </a:t>
            </a:r>
            <a:r>
              <a:rPr lang="en-US" dirty="0" smtClean="0">
                <a:latin typeface="+mn-lt"/>
              </a:rPr>
              <a:t>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11</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Packet Payload Size</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802.15.4g</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100 bytes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200 bytes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802.11ah</a:t>
            </a:r>
            <a:endParaRPr lang="en-GB" sz="20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100 bytes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200 bytes</a:t>
            </a:r>
            <a:endParaRPr lang="en-GB" sz="18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500 bytes</a:t>
            </a:r>
            <a:endParaRPr lang="en-GB" sz="18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1000 bytes</a:t>
            </a:r>
          </a:p>
        </p:txBody>
      </p:sp>
    </p:spTree>
    <p:extLst>
      <p:ext uri="{BB962C8B-B14F-4D97-AF65-F5344CB8AC3E}">
        <p14:creationId xmlns:p14="http://schemas.microsoft.com/office/powerpoint/2010/main" val="3362333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Results</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Simulation 1 (equal traffic rate = 1 kbps)</a:t>
            </a:r>
          </a:p>
          <a:p>
            <a:pPr lvl="1">
              <a:spcBef>
                <a:spcPts val="0"/>
              </a:spcBef>
            </a:pPr>
            <a:r>
              <a:rPr lang="en-US" sz="1800" dirty="0" smtClean="0">
                <a:latin typeface="+mn-lt"/>
              </a:rPr>
              <a:t>50 nodes for 802.15.4g and 802.11ah</a:t>
            </a:r>
          </a:p>
          <a:p>
            <a:pPr lvl="1">
              <a:spcBef>
                <a:spcPts val="0"/>
              </a:spcBef>
            </a:pPr>
            <a:r>
              <a:rPr lang="en-US" sz="1800" dirty="0" smtClean="0">
                <a:latin typeface="+mn-lt"/>
              </a:rPr>
              <a:t>1 kbps traffic </a:t>
            </a:r>
            <a:r>
              <a:rPr lang="en-US" sz="1800" dirty="0">
                <a:latin typeface="+mn-lt"/>
              </a:rPr>
              <a:t>rate for 802.15.4g and 802.11ah</a:t>
            </a:r>
            <a:endParaRPr lang="en-US" sz="1800" dirty="0" smtClean="0">
              <a:latin typeface="+mn-lt"/>
            </a:endParaRPr>
          </a:p>
          <a:p>
            <a:pPr lvl="1">
              <a:spcBef>
                <a:spcPts val="0"/>
              </a:spcBef>
            </a:pPr>
            <a:r>
              <a:rPr lang="en-US" sz="1800" dirty="0" smtClean="0">
                <a:latin typeface="+mn-lt"/>
              </a:rPr>
              <a:t>100 bytes </a:t>
            </a:r>
            <a:r>
              <a:rPr lang="en-US" sz="1800" dirty="0">
                <a:latin typeface="+mn-lt"/>
              </a:rPr>
              <a:t>payload for 802.15.4g and </a:t>
            </a:r>
            <a:r>
              <a:rPr lang="en-US" sz="1800" dirty="0" smtClean="0">
                <a:latin typeface="+mn-lt"/>
              </a:rPr>
              <a:t>802.11ah</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200" dirty="0" smtClean="0">
              <a:latin typeface="+mn-lt"/>
            </a:endParaRPr>
          </a:p>
          <a:p>
            <a:pPr>
              <a:spcBef>
                <a:spcPts val="0"/>
              </a:spcBef>
            </a:pPr>
            <a:r>
              <a:rPr lang="en-US" sz="1800" dirty="0">
                <a:latin typeface="+mn-lt"/>
              </a:rPr>
              <a:t>Observations</a:t>
            </a:r>
          </a:p>
          <a:p>
            <a:pPr lvl="1">
              <a:spcBef>
                <a:spcPts val="0"/>
              </a:spcBef>
            </a:pPr>
            <a:r>
              <a:rPr lang="en-US" sz="1800" dirty="0" smtClean="0">
                <a:latin typeface="+mn-lt"/>
              </a:rPr>
              <a:t>100% of packet delivery rate for 802.11ah network</a:t>
            </a:r>
            <a:endParaRPr lang="en-US" sz="1800" dirty="0">
              <a:latin typeface="+mn-lt"/>
            </a:endParaRPr>
          </a:p>
          <a:p>
            <a:pPr lvl="1">
              <a:spcBef>
                <a:spcPts val="0"/>
              </a:spcBef>
            </a:pPr>
            <a:r>
              <a:rPr lang="en-US" sz="1800" dirty="0" smtClean="0">
                <a:latin typeface="+mn-lt"/>
              </a:rPr>
              <a:t>About 95% of packet delivery rate for 802.15.4g network</a:t>
            </a:r>
            <a:endParaRPr lang="en-US" sz="1800" dirty="0">
              <a:latin typeface="+mn-lt"/>
            </a:endParaRPr>
          </a:p>
          <a:p>
            <a:pPr lvl="1">
              <a:spcBef>
                <a:spcPts val="0"/>
              </a:spcBef>
            </a:pPr>
            <a:r>
              <a:rPr lang="en-US" sz="1800" dirty="0" smtClean="0">
                <a:latin typeface="+mn-lt"/>
              </a:rPr>
              <a:t>802.11ah packet latency is in between 0.72ms and 45.7ms</a:t>
            </a:r>
            <a:endParaRPr lang="en-US" sz="1800" dirty="0">
              <a:latin typeface="+mn-lt"/>
            </a:endParaRPr>
          </a:p>
          <a:p>
            <a:pPr lvl="1">
              <a:spcBef>
                <a:spcPts val="0"/>
              </a:spcBef>
            </a:pPr>
            <a:r>
              <a:rPr lang="en-US" sz="1800" dirty="0" smtClean="0">
                <a:latin typeface="+mn-lt"/>
              </a:rPr>
              <a:t>802.15.4g packet latency is in between 10.1ms and 57.5ms</a:t>
            </a:r>
            <a:endParaRPr lang="en-US" sz="1800" dirty="0">
              <a:latin typeface="+mn-lt"/>
            </a:endParaRPr>
          </a:p>
        </p:txBody>
      </p:sp>
      <p:pic>
        <p:nvPicPr>
          <p:cNvPr id="4098" name="Picture 2" descr="C:\Projects\Coexistence\Simulation-2018\Rate-50-50-1-1-100-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70831"/>
            <a:ext cx="482492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Projects\Coexistence\Simulation-2018\Delay-50-50-1-1-100-1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9190" y="3070831"/>
            <a:ext cx="4332410" cy="2395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83585" y="6038357"/>
            <a:ext cx="1447800" cy="584775"/>
          </a:xfrm>
          <a:prstGeom prst="rect">
            <a:avLst/>
          </a:prstGeom>
          <a:noFill/>
        </p:spPr>
        <p:txBody>
          <a:bodyPr wrap="square" rtlCol="0">
            <a:spAutoFit/>
          </a:bodyPr>
          <a:lstStyle/>
          <a:p>
            <a:pPr algn="ctr"/>
            <a:r>
              <a:rPr lang="en-US" sz="1600" dirty="0" smtClean="0">
                <a:solidFill>
                  <a:schemeClr val="tx1"/>
                </a:solidFill>
              </a:rPr>
              <a:t>Good Performance</a:t>
            </a:r>
            <a:endParaRPr lang="en-US" sz="1600" dirty="0">
              <a:solidFill>
                <a:schemeClr val="tx1"/>
              </a:solidFill>
            </a:endParaRPr>
          </a:p>
        </p:txBody>
      </p:sp>
      <p:sp>
        <p:nvSpPr>
          <p:cNvPr id="3" name="Right Brace 2"/>
          <p:cNvSpPr/>
          <p:nvPr/>
        </p:nvSpPr>
        <p:spPr bwMode="auto">
          <a:xfrm>
            <a:off x="7162800" y="5867400"/>
            <a:ext cx="228600" cy="9144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9674572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13</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Results</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Simulation 2 </a:t>
            </a:r>
            <a:r>
              <a:rPr lang="en-US" sz="2000" dirty="0"/>
              <a:t>(equal traffic </a:t>
            </a:r>
            <a:r>
              <a:rPr lang="en-US" sz="2000" dirty="0" smtClean="0"/>
              <a:t>rate</a:t>
            </a:r>
            <a:r>
              <a:rPr lang="en-US" sz="2000" dirty="0"/>
              <a:t> = 1 kbps</a:t>
            </a:r>
            <a:r>
              <a:rPr lang="en-US" sz="2000" dirty="0" smtClean="0"/>
              <a:t>)</a:t>
            </a:r>
            <a:endParaRPr lang="en-US" sz="2000" dirty="0" smtClean="0">
              <a:latin typeface="+mn-lt"/>
            </a:endParaRPr>
          </a:p>
          <a:p>
            <a:pPr lvl="1">
              <a:spcBef>
                <a:spcPts val="0"/>
              </a:spcBef>
            </a:pPr>
            <a:r>
              <a:rPr lang="en-US" sz="1800" dirty="0" smtClean="0">
                <a:latin typeface="+mn-lt"/>
              </a:rPr>
              <a:t>50 nodes for 802.15.4g and 802.11ah</a:t>
            </a:r>
          </a:p>
          <a:p>
            <a:pPr lvl="1">
              <a:spcBef>
                <a:spcPts val="0"/>
              </a:spcBef>
            </a:pPr>
            <a:r>
              <a:rPr lang="en-US" sz="1800" dirty="0" smtClean="0">
                <a:latin typeface="+mn-lt"/>
              </a:rPr>
              <a:t>1 kbps traffic </a:t>
            </a:r>
            <a:r>
              <a:rPr lang="en-US" sz="1800" dirty="0">
                <a:latin typeface="+mn-lt"/>
              </a:rPr>
              <a:t>rate for 802.15.4g and 802.11ah</a:t>
            </a:r>
            <a:endParaRPr lang="en-US" sz="1800" dirty="0" smtClean="0">
              <a:latin typeface="+mn-lt"/>
            </a:endParaRPr>
          </a:p>
          <a:p>
            <a:pPr lvl="1">
              <a:spcBef>
                <a:spcPts val="0"/>
              </a:spcBef>
            </a:pPr>
            <a:r>
              <a:rPr lang="en-US" sz="1800" dirty="0" smtClean="0">
                <a:latin typeface="+mn-lt"/>
              </a:rPr>
              <a:t>200 bytes </a:t>
            </a:r>
            <a:r>
              <a:rPr lang="en-US" sz="1800" dirty="0">
                <a:latin typeface="+mn-lt"/>
              </a:rPr>
              <a:t>payload for 802.15.4g and </a:t>
            </a:r>
            <a:r>
              <a:rPr lang="en-US" sz="1800" dirty="0" smtClean="0">
                <a:latin typeface="+mn-lt"/>
              </a:rPr>
              <a:t>802.11ah</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200" dirty="0" smtClean="0">
              <a:latin typeface="+mn-lt"/>
            </a:endParaRPr>
          </a:p>
          <a:p>
            <a:pPr>
              <a:spcBef>
                <a:spcPts val="0"/>
              </a:spcBef>
            </a:pPr>
            <a:r>
              <a:rPr lang="en-US" sz="1800" dirty="0">
                <a:latin typeface="+mn-lt"/>
              </a:rPr>
              <a:t>Observations</a:t>
            </a:r>
          </a:p>
          <a:p>
            <a:pPr lvl="1">
              <a:spcBef>
                <a:spcPts val="0"/>
              </a:spcBef>
            </a:pPr>
            <a:r>
              <a:rPr lang="en-US" sz="1800" dirty="0" smtClean="0">
                <a:latin typeface="+mn-lt"/>
              </a:rPr>
              <a:t>100% of packet delivery rate for 802.11ah network</a:t>
            </a:r>
            <a:endParaRPr lang="en-US" sz="1800" dirty="0">
              <a:latin typeface="+mn-lt"/>
            </a:endParaRPr>
          </a:p>
          <a:p>
            <a:pPr lvl="1">
              <a:spcBef>
                <a:spcPts val="0"/>
              </a:spcBef>
            </a:pPr>
            <a:r>
              <a:rPr lang="en-US" sz="1800" dirty="0" smtClean="0">
                <a:latin typeface="+mn-lt"/>
              </a:rPr>
              <a:t>About 99% of packet delivery rate for 802.15.4g network</a:t>
            </a:r>
            <a:endParaRPr lang="en-US" sz="1800" dirty="0">
              <a:latin typeface="+mn-lt"/>
            </a:endParaRPr>
          </a:p>
          <a:p>
            <a:pPr lvl="1">
              <a:spcBef>
                <a:spcPts val="0"/>
              </a:spcBef>
            </a:pPr>
            <a:r>
              <a:rPr lang="en-US" sz="1800" dirty="0" smtClean="0">
                <a:latin typeface="+mn-lt"/>
              </a:rPr>
              <a:t>802.11ah packet latency is in between 0.96ms and 30.9ms</a:t>
            </a:r>
            <a:endParaRPr lang="en-US" sz="1800" dirty="0">
              <a:latin typeface="+mn-lt"/>
            </a:endParaRPr>
          </a:p>
          <a:p>
            <a:pPr lvl="1">
              <a:spcBef>
                <a:spcPts val="0"/>
              </a:spcBef>
            </a:pPr>
            <a:r>
              <a:rPr lang="en-US" sz="1800" dirty="0">
                <a:latin typeface="+mn-lt"/>
              </a:rPr>
              <a:t>802.15.4g packet latency is </a:t>
            </a:r>
            <a:r>
              <a:rPr lang="en-US" sz="1800" dirty="0" smtClean="0">
                <a:latin typeface="+mn-lt"/>
              </a:rPr>
              <a:t>in between 18.1ms and 58.1ms</a:t>
            </a:r>
            <a:endParaRPr lang="en-US" sz="1800" dirty="0">
              <a:latin typeface="+mn-lt"/>
            </a:endParaRPr>
          </a:p>
        </p:txBody>
      </p:sp>
      <p:pic>
        <p:nvPicPr>
          <p:cNvPr id="5122" name="Picture 2" descr="C:\Projects\Coexistence\Simulation-2018\Rate-50-50-1-1-200-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901259"/>
            <a:ext cx="4776471" cy="22862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Projects\Coexistence\Simulation-2018\Delay-50-50-1-1-200-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901260"/>
            <a:ext cx="4134421" cy="2286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83585" y="6038357"/>
            <a:ext cx="1447800" cy="584775"/>
          </a:xfrm>
          <a:prstGeom prst="rect">
            <a:avLst/>
          </a:prstGeom>
          <a:noFill/>
        </p:spPr>
        <p:txBody>
          <a:bodyPr wrap="square" rtlCol="0">
            <a:spAutoFit/>
          </a:bodyPr>
          <a:lstStyle/>
          <a:p>
            <a:pPr algn="ctr"/>
            <a:r>
              <a:rPr lang="en-US" sz="1600" dirty="0" smtClean="0">
                <a:solidFill>
                  <a:schemeClr val="tx1"/>
                </a:solidFill>
              </a:rPr>
              <a:t>Good Performance</a:t>
            </a:r>
            <a:endParaRPr lang="en-US" sz="1600" dirty="0">
              <a:solidFill>
                <a:schemeClr val="tx1"/>
              </a:solidFill>
            </a:endParaRPr>
          </a:p>
        </p:txBody>
      </p:sp>
      <p:sp>
        <p:nvSpPr>
          <p:cNvPr id="10" name="Right Brace 9"/>
          <p:cNvSpPr/>
          <p:nvPr/>
        </p:nvSpPr>
        <p:spPr bwMode="auto">
          <a:xfrm>
            <a:off x="7162800" y="5867400"/>
            <a:ext cx="228600" cy="9144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5253076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Results</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Simulation 3</a:t>
            </a:r>
            <a:r>
              <a:rPr lang="en-US" sz="2000" dirty="0" smtClean="0"/>
              <a:t> </a:t>
            </a:r>
            <a:r>
              <a:rPr lang="en-US" sz="2000" dirty="0"/>
              <a:t>(equal traffic </a:t>
            </a:r>
            <a:r>
              <a:rPr lang="en-US" sz="2000" dirty="0" smtClean="0"/>
              <a:t>rate</a:t>
            </a:r>
            <a:r>
              <a:rPr lang="en-US" sz="2000" dirty="0"/>
              <a:t> = 1 kbps</a:t>
            </a:r>
            <a:r>
              <a:rPr lang="en-US" sz="2000" dirty="0" smtClean="0"/>
              <a:t>)</a:t>
            </a:r>
            <a:endParaRPr lang="en-US" sz="2000" dirty="0" smtClean="0">
              <a:latin typeface="+mn-lt"/>
            </a:endParaRPr>
          </a:p>
          <a:p>
            <a:pPr lvl="1">
              <a:spcBef>
                <a:spcPts val="0"/>
              </a:spcBef>
            </a:pPr>
            <a:r>
              <a:rPr lang="en-US" sz="1800" dirty="0">
                <a:latin typeface="+mn-lt"/>
              </a:rPr>
              <a:t>8</a:t>
            </a:r>
            <a:r>
              <a:rPr lang="en-US" sz="1800" dirty="0" smtClean="0">
                <a:latin typeface="+mn-lt"/>
              </a:rPr>
              <a:t>0 nodes for 802.15.4g and 802.11ah</a:t>
            </a:r>
          </a:p>
          <a:p>
            <a:pPr lvl="1">
              <a:spcBef>
                <a:spcPts val="0"/>
              </a:spcBef>
            </a:pPr>
            <a:r>
              <a:rPr lang="en-US" sz="1800" dirty="0" smtClean="0">
                <a:latin typeface="+mn-lt"/>
              </a:rPr>
              <a:t>1 kbps traffic </a:t>
            </a:r>
            <a:r>
              <a:rPr lang="en-US" sz="1800" dirty="0">
                <a:latin typeface="+mn-lt"/>
              </a:rPr>
              <a:t>rate for 802.15.4g and 802.11ah</a:t>
            </a:r>
            <a:endParaRPr lang="en-US" sz="1800" dirty="0" smtClean="0">
              <a:latin typeface="+mn-lt"/>
            </a:endParaRPr>
          </a:p>
          <a:p>
            <a:pPr lvl="1">
              <a:spcBef>
                <a:spcPts val="0"/>
              </a:spcBef>
            </a:pPr>
            <a:r>
              <a:rPr lang="en-US" sz="1800" dirty="0" smtClean="0">
                <a:latin typeface="+mn-lt"/>
              </a:rPr>
              <a:t>100 bytes </a:t>
            </a:r>
            <a:r>
              <a:rPr lang="en-US" sz="1800" dirty="0">
                <a:latin typeface="+mn-lt"/>
              </a:rPr>
              <a:t>payload for 802.15.4g and </a:t>
            </a:r>
            <a:r>
              <a:rPr lang="en-US" sz="1800" dirty="0" smtClean="0">
                <a:latin typeface="+mn-lt"/>
              </a:rPr>
              <a:t>802.11ah</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200" dirty="0" smtClean="0">
              <a:latin typeface="+mn-lt"/>
            </a:endParaRPr>
          </a:p>
          <a:p>
            <a:pPr>
              <a:spcBef>
                <a:spcPts val="0"/>
              </a:spcBef>
            </a:pPr>
            <a:r>
              <a:rPr lang="en-US" sz="1800" dirty="0">
                <a:latin typeface="+mn-lt"/>
              </a:rPr>
              <a:t>Observations</a:t>
            </a:r>
          </a:p>
          <a:p>
            <a:pPr lvl="1">
              <a:spcBef>
                <a:spcPts val="0"/>
              </a:spcBef>
            </a:pPr>
            <a:r>
              <a:rPr lang="en-US" sz="1800" dirty="0" smtClean="0">
                <a:latin typeface="+mn-lt"/>
              </a:rPr>
              <a:t>100% of packet delivery rate for 802.11ah network</a:t>
            </a:r>
            <a:endParaRPr lang="en-US" sz="1800" dirty="0">
              <a:latin typeface="+mn-lt"/>
            </a:endParaRPr>
          </a:p>
          <a:p>
            <a:pPr lvl="1">
              <a:spcBef>
                <a:spcPts val="0"/>
              </a:spcBef>
            </a:pPr>
            <a:r>
              <a:rPr lang="en-US" sz="1800" dirty="0" smtClean="0">
                <a:solidFill>
                  <a:schemeClr val="tx1"/>
                </a:solidFill>
                <a:latin typeface="+mn-lt"/>
              </a:rPr>
              <a:t>About 65% of packet delivery rate for 802.15.4g network</a:t>
            </a:r>
            <a:endParaRPr lang="en-US" sz="1800" dirty="0">
              <a:solidFill>
                <a:schemeClr val="tx1"/>
              </a:solidFill>
              <a:latin typeface="+mn-lt"/>
            </a:endParaRPr>
          </a:p>
          <a:p>
            <a:pPr lvl="1">
              <a:spcBef>
                <a:spcPts val="0"/>
              </a:spcBef>
            </a:pPr>
            <a:r>
              <a:rPr lang="en-US" sz="1800" dirty="0">
                <a:latin typeface="+mn-lt"/>
              </a:rPr>
              <a:t>802.11ah packet latency is in </a:t>
            </a:r>
            <a:r>
              <a:rPr lang="en-US" sz="1800" dirty="0" smtClean="0">
                <a:latin typeface="+mn-lt"/>
              </a:rPr>
              <a:t>between 0.72ms and 80.9ms</a:t>
            </a:r>
            <a:endParaRPr lang="en-US" sz="1800" dirty="0">
              <a:latin typeface="+mn-lt"/>
            </a:endParaRPr>
          </a:p>
          <a:p>
            <a:pPr lvl="1">
              <a:spcBef>
                <a:spcPts val="0"/>
              </a:spcBef>
            </a:pPr>
            <a:r>
              <a:rPr lang="en-US" sz="1800" dirty="0">
                <a:latin typeface="+mn-lt"/>
              </a:rPr>
              <a:t>802.15.4g packet latency is in </a:t>
            </a:r>
            <a:r>
              <a:rPr lang="en-US" sz="1800" dirty="0" smtClean="0">
                <a:latin typeface="+mn-lt"/>
              </a:rPr>
              <a:t>between 10.1ms and 56.7ms</a:t>
            </a:r>
            <a:endParaRPr lang="en-US" sz="1800" dirty="0">
              <a:latin typeface="+mn-lt"/>
            </a:endParaRPr>
          </a:p>
        </p:txBody>
      </p:sp>
      <p:pic>
        <p:nvPicPr>
          <p:cNvPr id="8194" name="Picture 2" descr="C:\Projects\Coexistence\Simulation-2018\Rate-80-80-1-1-100-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279" y="2821026"/>
            <a:ext cx="4409053" cy="238823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Projects\Coexistence\Simulation-2018\Delay-80-80-1-1-100-1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2040" y="2821026"/>
            <a:ext cx="4343400" cy="24017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83584" y="6044625"/>
            <a:ext cx="1828245" cy="584775"/>
          </a:xfrm>
          <a:prstGeom prst="rect">
            <a:avLst/>
          </a:prstGeom>
          <a:noFill/>
        </p:spPr>
        <p:txBody>
          <a:bodyPr wrap="square" rtlCol="0">
            <a:spAutoFit/>
          </a:bodyPr>
          <a:lstStyle/>
          <a:p>
            <a:pPr algn="ctr"/>
            <a:r>
              <a:rPr lang="en-US" sz="1600" dirty="0" smtClean="0">
                <a:solidFill>
                  <a:srgbClr val="C00000"/>
                </a:solidFill>
              </a:rPr>
              <a:t>Low 802.15.4g packet delivery rate</a:t>
            </a:r>
            <a:endParaRPr lang="en-US" sz="1600" dirty="0">
              <a:solidFill>
                <a:srgbClr val="C00000"/>
              </a:solidFill>
            </a:endParaRPr>
          </a:p>
        </p:txBody>
      </p:sp>
      <p:sp>
        <p:nvSpPr>
          <p:cNvPr id="10" name="Right Brace 9"/>
          <p:cNvSpPr/>
          <p:nvPr/>
        </p:nvSpPr>
        <p:spPr bwMode="auto">
          <a:xfrm>
            <a:off x="7162800" y="5867400"/>
            <a:ext cx="228600" cy="9144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5575942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15</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Results</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Simulation 4</a:t>
            </a:r>
            <a:r>
              <a:rPr lang="en-US" sz="2000" dirty="0" smtClean="0"/>
              <a:t> </a:t>
            </a:r>
            <a:r>
              <a:rPr lang="en-US" sz="2000" dirty="0"/>
              <a:t>(equal traffic </a:t>
            </a:r>
            <a:r>
              <a:rPr lang="en-US" sz="2000" dirty="0" smtClean="0"/>
              <a:t>rate</a:t>
            </a:r>
            <a:r>
              <a:rPr lang="en-US" sz="2000" dirty="0"/>
              <a:t> = 1 kbps</a:t>
            </a:r>
            <a:r>
              <a:rPr lang="en-US" sz="2000" dirty="0" smtClean="0"/>
              <a:t>)</a:t>
            </a:r>
            <a:endParaRPr lang="en-US" sz="2000" dirty="0" smtClean="0">
              <a:latin typeface="+mn-lt"/>
            </a:endParaRPr>
          </a:p>
          <a:p>
            <a:pPr lvl="1">
              <a:spcBef>
                <a:spcPts val="0"/>
              </a:spcBef>
            </a:pPr>
            <a:r>
              <a:rPr lang="en-US" sz="1800" dirty="0">
                <a:latin typeface="+mn-lt"/>
              </a:rPr>
              <a:t>8</a:t>
            </a:r>
            <a:r>
              <a:rPr lang="en-US" sz="1800" dirty="0" smtClean="0">
                <a:latin typeface="+mn-lt"/>
              </a:rPr>
              <a:t>0 nodes for 802.15.4g and 802.11ah</a:t>
            </a:r>
          </a:p>
          <a:p>
            <a:pPr lvl="1">
              <a:spcBef>
                <a:spcPts val="0"/>
              </a:spcBef>
            </a:pPr>
            <a:r>
              <a:rPr lang="en-US" sz="1800" dirty="0" smtClean="0">
                <a:latin typeface="+mn-lt"/>
              </a:rPr>
              <a:t>1 kbps traffic </a:t>
            </a:r>
            <a:r>
              <a:rPr lang="en-US" sz="1800" dirty="0">
                <a:latin typeface="+mn-lt"/>
              </a:rPr>
              <a:t>rate for 802.15.4g and 802.11ah</a:t>
            </a:r>
            <a:endParaRPr lang="en-US" sz="1800" dirty="0" smtClean="0">
              <a:latin typeface="+mn-lt"/>
            </a:endParaRPr>
          </a:p>
          <a:p>
            <a:pPr lvl="1">
              <a:spcBef>
                <a:spcPts val="0"/>
              </a:spcBef>
            </a:pPr>
            <a:r>
              <a:rPr lang="en-US" sz="1800" dirty="0" smtClean="0">
                <a:latin typeface="+mn-lt"/>
              </a:rPr>
              <a:t>200 bytes </a:t>
            </a:r>
            <a:r>
              <a:rPr lang="en-US" sz="1800" dirty="0">
                <a:latin typeface="+mn-lt"/>
              </a:rPr>
              <a:t>payload for 802.15.4g and </a:t>
            </a:r>
            <a:r>
              <a:rPr lang="en-US" sz="1800" dirty="0" smtClean="0">
                <a:latin typeface="+mn-lt"/>
              </a:rPr>
              <a:t>802.11ah</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200" dirty="0" smtClean="0">
              <a:latin typeface="+mn-lt"/>
            </a:endParaRPr>
          </a:p>
          <a:p>
            <a:pPr>
              <a:spcBef>
                <a:spcPts val="0"/>
              </a:spcBef>
            </a:pPr>
            <a:r>
              <a:rPr lang="en-US" sz="1800" dirty="0">
                <a:latin typeface="+mn-lt"/>
              </a:rPr>
              <a:t>Observations</a:t>
            </a:r>
          </a:p>
          <a:p>
            <a:pPr lvl="1">
              <a:spcBef>
                <a:spcPts val="0"/>
              </a:spcBef>
            </a:pPr>
            <a:r>
              <a:rPr lang="en-US" sz="1800" dirty="0" smtClean="0">
                <a:latin typeface="+mn-lt"/>
              </a:rPr>
              <a:t>100% of packet delivery rate for 802.11ah network</a:t>
            </a:r>
            <a:endParaRPr lang="en-US" sz="1800" dirty="0">
              <a:latin typeface="+mn-lt"/>
            </a:endParaRPr>
          </a:p>
          <a:p>
            <a:pPr lvl="1">
              <a:spcBef>
                <a:spcPts val="0"/>
              </a:spcBef>
            </a:pPr>
            <a:r>
              <a:rPr lang="en-US" sz="1800" dirty="0" smtClean="0">
                <a:solidFill>
                  <a:schemeClr val="tx1"/>
                </a:solidFill>
                <a:latin typeface="+mn-lt"/>
              </a:rPr>
              <a:t>About 88% of packet delivery rate for 802.15.4g network</a:t>
            </a:r>
            <a:endParaRPr lang="en-US" sz="1800" dirty="0">
              <a:solidFill>
                <a:schemeClr val="tx1"/>
              </a:solidFill>
              <a:latin typeface="+mn-lt"/>
            </a:endParaRPr>
          </a:p>
          <a:p>
            <a:pPr lvl="1">
              <a:spcBef>
                <a:spcPts val="0"/>
              </a:spcBef>
            </a:pPr>
            <a:r>
              <a:rPr lang="en-US" sz="1800" dirty="0">
                <a:latin typeface="+mn-lt"/>
              </a:rPr>
              <a:t>802.11ah packet latency is in </a:t>
            </a:r>
            <a:r>
              <a:rPr lang="en-US" sz="1800" dirty="0" smtClean="0">
                <a:latin typeface="+mn-lt"/>
              </a:rPr>
              <a:t>between 0.96ms and 28.3ms</a:t>
            </a:r>
            <a:endParaRPr lang="en-US" sz="1800" dirty="0">
              <a:latin typeface="+mn-lt"/>
            </a:endParaRPr>
          </a:p>
          <a:p>
            <a:pPr lvl="1">
              <a:spcBef>
                <a:spcPts val="0"/>
              </a:spcBef>
            </a:pPr>
            <a:r>
              <a:rPr lang="en-US" sz="1800" dirty="0">
                <a:latin typeface="+mn-lt"/>
              </a:rPr>
              <a:t>802.15.4g packet latency is in </a:t>
            </a:r>
            <a:r>
              <a:rPr lang="en-US" sz="1800" dirty="0" smtClean="0">
                <a:latin typeface="+mn-lt"/>
              </a:rPr>
              <a:t>between 18.1ms and 61.3ms</a:t>
            </a:r>
            <a:endParaRPr lang="en-US" sz="1800" dirty="0">
              <a:latin typeface="+mn-lt"/>
            </a:endParaRPr>
          </a:p>
        </p:txBody>
      </p:sp>
      <p:pic>
        <p:nvPicPr>
          <p:cNvPr id="9218" name="Picture 2" descr="C:\Projects\Coexistence\Simulation-2018\Rate-80-80-1-1-200-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811004"/>
            <a:ext cx="4420925" cy="245519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Projects\Coexistence\Simulation-2018\Delay-80-80-1-1-200-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199" y="2811004"/>
            <a:ext cx="4439959" cy="24551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83584" y="6044625"/>
            <a:ext cx="1828245" cy="584775"/>
          </a:xfrm>
          <a:prstGeom prst="rect">
            <a:avLst/>
          </a:prstGeom>
          <a:noFill/>
        </p:spPr>
        <p:txBody>
          <a:bodyPr wrap="square" rtlCol="0">
            <a:spAutoFit/>
          </a:bodyPr>
          <a:lstStyle/>
          <a:p>
            <a:pPr algn="ctr"/>
            <a:r>
              <a:rPr lang="en-US" sz="1600" dirty="0" smtClean="0">
                <a:solidFill>
                  <a:schemeClr val="accent2"/>
                </a:solidFill>
              </a:rPr>
              <a:t>Low 802.15.4g packet delivery rate</a:t>
            </a:r>
            <a:endParaRPr lang="en-US" sz="1600" dirty="0">
              <a:solidFill>
                <a:schemeClr val="accent2"/>
              </a:solidFill>
            </a:endParaRPr>
          </a:p>
        </p:txBody>
      </p:sp>
      <p:sp>
        <p:nvSpPr>
          <p:cNvPr id="10" name="Right Brace 9"/>
          <p:cNvSpPr/>
          <p:nvPr/>
        </p:nvSpPr>
        <p:spPr bwMode="auto">
          <a:xfrm>
            <a:off x="7162800" y="5867400"/>
            <a:ext cx="228600" cy="9144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40678117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Results</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Simulation 5</a:t>
            </a:r>
            <a:r>
              <a:rPr lang="en-US" sz="2000" dirty="0" smtClean="0"/>
              <a:t> </a:t>
            </a:r>
            <a:r>
              <a:rPr lang="en-US" sz="2000" dirty="0"/>
              <a:t>(equal traffic </a:t>
            </a:r>
            <a:r>
              <a:rPr lang="en-US" sz="2000" dirty="0" smtClean="0"/>
              <a:t>rate</a:t>
            </a:r>
            <a:r>
              <a:rPr lang="en-US" sz="2000" dirty="0"/>
              <a:t> = 1 kbps</a:t>
            </a:r>
            <a:r>
              <a:rPr lang="en-US" sz="2000" dirty="0" smtClean="0"/>
              <a:t>)</a:t>
            </a:r>
            <a:endParaRPr lang="en-US" sz="2000" dirty="0" smtClean="0">
              <a:latin typeface="+mn-lt"/>
            </a:endParaRPr>
          </a:p>
          <a:p>
            <a:pPr lvl="1">
              <a:spcBef>
                <a:spcPts val="0"/>
              </a:spcBef>
            </a:pPr>
            <a:r>
              <a:rPr lang="en-US" sz="1800" dirty="0" smtClean="0">
                <a:latin typeface="+mn-lt"/>
              </a:rPr>
              <a:t>100 nodes for 802.15.4g and 802.11ah</a:t>
            </a:r>
          </a:p>
          <a:p>
            <a:pPr lvl="1">
              <a:spcBef>
                <a:spcPts val="0"/>
              </a:spcBef>
            </a:pPr>
            <a:r>
              <a:rPr lang="en-US" sz="1800" dirty="0" smtClean="0">
                <a:latin typeface="+mn-lt"/>
              </a:rPr>
              <a:t>1 kbps traffic </a:t>
            </a:r>
            <a:r>
              <a:rPr lang="en-US" sz="1800" dirty="0">
                <a:latin typeface="+mn-lt"/>
              </a:rPr>
              <a:t>rate for 802.15.4g and 802.11ah</a:t>
            </a:r>
            <a:endParaRPr lang="en-US" sz="1800" dirty="0" smtClean="0">
              <a:latin typeface="+mn-lt"/>
            </a:endParaRPr>
          </a:p>
          <a:p>
            <a:pPr lvl="1">
              <a:spcBef>
                <a:spcPts val="0"/>
              </a:spcBef>
            </a:pPr>
            <a:r>
              <a:rPr lang="en-US" sz="1800" dirty="0" smtClean="0">
                <a:latin typeface="+mn-lt"/>
              </a:rPr>
              <a:t>100 bytes </a:t>
            </a:r>
            <a:r>
              <a:rPr lang="en-US" sz="1800" dirty="0">
                <a:latin typeface="+mn-lt"/>
              </a:rPr>
              <a:t>payload for 802.15.4g and </a:t>
            </a:r>
            <a:r>
              <a:rPr lang="en-US" sz="1800" dirty="0" smtClean="0">
                <a:latin typeface="+mn-lt"/>
              </a:rPr>
              <a:t>802.11ah</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200" dirty="0" smtClean="0">
              <a:latin typeface="+mn-lt"/>
            </a:endParaRPr>
          </a:p>
          <a:p>
            <a:pPr>
              <a:spcBef>
                <a:spcPts val="0"/>
              </a:spcBef>
            </a:pPr>
            <a:r>
              <a:rPr lang="en-US" sz="1800" dirty="0">
                <a:latin typeface="+mn-lt"/>
              </a:rPr>
              <a:t>Observations</a:t>
            </a:r>
          </a:p>
          <a:p>
            <a:pPr lvl="1">
              <a:spcBef>
                <a:spcPts val="0"/>
              </a:spcBef>
            </a:pPr>
            <a:r>
              <a:rPr lang="en-US" sz="1800" dirty="0" smtClean="0">
                <a:latin typeface="+mn-lt"/>
              </a:rPr>
              <a:t>100% of packet delivery rate for 802.11ah network</a:t>
            </a:r>
            <a:endParaRPr lang="en-US" sz="1800" dirty="0">
              <a:latin typeface="+mn-lt"/>
            </a:endParaRPr>
          </a:p>
          <a:p>
            <a:pPr lvl="1">
              <a:spcBef>
                <a:spcPts val="0"/>
              </a:spcBef>
            </a:pPr>
            <a:r>
              <a:rPr lang="en-US" sz="1800" dirty="0" smtClean="0">
                <a:solidFill>
                  <a:schemeClr val="tx1"/>
                </a:solidFill>
                <a:latin typeface="+mn-lt"/>
              </a:rPr>
              <a:t>About 50% of packet delivery rate for 802.15.4g network</a:t>
            </a:r>
            <a:endParaRPr lang="en-US" sz="1800" dirty="0">
              <a:solidFill>
                <a:schemeClr val="tx1"/>
              </a:solidFill>
              <a:latin typeface="+mn-lt"/>
            </a:endParaRPr>
          </a:p>
          <a:p>
            <a:pPr lvl="1">
              <a:spcBef>
                <a:spcPts val="0"/>
              </a:spcBef>
            </a:pPr>
            <a:r>
              <a:rPr lang="en-US" sz="1800" dirty="0">
                <a:latin typeface="+mn-lt"/>
              </a:rPr>
              <a:t>802.11ah packet latency is in </a:t>
            </a:r>
            <a:r>
              <a:rPr lang="en-US" sz="1800" dirty="0" smtClean="0">
                <a:latin typeface="+mn-lt"/>
              </a:rPr>
              <a:t>between 0.72ms and 146.3ms</a:t>
            </a:r>
            <a:endParaRPr lang="en-US" sz="1800" dirty="0">
              <a:latin typeface="+mn-lt"/>
            </a:endParaRPr>
          </a:p>
          <a:p>
            <a:pPr lvl="1">
              <a:spcBef>
                <a:spcPts val="0"/>
              </a:spcBef>
            </a:pPr>
            <a:r>
              <a:rPr lang="en-US" sz="1800" dirty="0">
                <a:latin typeface="+mn-lt"/>
              </a:rPr>
              <a:t>802.15.4g packet latency is </a:t>
            </a:r>
            <a:r>
              <a:rPr lang="en-US" sz="1800" dirty="0" smtClean="0">
                <a:latin typeface="+mn-lt"/>
              </a:rPr>
              <a:t>in between 10.1ms and 58.1ms</a:t>
            </a:r>
            <a:endParaRPr lang="en-US" sz="1800" dirty="0">
              <a:latin typeface="+mn-lt"/>
            </a:endParaRPr>
          </a:p>
        </p:txBody>
      </p:sp>
      <p:pic>
        <p:nvPicPr>
          <p:cNvPr id="10242" name="Picture 2" descr="C:\Projects\Coexistence\Simulation-2018\Rate-100-100-1-1-100-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 y="2819400"/>
            <a:ext cx="4231689" cy="23702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Projects\Coexistence\Simulation-2018\Delay-100-100-1-1-100-1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7592" y="2852530"/>
            <a:ext cx="4226440" cy="23371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83584" y="6044625"/>
            <a:ext cx="1828245" cy="584775"/>
          </a:xfrm>
          <a:prstGeom prst="rect">
            <a:avLst/>
          </a:prstGeom>
          <a:noFill/>
        </p:spPr>
        <p:txBody>
          <a:bodyPr wrap="square" rtlCol="0">
            <a:spAutoFit/>
          </a:bodyPr>
          <a:lstStyle/>
          <a:p>
            <a:pPr algn="ctr"/>
            <a:r>
              <a:rPr lang="en-US" sz="1600" dirty="0" smtClean="0">
                <a:solidFill>
                  <a:srgbClr val="C00000"/>
                </a:solidFill>
              </a:rPr>
              <a:t>Low 802.15.4g packet delivery rate</a:t>
            </a:r>
            <a:endParaRPr lang="en-US" sz="1600" dirty="0">
              <a:solidFill>
                <a:srgbClr val="C00000"/>
              </a:solidFill>
            </a:endParaRPr>
          </a:p>
        </p:txBody>
      </p:sp>
      <p:sp>
        <p:nvSpPr>
          <p:cNvPr id="10" name="Right Brace 9"/>
          <p:cNvSpPr/>
          <p:nvPr/>
        </p:nvSpPr>
        <p:spPr bwMode="auto">
          <a:xfrm>
            <a:off x="7162800" y="5867400"/>
            <a:ext cx="228600" cy="9144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8240522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17</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Results</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Simulation 6</a:t>
            </a:r>
            <a:r>
              <a:rPr lang="en-US" sz="2000" dirty="0" smtClean="0"/>
              <a:t> </a:t>
            </a:r>
            <a:r>
              <a:rPr lang="en-US" sz="2000" dirty="0"/>
              <a:t>(equal traffic </a:t>
            </a:r>
            <a:r>
              <a:rPr lang="en-US" sz="2000" dirty="0" smtClean="0"/>
              <a:t>rate</a:t>
            </a:r>
            <a:r>
              <a:rPr lang="en-US" sz="2000" dirty="0"/>
              <a:t> = 1 kbps</a:t>
            </a:r>
            <a:r>
              <a:rPr lang="en-US" sz="2000" dirty="0" smtClean="0"/>
              <a:t>)</a:t>
            </a:r>
            <a:endParaRPr lang="en-US" sz="2000" dirty="0" smtClean="0">
              <a:latin typeface="+mn-lt"/>
            </a:endParaRPr>
          </a:p>
          <a:p>
            <a:pPr lvl="1">
              <a:spcBef>
                <a:spcPts val="0"/>
              </a:spcBef>
            </a:pPr>
            <a:r>
              <a:rPr lang="en-US" sz="1800" dirty="0" smtClean="0">
                <a:latin typeface="+mn-lt"/>
              </a:rPr>
              <a:t>100 nodes for 802.15.4g and 802.11ah</a:t>
            </a:r>
          </a:p>
          <a:p>
            <a:pPr lvl="1">
              <a:spcBef>
                <a:spcPts val="0"/>
              </a:spcBef>
            </a:pPr>
            <a:r>
              <a:rPr lang="en-US" sz="1800" dirty="0" smtClean="0">
                <a:latin typeface="+mn-lt"/>
              </a:rPr>
              <a:t>1 kbps traffic </a:t>
            </a:r>
            <a:r>
              <a:rPr lang="en-US" sz="1800" dirty="0">
                <a:latin typeface="+mn-lt"/>
              </a:rPr>
              <a:t>rate for 802.15.4g and 802.11ah</a:t>
            </a:r>
            <a:endParaRPr lang="en-US" sz="1800" dirty="0" smtClean="0">
              <a:latin typeface="+mn-lt"/>
            </a:endParaRPr>
          </a:p>
          <a:p>
            <a:pPr lvl="1">
              <a:spcBef>
                <a:spcPts val="0"/>
              </a:spcBef>
            </a:pPr>
            <a:r>
              <a:rPr lang="en-US" sz="1800" dirty="0" smtClean="0">
                <a:latin typeface="+mn-lt"/>
              </a:rPr>
              <a:t>200 bytes </a:t>
            </a:r>
            <a:r>
              <a:rPr lang="en-US" sz="1800" dirty="0">
                <a:latin typeface="+mn-lt"/>
              </a:rPr>
              <a:t>payload for 802.15.4g and </a:t>
            </a:r>
            <a:r>
              <a:rPr lang="en-US" sz="1800" dirty="0" smtClean="0">
                <a:latin typeface="+mn-lt"/>
              </a:rPr>
              <a:t>802.11ah</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200" dirty="0" smtClean="0">
              <a:latin typeface="+mn-lt"/>
            </a:endParaRPr>
          </a:p>
          <a:p>
            <a:pPr>
              <a:spcBef>
                <a:spcPts val="0"/>
              </a:spcBef>
            </a:pPr>
            <a:r>
              <a:rPr lang="en-US" sz="1800" dirty="0">
                <a:latin typeface="+mn-lt"/>
              </a:rPr>
              <a:t>Observations</a:t>
            </a:r>
          </a:p>
          <a:p>
            <a:pPr lvl="1">
              <a:spcBef>
                <a:spcPts val="0"/>
              </a:spcBef>
            </a:pPr>
            <a:r>
              <a:rPr lang="en-US" sz="1800" dirty="0" smtClean="0">
                <a:latin typeface="+mn-lt"/>
              </a:rPr>
              <a:t>100% of packet delivery rate for 802.11ah network</a:t>
            </a:r>
            <a:endParaRPr lang="en-US" sz="1800" dirty="0">
              <a:latin typeface="+mn-lt"/>
            </a:endParaRPr>
          </a:p>
          <a:p>
            <a:pPr lvl="1">
              <a:spcBef>
                <a:spcPts val="0"/>
              </a:spcBef>
            </a:pPr>
            <a:r>
              <a:rPr lang="en-US" sz="1800" dirty="0" smtClean="0">
                <a:solidFill>
                  <a:schemeClr val="tx1"/>
                </a:solidFill>
                <a:latin typeface="+mn-lt"/>
              </a:rPr>
              <a:t>About 64% of packet delivery rate for 802.15.4g network</a:t>
            </a:r>
            <a:endParaRPr lang="en-US" sz="1800" dirty="0">
              <a:solidFill>
                <a:schemeClr val="tx1"/>
              </a:solidFill>
              <a:latin typeface="+mn-lt"/>
            </a:endParaRPr>
          </a:p>
          <a:p>
            <a:pPr lvl="1">
              <a:spcBef>
                <a:spcPts val="0"/>
              </a:spcBef>
            </a:pPr>
            <a:r>
              <a:rPr lang="en-US" sz="1800" dirty="0">
                <a:latin typeface="+mn-lt"/>
              </a:rPr>
              <a:t>802.11ah packet latency is in </a:t>
            </a:r>
            <a:r>
              <a:rPr lang="en-US" sz="1800" dirty="0" smtClean="0">
                <a:latin typeface="+mn-lt"/>
              </a:rPr>
              <a:t>between 0.96ms and 110.1ms</a:t>
            </a:r>
            <a:endParaRPr lang="en-US" sz="1800" dirty="0">
              <a:latin typeface="+mn-lt"/>
            </a:endParaRPr>
          </a:p>
          <a:p>
            <a:pPr lvl="1">
              <a:spcBef>
                <a:spcPts val="0"/>
              </a:spcBef>
            </a:pPr>
            <a:r>
              <a:rPr lang="en-US" sz="1800" dirty="0">
                <a:latin typeface="+mn-lt"/>
              </a:rPr>
              <a:t>802.15.4g packet latency is in </a:t>
            </a:r>
            <a:r>
              <a:rPr lang="en-US" sz="1800" dirty="0" smtClean="0">
                <a:latin typeface="+mn-lt"/>
              </a:rPr>
              <a:t>between 18.1ms and 63.9ms</a:t>
            </a:r>
            <a:endParaRPr lang="en-US" sz="1800" dirty="0">
              <a:latin typeface="+mn-lt"/>
            </a:endParaRPr>
          </a:p>
        </p:txBody>
      </p:sp>
      <p:pic>
        <p:nvPicPr>
          <p:cNvPr id="11266" name="Picture 2" descr="C:\Projects\Coexistence\Simulation-2018\Rate-100-100-1-1-200-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990" y="2907978"/>
            <a:ext cx="4231882" cy="238295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Projects\Coexistence\Simulation-2018\Delay-100-100-1-1-200-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2907978"/>
            <a:ext cx="4290844" cy="23829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83584" y="6044625"/>
            <a:ext cx="1828245" cy="584775"/>
          </a:xfrm>
          <a:prstGeom prst="rect">
            <a:avLst/>
          </a:prstGeom>
          <a:noFill/>
        </p:spPr>
        <p:txBody>
          <a:bodyPr wrap="square" rtlCol="0">
            <a:spAutoFit/>
          </a:bodyPr>
          <a:lstStyle/>
          <a:p>
            <a:pPr algn="ctr"/>
            <a:r>
              <a:rPr lang="en-US" sz="1600" dirty="0" smtClean="0">
                <a:solidFill>
                  <a:srgbClr val="C00000"/>
                </a:solidFill>
              </a:rPr>
              <a:t>Low 802.15.4g packet delivery rate</a:t>
            </a:r>
            <a:endParaRPr lang="en-US" sz="1600" dirty="0">
              <a:solidFill>
                <a:srgbClr val="C00000"/>
              </a:solidFill>
            </a:endParaRPr>
          </a:p>
        </p:txBody>
      </p:sp>
      <p:sp>
        <p:nvSpPr>
          <p:cNvPr id="10" name="Right Brace 9"/>
          <p:cNvSpPr/>
          <p:nvPr/>
        </p:nvSpPr>
        <p:spPr bwMode="auto">
          <a:xfrm>
            <a:off x="7162800" y="5867400"/>
            <a:ext cx="228600" cy="9144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6815273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Results</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Simulation 7</a:t>
            </a:r>
            <a:r>
              <a:rPr lang="en-US" sz="2000" dirty="0" smtClean="0"/>
              <a:t> </a:t>
            </a:r>
            <a:r>
              <a:rPr lang="en-US" sz="2000" dirty="0"/>
              <a:t>(equal </a:t>
            </a:r>
            <a:r>
              <a:rPr lang="en-US" sz="2000" dirty="0" smtClean="0"/>
              <a:t>duty cycle = </a:t>
            </a:r>
            <a:r>
              <a:rPr lang="en-US" sz="2000" dirty="0" smtClean="0">
                <a:solidFill>
                  <a:schemeClr val="tx1"/>
                </a:solidFill>
              </a:rPr>
              <a:t>1% duty cycle</a:t>
            </a:r>
            <a:r>
              <a:rPr lang="en-US" sz="2000" dirty="0" smtClean="0"/>
              <a:t>)</a:t>
            </a:r>
            <a:endParaRPr lang="en-US" sz="2000" dirty="0" smtClean="0">
              <a:latin typeface="+mn-lt"/>
            </a:endParaRPr>
          </a:p>
          <a:p>
            <a:pPr lvl="1">
              <a:spcBef>
                <a:spcPts val="0"/>
              </a:spcBef>
            </a:pPr>
            <a:r>
              <a:rPr lang="en-US" sz="1800" dirty="0">
                <a:solidFill>
                  <a:srgbClr val="FF0000"/>
                </a:solidFill>
                <a:latin typeface="+mn-lt"/>
              </a:rPr>
              <a:t>1</a:t>
            </a:r>
            <a:r>
              <a:rPr lang="en-US" sz="1800" dirty="0" smtClean="0">
                <a:solidFill>
                  <a:srgbClr val="FF0000"/>
                </a:solidFill>
                <a:latin typeface="+mn-lt"/>
              </a:rPr>
              <a:t>0 nodes </a:t>
            </a:r>
            <a:r>
              <a:rPr lang="en-US" sz="1800" dirty="0" smtClean="0">
                <a:latin typeface="+mn-lt"/>
              </a:rPr>
              <a:t>for 802.15.4g and 802.11ah</a:t>
            </a:r>
          </a:p>
          <a:p>
            <a:pPr lvl="1">
              <a:spcBef>
                <a:spcPts val="0"/>
              </a:spcBef>
            </a:pPr>
            <a:r>
              <a:rPr lang="en-US" sz="1800" dirty="0" smtClean="0">
                <a:latin typeface="+mn-lt"/>
              </a:rPr>
              <a:t>1 kbps traffic </a:t>
            </a:r>
            <a:r>
              <a:rPr lang="en-US" sz="1800" dirty="0">
                <a:latin typeface="+mn-lt"/>
              </a:rPr>
              <a:t>rate for 802.15.4g and </a:t>
            </a:r>
            <a:r>
              <a:rPr lang="en-US" sz="1800" dirty="0" smtClean="0">
                <a:latin typeface="+mn-lt"/>
              </a:rPr>
              <a:t>30 kbps traffic rate for 802.11ah</a:t>
            </a:r>
          </a:p>
          <a:p>
            <a:pPr lvl="1">
              <a:spcBef>
                <a:spcPts val="0"/>
              </a:spcBef>
            </a:pPr>
            <a:r>
              <a:rPr lang="en-US" sz="1800" dirty="0" smtClean="0">
                <a:solidFill>
                  <a:srgbClr val="FF0000"/>
                </a:solidFill>
                <a:latin typeface="+mn-lt"/>
              </a:rPr>
              <a:t>100 bytes </a:t>
            </a:r>
            <a:r>
              <a:rPr lang="en-US" sz="1800" dirty="0">
                <a:latin typeface="+mn-lt"/>
              </a:rPr>
              <a:t>payload for 802.15.4g and </a:t>
            </a:r>
            <a:r>
              <a:rPr lang="en-US" sz="1800" dirty="0" smtClean="0">
                <a:solidFill>
                  <a:srgbClr val="FF0000"/>
                </a:solidFill>
                <a:latin typeface="+mn-lt"/>
              </a:rPr>
              <a:t>100 bytes </a:t>
            </a:r>
            <a:r>
              <a:rPr lang="en-US" sz="1800" dirty="0" smtClean="0">
                <a:latin typeface="+mn-lt"/>
              </a:rPr>
              <a:t>payload for 802.11ah</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marL="487693" lvl="1" indent="0">
              <a:spcBef>
                <a:spcPts val="0"/>
              </a:spcBef>
              <a:buNone/>
            </a:pPr>
            <a:endParaRPr lang="en-US" sz="1200" dirty="0" smtClean="0">
              <a:latin typeface="+mn-lt"/>
            </a:endParaRPr>
          </a:p>
          <a:p>
            <a:pPr marL="487693" lvl="1" indent="0">
              <a:spcBef>
                <a:spcPts val="0"/>
              </a:spcBef>
              <a:buNone/>
            </a:pPr>
            <a:endParaRPr lang="en-US" sz="1200" dirty="0" smtClean="0">
              <a:latin typeface="+mn-lt"/>
            </a:endParaRPr>
          </a:p>
          <a:p>
            <a:pPr>
              <a:spcBef>
                <a:spcPts val="0"/>
              </a:spcBef>
            </a:pPr>
            <a:r>
              <a:rPr lang="en-US" sz="1800" dirty="0">
                <a:latin typeface="+mn-lt"/>
              </a:rPr>
              <a:t>Observations</a:t>
            </a:r>
          </a:p>
          <a:p>
            <a:pPr lvl="1">
              <a:spcBef>
                <a:spcPts val="0"/>
              </a:spcBef>
            </a:pPr>
            <a:r>
              <a:rPr lang="en-US" sz="1800" dirty="0" smtClean="0">
                <a:latin typeface="+mn-lt"/>
              </a:rPr>
              <a:t>97.1% of packet delivery rate for 802.11ah network</a:t>
            </a:r>
            <a:endParaRPr lang="en-US" sz="1800" dirty="0">
              <a:latin typeface="+mn-lt"/>
            </a:endParaRPr>
          </a:p>
          <a:p>
            <a:pPr lvl="1">
              <a:spcBef>
                <a:spcPts val="0"/>
              </a:spcBef>
            </a:pPr>
            <a:r>
              <a:rPr lang="en-US" sz="1800" dirty="0" smtClean="0">
                <a:solidFill>
                  <a:schemeClr val="tx1"/>
                </a:solidFill>
                <a:latin typeface="+mn-lt"/>
              </a:rPr>
              <a:t>56.9% of packet delivery rate for 802.15.4g network</a:t>
            </a:r>
            <a:endParaRPr lang="en-US" sz="1800" dirty="0">
              <a:solidFill>
                <a:schemeClr val="tx1"/>
              </a:solidFill>
              <a:latin typeface="+mn-lt"/>
            </a:endParaRPr>
          </a:p>
          <a:p>
            <a:pPr lvl="1">
              <a:spcBef>
                <a:spcPts val="0"/>
              </a:spcBef>
            </a:pPr>
            <a:r>
              <a:rPr lang="en-US" sz="1800" dirty="0">
                <a:latin typeface="+mn-lt"/>
              </a:rPr>
              <a:t>802.11ah packet latency is </a:t>
            </a:r>
            <a:r>
              <a:rPr lang="en-US" sz="1800" dirty="0" smtClean="0">
                <a:latin typeface="+mn-lt"/>
              </a:rPr>
              <a:t>in between 0.72ms and 343.1s</a:t>
            </a:r>
            <a:endParaRPr lang="en-US" sz="1800" dirty="0">
              <a:latin typeface="+mn-lt"/>
            </a:endParaRPr>
          </a:p>
          <a:p>
            <a:pPr lvl="1">
              <a:spcBef>
                <a:spcPts val="0"/>
              </a:spcBef>
            </a:pPr>
            <a:r>
              <a:rPr lang="en-US" sz="1800" dirty="0">
                <a:latin typeface="+mn-lt"/>
              </a:rPr>
              <a:t>802.15.4g packet latency is in </a:t>
            </a:r>
            <a:r>
              <a:rPr lang="en-US" sz="1800" dirty="0" smtClean="0">
                <a:latin typeface="+mn-lt"/>
              </a:rPr>
              <a:t>between 10.1ms and 57.5ms</a:t>
            </a:r>
          </a:p>
        </p:txBody>
      </p:sp>
      <p:pic>
        <p:nvPicPr>
          <p:cNvPr id="6146" name="Picture 2" descr="C:\Projects\Coexistence\Simulation-2018\Rate-10-10-1-30-100-100.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600"/>
            <a:ext cx="443825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Projects\Coexistence\Simulation-2018\Delay-10-10-1-30-100-100.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9" y="2932271"/>
            <a:ext cx="4267201" cy="20602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83584" y="5638800"/>
            <a:ext cx="1828245" cy="1077218"/>
          </a:xfrm>
          <a:prstGeom prst="rect">
            <a:avLst/>
          </a:prstGeom>
          <a:noFill/>
        </p:spPr>
        <p:txBody>
          <a:bodyPr wrap="square" rtlCol="0">
            <a:spAutoFit/>
          </a:bodyPr>
          <a:lstStyle/>
          <a:p>
            <a:pPr algn="ctr"/>
            <a:r>
              <a:rPr lang="en-US" sz="1600" dirty="0" smtClean="0">
                <a:solidFill>
                  <a:srgbClr val="C00000"/>
                </a:solidFill>
              </a:rPr>
              <a:t>Low 802.15.4g packet delivery rate and long 802.11ah packet latency</a:t>
            </a:r>
            <a:endParaRPr lang="en-US" sz="1600" dirty="0">
              <a:solidFill>
                <a:srgbClr val="C00000"/>
              </a:solidFill>
            </a:endParaRPr>
          </a:p>
        </p:txBody>
      </p:sp>
      <p:sp>
        <p:nvSpPr>
          <p:cNvPr id="10" name="Right Brace 9"/>
          <p:cNvSpPr/>
          <p:nvPr/>
        </p:nvSpPr>
        <p:spPr bwMode="auto">
          <a:xfrm>
            <a:off x="7162800" y="5791200"/>
            <a:ext cx="228600" cy="9144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4559793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19</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Results</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Simulation 8</a:t>
            </a:r>
            <a:r>
              <a:rPr lang="en-US" sz="2000" dirty="0" smtClean="0"/>
              <a:t> </a:t>
            </a:r>
            <a:r>
              <a:rPr lang="en-US" sz="2000" dirty="0"/>
              <a:t>(equal </a:t>
            </a:r>
            <a:r>
              <a:rPr lang="en-US" sz="2000" dirty="0" smtClean="0"/>
              <a:t>duty cycle = </a:t>
            </a:r>
            <a:r>
              <a:rPr lang="en-US" sz="2000" dirty="0" smtClean="0">
                <a:solidFill>
                  <a:schemeClr val="tx1"/>
                </a:solidFill>
              </a:rPr>
              <a:t>1% duty cycle</a:t>
            </a:r>
            <a:r>
              <a:rPr lang="en-US" sz="2000" dirty="0" smtClean="0"/>
              <a:t>)</a:t>
            </a:r>
            <a:endParaRPr lang="en-US" sz="2000" dirty="0" smtClean="0">
              <a:latin typeface="+mn-lt"/>
            </a:endParaRPr>
          </a:p>
          <a:p>
            <a:pPr lvl="1">
              <a:spcBef>
                <a:spcPts val="0"/>
              </a:spcBef>
            </a:pPr>
            <a:r>
              <a:rPr lang="en-US" sz="1800" dirty="0" smtClean="0">
                <a:solidFill>
                  <a:srgbClr val="FF0000"/>
                </a:solidFill>
                <a:latin typeface="+mn-lt"/>
              </a:rPr>
              <a:t>20 nodes </a:t>
            </a:r>
            <a:r>
              <a:rPr lang="en-US" sz="1800" dirty="0" smtClean="0">
                <a:latin typeface="+mn-lt"/>
              </a:rPr>
              <a:t>for 802.15.4g and 802.11ah</a:t>
            </a:r>
          </a:p>
          <a:p>
            <a:pPr lvl="1">
              <a:spcBef>
                <a:spcPts val="0"/>
              </a:spcBef>
            </a:pPr>
            <a:r>
              <a:rPr lang="en-US" sz="1800" dirty="0" smtClean="0">
                <a:latin typeface="+mn-lt"/>
              </a:rPr>
              <a:t>1 kbps traffic </a:t>
            </a:r>
            <a:r>
              <a:rPr lang="en-US" sz="1800" dirty="0">
                <a:latin typeface="+mn-lt"/>
              </a:rPr>
              <a:t>rate for 802.15.4g and </a:t>
            </a:r>
            <a:r>
              <a:rPr lang="en-US" sz="1800" dirty="0" smtClean="0">
                <a:latin typeface="+mn-lt"/>
              </a:rPr>
              <a:t>30 kbps traffic rate for 802.11ah</a:t>
            </a:r>
          </a:p>
          <a:p>
            <a:pPr lvl="1">
              <a:spcBef>
                <a:spcPts val="0"/>
              </a:spcBef>
            </a:pPr>
            <a:r>
              <a:rPr lang="en-US" sz="1800" dirty="0">
                <a:solidFill>
                  <a:srgbClr val="FF0000"/>
                </a:solidFill>
                <a:latin typeface="+mn-lt"/>
              </a:rPr>
              <a:t>2</a:t>
            </a:r>
            <a:r>
              <a:rPr lang="en-US" sz="1800" dirty="0" smtClean="0">
                <a:solidFill>
                  <a:srgbClr val="FF0000"/>
                </a:solidFill>
                <a:latin typeface="+mn-lt"/>
              </a:rPr>
              <a:t>00 bytes </a:t>
            </a:r>
            <a:r>
              <a:rPr lang="en-US" sz="1800" dirty="0">
                <a:latin typeface="+mn-lt"/>
              </a:rPr>
              <a:t>payload for 802.15.4g and </a:t>
            </a:r>
            <a:r>
              <a:rPr lang="en-US" sz="1800" dirty="0" smtClean="0">
                <a:solidFill>
                  <a:srgbClr val="FF0000"/>
                </a:solidFill>
                <a:latin typeface="+mn-lt"/>
              </a:rPr>
              <a:t>1000 bytes </a:t>
            </a:r>
            <a:r>
              <a:rPr lang="en-US" sz="1800" dirty="0" smtClean="0">
                <a:latin typeface="+mn-lt"/>
              </a:rPr>
              <a:t>payload for 802.11ah</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marL="487693" lvl="1" indent="0">
              <a:spcBef>
                <a:spcPts val="0"/>
              </a:spcBef>
              <a:buNone/>
            </a:pPr>
            <a:endParaRPr lang="en-US" sz="1200" dirty="0" smtClean="0">
              <a:latin typeface="+mn-lt"/>
            </a:endParaRPr>
          </a:p>
          <a:p>
            <a:pPr marL="487693" lvl="1" indent="0">
              <a:spcBef>
                <a:spcPts val="0"/>
              </a:spcBef>
              <a:buNone/>
            </a:pPr>
            <a:endParaRPr lang="en-US" sz="1200" dirty="0" smtClean="0">
              <a:latin typeface="+mn-lt"/>
            </a:endParaRPr>
          </a:p>
          <a:p>
            <a:pPr>
              <a:spcBef>
                <a:spcPts val="0"/>
              </a:spcBef>
            </a:pPr>
            <a:r>
              <a:rPr lang="en-US" sz="1800" dirty="0">
                <a:latin typeface="+mn-lt"/>
              </a:rPr>
              <a:t>Observations</a:t>
            </a:r>
          </a:p>
          <a:p>
            <a:pPr lvl="1">
              <a:spcBef>
                <a:spcPts val="0"/>
              </a:spcBef>
            </a:pPr>
            <a:r>
              <a:rPr lang="en-US" sz="1800" dirty="0" smtClean="0">
                <a:latin typeface="+mn-lt"/>
              </a:rPr>
              <a:t>99.85% of packet delivery rate for 802.11ah network</a:t>
            </a:r>
            <a:endParaRPr lang="en-US" sz="1800" dirty="0">
              <a:latin typeface="+mn-lt"/>
            </a:endParaRPr>
          </a:p>
          <a:p>
            <a:pPr lvl="1">
              <a:spcBef>
                <a:spcPts val="0"/>
              </a:spcBef>
            </a:pPr>
            <a:r>
              <a:rPr lang="en-US" sz="1800" dirty="0" smtClean="0">
                <a:solidFill>
                  <a:schemeClr val="tx1"/>
                </a:solidFill>
                <a:latin typeface="+mn-lt"/>
              </a:rPr>
              <a:t>50.18% of packet delivery rate for 802.15.4g network</a:t>
            </a:r>
            <a:endParaRPr lang="en-US" sz="1800" dirty="0">
              <a:solidFill>
                <a:schemeClr val="tx1"/>
              </a:solidFill>
              <a:latin typeface="+mn-lt"/>
            </a:endParaRPr>
          </a:p>
          <a:p>
            <a:pPr lvl="1">
              <a:spcBef>
                <a:spcPts val="0"/>
              </a:spcBef>
            </a:pPr>
            <a:r>
              <a:rPr lang="en-US" sz="1800" dirty="0">
                <a:latin typeface="+mn-lt"/>
              </a:rPr>
              <a:t>802.11ah packet latency is </a:t>
            </a:r>
            <a:r>
              <a:rPr lang="en-US" sz="1800" dirty="0" smtClean="0">
                <a:latin typeface="+mn-lt"/>
              </a:rPr>
              <a:t>in between 3.1ms and 5.7s</a:t>
            </a:r>
            <a:endParaRPr lang="en-US" sz="1800" dirty="0">
              <a:latin typeface="+mn-lt"/>
            </a:endParaRPr>
          </a:p>
          <a:p>
            <a:pPr lvl="1">
              <a:spcBef>
                <a:spcPts val="0"/>
              </a:spcBef>
            </a:pPr>
            <a:r>
              <a:rPr lang="en-US" sz="1800" dirty="0">
                <a:latin typeface="+mn-lt"/>
              </a:rPr>
              <a:t>802.15.4g packet latency is in </a:t>
            </a:r>
            <a:r>
              <a:rPr lang="en-US" sz="1800" dirty="0" smtClean="0">
                <a:latin typeface="+mn-lt"/>
              </a:rPr>
              <a:t>between 18.1ms and 64.5ms</a:t>
            </a:r>
          </a:p>
        </p:txBody>
      </p:sp>
      <p:pic>
        <p:nvPicPr>
          <p:cNvPr id="4098" name="Picture 2" descr="C:\Projects\Coexistence\Simulation-2018\Rate-20-20-1-30-200-1000.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00350"/>
            <a:ext cx="43688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Projects\Coexistence\Simulation-2018\Delay-20-20-1-30-200-1000.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833480"/>
            <a:ext cx="4287218" cy="24243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83584" y="5968425"/>
            <a:ext cx="1828245" cy="584775"/>
          </a:xfrm>
          <a:prstGeom prst="rect">
            <a:avLst/>
          </a:prstGeom>
          <a:noFill/>
        </p:spPr>
        <p:txBody>
          <a:bodyPr wrap="square" rtlCol="0">
            <a:spAutoFit/>
          </a:bodyPr>
          <a:lstStyle/>
          <a:p>
            <a:pPr algn="ctr"/>
            <a:r>
              <a:rPr lang="en-US" sz="1600" dirty="0" smtClean="0">
                <a:solidFill>
                  <a:srgbClr val="C00000"/>
                </a:solidFill>
              </a:rPr>
              <a:t>Low 802.15.4g packet delivery rate </a:t>
            </a:r>
            <a:endParaRPr lang="en-US" sz="1600" dirty="0">
              <a:solidFill>
                <a:srgbClr val="C00000"/>
              </a:solidFill>
            </a:endParaRPr>
          </a:p>
        </p:txBody>
      </p:sp>
      <p:sp>
        <p:nvSpPr>
          <p:cNvPr id="10" name="Right Brace 9"/>
          <p:cNvSpPr/>
          <p:nvPr/>
        </p:nvSpPr>
        <p:spPr bwMode="auto">
          <a:xfrm>
            <a:off x="7162800" y="5791200"/>
            <a:ext cx="228600" cy="9144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8088023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dirty="0" smtClean="0">
                <a:latin typeface="+mn-lt"/>
              </a:rPr>
              <a:t>March 2018</a:t>
            </a:r>
            <a:endParaRPr lang="en-GB" dirty="0">
              <a:latin typeface="+mn-lt"/>
            </a:endParaRPr>
          </a:p>
        </p:txBody>
      </p:sp>
      <p:sp>
        <p:nvSpPr>
          <p:cNvPr id="5" name="Footer Placeholder 4"/>
          <p:cNvSpPr>
            <a:spLocks noGrp="1"/>
          </p:cNvSpPr>
          <p:nvPr>
            <p:ph type="ftr" idx="14"/>
          </p:nvPr>
        </p:nvSpPr>
        <p:spPr>
          <a:xfrm>
            <a:off x="5867407" y="6907108"/>
            <a:ext cx="3244420" cy="193040"/>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351F4386-A5E2-41A1-B4D0-BE653C929E06}" type="slidenum">
              <a:rPr lang="en-GB">
                <a:latin typeface="+mn-lt"/>
              </a:rPr>
              <a:pPr/>
              <a:t>2</a:t>
            </a:fld>
            <a:endParaRPr lang="en-GB">
              <a:latin typeface="+mn-lt"/>
            </a:endParaRPr>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200" dirty="0">
                <a:latin typeface="+mn-lt"/>
              </a:rPr>
              <a:t>Abstract</a:t>
            </a:r>
          </a:p>
        </p:txBody>
      </p:sp>
      <p:sp>
        <p:nvSpPr>
          <p:cNvPr id="4098" name="Rectangle 2"/>
          <p:cNvSpPr>
            <a:spLocks noGrp="1" noChangeArrowheads="1"/>
          </p:cNvSpPr>
          <p:nvPr>
            <p:ph type="body" idx="1"/>
          </p:nvPr>
        </p:nvSpPr>
        <p:spPr>
          <a:xfrm>
            <a:off x="731520" y="2113280"/>
            <a:ext cx="8290560" cy="4389120"/>
          </a:xfrm>
          <a:ln/>
        </p:spPr>
        <p:txBody>
          <a:bodyPr/>
          <a:lstStyle/>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latin typeface="+mn-lt"/>
              </a:rPr>
              <a:t>Presentation to IEEE 802.19 Working Group on </a:t>
            </a:r>
            <a:r>
              <a:rPr lang="en-US" dirty="0" smtClean="0">
                <a:latin typeface="+mn-lt"/>
              </a:rPr>
              <a:t>simulation </a:t>
            </a:r>
            <a:r>
              <a:rPr lang="en-US" dirty="0">
                <a:latin typeface="+mn-lt"/>
              </a:rPr>
              <a:t>update of the </a:t>
            </a:r>
            <a:r>
              <a:rPr lang="en-US" dirty="0" smtClean="0">
                <a:latin typeface="+mn-lt"/>
              </a:rPr>
              <a:t>coexisting IEEE </a:t>
            </a:r>
            <a:r>
              <a:rPr lang="en-US" dirty="0">
                <a:latin typeface="+mn-lt"/>
              </a:rPr>
              <a:t>802.15.4g and IEEE 802.11ah networks in the Sub-1 GHz (S1G) </a:t>
            </a:r>
            <a:r>
              <a:rPr lang="en-US" dirty="0" smtClean="0">
                <a:latin typeface="+mn-lt"/>
              </a:rPr>
              <a:t>Band</a:t>
            </a:r>
            <a:endParaRPr lang="en-US" dirty="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Results</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Simulation 9</a:t>
            </a:r>
            <a:r>
              <a:rPr lang="en-US" sz="2000" dirty="0" smtClean="0"/>
              <a:t> </a:t>
            </a:r>
            <a:r>
              <a:rPr lang="en-US" sz="2000" dirty="0"/>
              <a:t>(equal </a:t>
            </a:r>
            <a:r>
              <a:rPr lang="en-US" sz="2000" dirty="0" smtClean="0"/>
              <a:t>duty cycle = </a:t>
            </a:r>
            <a:r>
              <a:rPr lang="en-US" sz="2000" dirty="0" smtClean="0">
                <a:solidFill>
                  <a:schemeClr val="tx1"/>
                </a:solidFill>
              </a:rPr>
              <a:t>0.1% duty cycle</a:t>
            </a:r>
            <a:r>
              <a:rPr lang="en-US" sz="2000" dirty="0" smtClean="0"/>
              <a:t>)</a:t>
            </a:r>
            <a:endParaRPr lang="en-US" sz="2000" dirty="0" smtClean="0">
              <a:latin typeface="+mn-lt"/>
            </a:endParaRPr>
          </a:p>
          <a:p>
            <a:pPr lvl="1">
              <a:spcBef>
                <a:spcPts val="0"/>
              </a:spcBef>
            </a:pPr>
            <a:r>
              <a:rPr lang="en-US" sz="1800" dirty="0">
                <a:latin typeface="+mn-lt"/>
              </a:rPr>
              <a:t>5</a:t>
            </a:r>
            <a:r>
              <a:rPr lang="en-US" sz="1800" dirty="0" smtClean="0">
                <a:latin typeface="+mn-lt"/>
              </a:rPr>
              <a:t>0 nodes for 802.15.4g and 802.11ah</a:t>
            </a:r>
          </a:p>
          <a:p>
            <a:pPr lvl="1">
              <a:spcBef>
                <a:spcPts val="0"/>
              </a:spcBef>
            </a:pPr>
            <a:r>
              <a:rPr lang="en-US" sz="1800" dirty="0" smtClean="0">
                <a:latin typeface="+mn-lt"/>
              </a:rPr>
              <a:t>0.1 kbps traffic </a:t>
            </a:r>
            <a:r>
              <a:rPr lang="en-US" sz="1800" dirty="0">
                <a:latin typeface="+mn-lt"/>
              </a:rPr>
              <a:t>rate for 802.15.4g and </a:t>
            </a:r>
            <a:r>
              <a:rPr lang="en-US" sz="1800" dirty="0" smtClean="0">
                <a:latin typeface="+mn-lt"/>
              </a:rPr>
              <a:t>3 kbps traffic rate for 802.11ah</a:t>
            </a:r>
          </a:p>
          <a:p>
            <a:pPr lvl="1">
              <a:spcBef>
                <a:spcPts val="0"/>
              </a:spcBef>
            </a:pPr>
            <a:r>
              <a:rPr lang="en-US" sz="1800" dirty="0" smtClean="0">
                <a:latin typeface="+mn-lt"/>
              </a:rPr>
              <a:t>100 bytes </a:t>
            </a:r>
            <a:r>
              <a:rPr lang="en-US" sz="1800" dirty="0">
                <a:latin typeface="+mn-lt"/>
              </a:rPr>
              <a:t>payload for 802.15.4g and </a:t>
            </a:r>
            <a:r>
              <a:rPr lang="en-US" sz="1800" dirty="0" smtClean="0">
                <a:latin typeface="+mn-lt"/>
              </a:rPr>
              <a:t>802.11ah</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200" dirty="0" smtClean="0">
              <a:latin typeface="+mn-lt"/>
            </a:endParaRPr>
          </a:p>
          <a:p>
            <a:pPr>
              <a:spcBef>
                <a:spcPts val="0"/>
              </a:spcBef>
            </a:pPr>
            <a:r>
              <a:rPr lang="en-US" sz="1800" dirty="0">
                <a:latin typeface="+mn-lt"/>
              </a:rPr>
              <a:t>Observations</a:t>
            </a:r>
          </a:p>
          <a:p>
            <a:pPr lvl="1">
              <a:spcBef>
                <a:spcPts val="0"/>
              </a:spcBef>
            </a:pPr>
            <a:r>
              <a:rPr lang="en-US" sz="1800" dirty="0" smtClean="0">
                <a:latin typeface="+mn-lt"/>
              </a:rPr>
              <a:t>100% of packet delivery rate for 802.11ah network</a:t>
            </a:r>
            <a:endParaRPr lang="en-US" sz="1800" dirty="0">
              <a:latin typeface="+mn-lt"/>
            </a:endParaRPr>
          </a:p>
          <a:p>
            <a:pPr lvl="1">
              <a:spcBef>
                <a:spcPts val="0"/>
              </a:spcBef>
            </a:pPr>
            <a:r>
              <a:rPr lang="en-US" sz="1800" dirty="0" smtClean="0">
                <a:latin typeface="+mn-lt"/>
              </a:rPr>
              <a:t>About 91% of packet delivery rate for 802.15.4g network</a:t>
            </a:r>
            <a:endParaRPr lang="en-US" sz="1800" dirty="0">
              <a:latin typeface="+mn-lt"/>
            </a:endParaRPr>
          </a:p>
          <a:p>
            <a:pPr lvl="1">
              <a:spcBef>
                <a:spcPts val="0"/>
              </a:spcBef>
            </a:pPr>
            <a:r>
              <a:rPr lang="en-US" sz="1800" dirty="0">
                <a:latin typeface="+mn-lt"/>
              </a:rPr>
              <a:t>802.11ah packet latency is </a:t>
            </a:r>
            <a:r>
              <a:rPr lang="en-US" sz="1800" dirty="0" smtClean="0">
                <a:latin typeface="+mn-lt"/>
              </a:rPr>
              <a:t>in between 0.72ms and 655.4ms</a:t>
            </a:r>
            <a:endParaRPr lang="en-US" sz="1800" dirty="0">
              <a:latin typeface="+mn-lt"/>
            </a:endParaRPr>
          </a:p>
          <a:p>
            <a:pPr lvl="1">
              <a:spcBef>
                <a:spcPts val="0"/>
              </a:spcBef>
            </a:pPr>
            <a:r>
              <a:rPr lang="en-US" sz="1800" dirty="0">
                <a:latin typeface="+mn-lt"/>
              </a:rPr>
              <a:t>802.15.4g packet latency is in </a:t>
            </a:r>
            <a:r>
              <a:rPr lang="en-US" sz="1800" dirty="0" smtClean="0">
                <a:latin typeface="+mn-lt"/>
              </a:rPr>
              <a:t>between 10.1ms and 54.5ms</a:t>
            </a:r>
            <a:endParaRPr lang="en-US" sz="1800" dirty="0">
              <a:latin typeface="+mn-lt"/>
            </a:endParaRPr>
          </a:p>
        </p:txBody>
      </p:sp>
      <p:pic>
        <p:nvPicPr>
          <p:cNvPr id="12290" name="Picture 2" descr="C:\Projects\Coexistence\Simulation-2018\Rate-50-50-0.1-3-100-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790480"/>
            <a:ext cx="4308945" cy="239300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Projects\Coexistence\Simulation-2018\Delay-50-50-0.1-3-100-1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2787132"/>
            <a:ext cx="4333552" cy="23963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83585" y="6044625"/>
            <a:ext cx="1403216" cy="584775"/>
          </a:xfrm>
          <a:prstGeom prst="rect">
            <a:avLst/>
          </a:prstGeom>
          <a:noFill/>
        </p:spPr>
        <p:txBody>
          <a:bodyPr wrap="square" rtlCol="0">
            <a:spAutoFit/>
          </a:bodyPr>
          <a:lstStyle/>
          <a:p>
            <a:pPr algn="ctr"/>
            <a:r>
              <a:rPr lang="en-US" sz="1600" dirty="0" smtClean="0">
                <a:solidFill>
                  <a:schemeClr val="tx1"/>
                </a:solidFill>
              </a:rPr>
              <a:t>Good performance</a:t>
            </a:r>
            <a:endParaRPr lang="en-US" sz="1600" dirty="0">
              <a:solidFill>
                <a:schemeClr val="tx1"/>
              </a:solidFill>
            </a:endParaRPr>
          </a:p>
        </p:txBody>
      </p:sp>
      <p:sp>
        <p:nvSpPr>
          <p:cNvPr id="10" name="Right Brace 9"/>
          <p:cNvSpPr/>
          <p:nvPr/>
        </p:nvSpPr>
        <p:spPr bwMode="auto">
          <a:xfrm>
            <a:off x="7162800" y="5867400"/>
            <a:ext cx="228600" cy="9144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0227850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21</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Results</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Simulation 10</a:t>
            </a:r>
            <a:r>
              <a:rPr lang="en-US" sz="2000" dirty="0" smtClean="0"/>
              <a:t> </a:t>
            </a:r>
            <a:r>
              <a:rPr lang="en-US" sz="2000" dirty="0"/>
              <a:t>(equal </a:t>
            </a:r>
            <a:r>
              <a:rPr lang="en-US" sz="2000" dirty="0" smtClean="0"/>
              <a:t>duty cycle = </a:t>
            </a:r>
            <a:r>
              <a:rPr lang="en-US" sz="2000" dirty="0" smtClean="0">
                <a:solidFill>
                  <a:schemeClr val="tx1"/>
                </a:solidFill>
              </a:rPr>
              <a:t>0.1</a:t>
            </a:r>
            <a:r>
              <a:rPr lang="en-US" sz="2000" dirty="0">
                <a:solidFill>
                  <a:schemeClr val="tx1"/>
                </a:solidFill>
              </a:rPr>
              <a:t>% duty cycle</a:t>
            </a:r>
            <a:r>
              <a:rPr lang="en-US" sz="2000" dirty="0" smtClean="0"/>
              <a:t>)</a:t>
            </a:r>
            <a:endParaRPr lang="en-US" sz="2000" dirty="0" smtClean="0">
              <a:latin typeface="+mn-lt"/>
            </a:endParaRPr>
          </a:p>
          <a:p>
            <a:pPr lvl="1">
              <a:spcBef>
                <a:spcPts val="0"/>
              </a:spcBef>
            </a:pPr>
            <a:r>
              <a:rPr lang="en-US" sz="1800" dirty="0" smtClean="0">
                <a:latin typeface="+mn-lt"/>
              </a:rPr>
              <a:t>50 nodes for 802.15.4g and 802.11ah</a:t>
            </a:r>
          </a:p>
          <a:p>
            <a:pPr lvl="1">
              <a:spcBef>
                <a:spcPts val="0"/>
              </a:spcBef>
            </a:pPr>
            <a:r>
              <a:rPr lang="en-US" sz="1800" dirty="0" smtClean="0">
                <a:latin typeface="+mn-lt"/>
              </a:rPr>
              <a:t>0.1 kbps traffic </a:t>
            </a:r>
            <a:r>
              <a:rPr lang="en-US" sz="1800" dirty="0">
                <a:latin typeface="+mn-lt"/>
              </a:rPr>
              <a:t>rate for 802.15.4g and </a:t>
            </a:r>
            <a:r>
              <a:rPr lang="en-US" sz="1800" dirty="0" smtClean="0">
                <a:latin typeface="+mn-lt"/>
              </a:rPr>
              <a:t>3 kbps traffic rate for 802.11ah</a:t>
            </a:r>
          </a:p>
          <a:p>
            <a:pPr lvl="1">
              <a:spcBef>
                <a:spcPts val="0"/>
              </a:spcBef>
            </a:pPr>
            <a:r>
              <a:rPr lang="en-US" sz="1800" dirty="0" smtClean="0">
                <a:latin typeface="+mn-lt"/>
              </a:rPr>
              <a:t>100 bytes </a:t>
            </a:r>
            <a:r>
              <a:rPr lang="en-US" sz="1800" dirty="0">
                <a:latin typeface="+mn-lt"/>
              </a:rPr>
              <a:t>payload for 802.15.4g and </a:t>
            </a:r>
            <a:r>
              <a:rPr lang="en-US" sz="1800" dirty="0" smtClean="0">
                <a:latin typeface="+mn-lt"/>
              </a:rPr>
              <a:t>200 bytes payload for 802.11ah</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200" dirty="0" smtClean="0">
              <a:latin typeface="+mn-lt"/>
            </a:endParaRPr>
          </a:p>
          <a:p>
            <a:pPr>
              <a:spcBef>
                <a:spcPts val="0"/>
              </a:spcBef>
            </a:pPr>
            <a:r>
              <a:rPr lang="en-US" sz="1800" dirty="0">
                <a:latin typeface="+mn-lt"/>
              </a:rPr>
              <a:t>Observations</a:t>
            </a:r>
          </a:p>
          <a:p>
            <a:pPr lvl="1">
              <a:spcBef>
                <a:spcPts val="0"/>
              </a:spcBef>
            </a:pPr>
            <a:r>
              <a:rPr lang="en-US" sz="1800" dirty="0" smtClean="0">
                <a:latin typeface="+mn-lt"/>
              </a:rPr>
              <a:t>100% of packet delivery rate for 802.11ah network</a:t>
            </a:r>
            <a:endParaRPr lang="en-US" sz="1800" dirty="0">
              <a:latin typeface="+mn-lt"/>
            </a:endParaRPr>
          </a:p>
          <a:p>
            <a:pPr lvl="1">
              <a:spcBef>
                <a:spcPts val="0"/>
              </a:spcBef>
            </a:pPr>
            <a:r>
              <a:rPr lang="en-US" sz="1800" dirty="0" smtClean="0">
                <a:latin typeface="+mn-lt"/>
              </a:rPr>
              <a:t>About 99% of packet delivery rate for 802.15.4g network</a:t>
            </a:r>
            <a:endParaRPr lang="en-US" sz="1800" dirty="0">
              <a:latin typeface="+mn-lt"/>
            </a:endParaRPr>
          </a:p>
          <a:p>
            <a:pPr lvl="1">
              <a:spcBef>
                <a:spcPts val="0"/>
              </a:spcBef>
            </a:pPr>
            <a:r>
              <a:rPr lang="en-US" sz="1800" dirty="0">
                <a:latin typeface="+mn-lt"/>
              </a:rPr>
              <a:t>802.11ah packet latency is in </a:t>
            </a:r>
            <a:r>
              <a:rPr lang="en-US" sz="1800" dirty="0" smtClean="0">
                <a:latin typeface="+mn-lt"/>
              </a:rPr>
              <a:t>between 0.96ms and 190.4ms</a:t>
            </a:r>
            <a:endParaRPr lang="en-US" sz="1800" dirty="0">
              <a:latin typeface="+mn-lt"/>
            </a:endParaRPr>
          </a:p>
          <a:p>
            <a:pPr lvl="1">
              <a:spcBef>
                <a:spcPts val="0"/>
              </a:spcBef>
            </a:pPr>
            <a:r>
              <a:rPr lang="en-US" sz="1800" dirty="0">
                <a:latin typeface="+mn-lt"/>
              </a:rPr>
              <a:t>802.15.4g packet latency is in </a:t>
            </a:r>
            <a:r>
              <a:rPr lang="en-US" sz="1800" dirty="0" smtClean="0">
                <a:latin typeface="+mn-lt"/>
              </a:rPr>
              <a:t>between 10.1ms and 52.5ms</a:t>
            </a:r>
            <a:endParaRPr lang="en-US" sz="1800" dirty="0">
              <a:latin typeface="+mn-lt"/>
            </a:endParaRPr>
          </a:p>
        </p:txBody>
      </p:sp>
      <p:pic>
        <p:nvPicPr>
          <p:cNvPr id="13314" name="Picture 2" descr="C:\Projects\Coexistence\Simulation-2018\Rate-50-50-0.1-3-100-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 y="2925830"/>
            <a:ext cx="4267200" cy="236982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Projects\Coexistence\Simulation-2018\Delay-50-50-0.1-3-100-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902639"/>
            <a:ext cx="4261706" cy="23566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83585" y="6044625"/>
            <a:ext cx="1403216" cy="584775"/>
          </a:xfrm>
          <a:prstGeom prst="rect">
            <a:avLst/>
          </a:prstGeom>
          <a:noFill/>
        </p:spPr>
        <p:txBody>
          <a:bodyPr wrap="square" rtlCol="0">
            <a:spAutoFit/>
          </a:bodyPr>
          <a:lstStyle/>
          <a:p>
            <a:pPr algn="ctr"/>
            <a:r>
              <a:rPr lang="en-US" sz="1600" dirty="0" smtClean="0">
                <a:solidFill>
                  <a:schemeClr val="tx1"/>
                </a:solidFill>
              </a:rPr>
              <a:t>Good performance</a:t>
            </a:r>
            <a:endParaRPr lang="en-US" sz="1600" dirty="0">
              <a:solidFill>
                <a:schemeClr val="tx1"/>
              </a:solidFill>
            </a:endParaRPr>
          </a:p>
        </p:txBody>
      </p:sp>
      <p:sp>
        <p:nvSpPr>
          <p:cNvPr id="10" name="Right Brace 9"/>
          <p:cNvSpPr/>
          <p:nvPr/>
        </p:nvSpPr>
        <p:spPr bwMode="auto">
          <a:xfrm>
            <a:off x="7162800" y="5867400"/>
            <a:ext cx="228600" cy="9144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4153395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Results</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Simulation 11</a:t>
            </a:r>
            <a:r>
              <a:rPr lang="en-US" sz="2000" dirty="0" smtClean="0"/>
              <a:t> </a:t>
            </a:r>
            <a:r>
              <a:rPr lang="en-US" sz="2000" dirty="0"/>
              <a:t>(equal </a:t>
            </a:r>
            <a:r>
              <a:rPr lang="en-US" sz="2000" dirty="0" smtClean="0"/>
              <a:t>duty cycle = </a:t>
            </a:r>
            <a:r>
              <a:rPr lang="en-US" sz="2000" dirty="0" smtClean="0">
                <a:solidFill>
                  <a:schemeClr val="tx1"/>
                </a:solidFill>
              </a:rPr>
              <a:t>0.1</a:t>
            </a:r>
            <a:r>
              <a:rPr lang="en-US" sz="2000" dirty="0">
                <a:solidFill>
                  <a:schemeClr val="tx1"/>
                </a:solidFill>
              </a:rPr>
              <a:t>% duty cycle</a:t>
            </a:r>
            <a:r>
              <a:rPr lang="en-US" sz="2000" dirty="0" smtClean="0"/>
              <a:t>)</a:t>
            </a:r>
            <a:endParaRPr lang="en-US" sz="2000" dirty="0" smtClean="0">
              <a:latin typeface="+mn-lt"/>
            </a:endParaRPr>
          </a:p>
          <a:p>
            <a:pPr lvl="1">
              <a:spcBef>
                <a:spcPts val="0"/>
              </a:spcBef>
            </a:pPr>
            <a:r>
              <a:rPr lang="en-US" sz="1800" dirty="0" smtClean="0">
                <a:latin typeface="+mn-lt"/>
              </a:rPr>
              <a:t>50 nodes for 802.15.4g and 802.11ah</a:t>
            </a:r>
          </a:p>
          <a:p>
            <a:pPr lvl="1">
              <a:spcBef>
                <a:spcPts val="0"/>
              </a:spcBef>
            </a:pPr>
            <a:r>
              <a:rPr lang="en-US" sz="1800" dirty="0" smtClean="0">
                <a:latin typeface="+mn-lt"/>
              </a:rPr>
              <a:t>0.1 kbps traffic </a:t>
            </a:r>
            <a:r>
              <a:rPr lang="en-US" sz="1800" dirty="0">
                <a:latin typeface="+mn-lt"/>
              </a:rPr>
              <a:t>rate for 802.15.4g and </a:t>
            </a:r>
            <a:r>
              <a:rPr lang="en-US" sz="1800" dirty="0" smtClean="0">
                <a:latin typeface="+mn-lt"/>
              </a:rPr>
              <a:t>3 kbps traffic rate for 802.11ah</a:t>
            </a:r>
          </a:p>
          <a:p>
            <a:pPr lvl="1">
              <a:spcBef>
                <a:spcPts val="0"/>
              </a:spcBef>
            </a:pPr>
            <a:r>
              <a:rPr lang="en-US" sz="1800" dirty="0">
                <a:latin typeface="+mn-lt"/>
              </a:rPr>
              <a:t>2</a:t>
            </a:r>
            <a:r>
              <a:rPr lang="en-US" sz="1800" dirty="0" smtClean="0">
                <a:latin typeface="+mn-lt"/>
              </a:rPr>
              <a:t>00 bytes </a:t>
            </a:r>
            <a:r>
              <a:rPr lang="en-US" sz="1800" dirty="0">
                <a:latin typeface="+mn-lt"/>
              </a:rPr>
              <a:t>payload for 802.15.4g and </a:t>
            </a:r>
            <a:r>
              <a:rPr lang="en-US" sz="1800" dirty="0" smtClean="0">
                <a:latin typeface="+mn-lt"/>
              </a:rPr>
              <a:t>500 bytes payload for 802.11ah</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200" dirty="0" smtClean="0">
              <a:latin typeface="+mn-lt"/>
            </a:endParaRPr>
          </a:p>
          <a:p>
            <a:pPr>
              <a:spcBef>
                <a:spcPts val="0"/>
              </a:spcBef>
            </a:pPr>
            <a:r>
              <a:rPr lang="en-US" sz="1800" dirty="0">
                <a:latin typeface="+mn-lt"/>
              </a:rPr>
              <a:t>Observations</a:t>
            </a:r>
          </a:p>
          <a:p>
            <a:pPr lvl="1">
              <a:spcBef>
                <a:spcPts val="0"/>
              </a:spcBef>
            </a:pPr>
            <a:r>
              <a:rPr lang="en-US" sz="1800" dirty="0" smtClean="0">
                <a:latin typeface="+mn-lt"/>
              </a:rPr>
              <a:t>100% of packet delivery rate for 802.11ah network</a:t>
            </a:r>
            <a:endParaRPr lang="en-US" sz="1800" dirty="0">
              <a:latin typeface="+mn-lt"/>
            </a:endParaRPr>
          </a:p>
          <a:p>
            <a:pPr lvl="1">
              <a:spcBef>
                <a:spcPts val="0"/>
              </a:spcBef>
            </a:pPr>
            <a:r>
              <a:rPr lang="en-US" sz="1800" dirty="0" smtClean="0">
                <a:latin typeface="+mn-lt"/>
              </a:rPr>
              <a:t>About 99.5% of packet delivery rate for 802.15.4g network</a:t>
            </a:r>
            <a:endParaRPr lang="en-US" sz="1800" dirty="0">
              <a:latin typeface="+mn-lt"/>
            </a:endParaRPr>
          </a:p>
          <a:p>
            <a:pPr lvl="1">
              <a:spcBef>
                <a:spcPts val="0"/>
              </a:spcBef>
            </a:pPr>
            <a:r>
              <a:rPr lang="en-US" sz="1800" dirty="0">
                <a:latin typeface="+mn-lt"/>
              </a:rPr>
              <a:t>802.11ah packet latency is in </a:t>
            </a:r>
            <a:r>
              <a:rPr lang="en-US" sz="1800" dirty="0" smtClean="0">
                <a:latin typeface="+mn-lt"/>
              </a:rPr>
              <a:t>between 1.8ms and 166.7ms</a:t>
            </a:r>
            <a:endParaRPr lang="en-US" sz="1800" dirty="0">
              <a:latin typeface="+mn-lt"/>
            </a:endParaRPr>
          </a:p>
          <a:p>
            <a:pPr lvl="1">
              <a:spcBef>
                <a:spcPts val="0"/>
              </a:spcBef>
            </a:pPr>
            <a:r>
              <a:rPr lang="en-US" sz="1800" dirty="0">
                <a:latin typeface="+mn-lt"/>
              </a:rPr>
              <a:t>802.15.4g packet latency is in </a:t>
            </a:r>
            <a:r>
              <a:rPr lang="en-US" sz="1800" dirty="0" smtClean="0">
                <a:latin typeface="+mn-lt"/>
              </a:rPr>
              <a:t>between 18.1ms and 59.1ms</a:t>
            </a:r>
            <a:endParaRPr lang="en-US" sz="1800" dirty="0">
              <a:latin typeface="+mn-lt"/>
            </a:endParaRPr>
          </a:p>
        </p:txBody>
      </p:sp>
      <p:pic>
        <p:nvPicPr>
          <p:cNvPr id="15362" name="Picture 2" descr="C:\Projects\Coexistence\Simulation-2018\Rate-50-50-0.1-3-200-5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19400"/>
            <a:ext cx="4373292" cy="2428739"/>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Projects\Coexistence\Simulation-2018\Delay-50-50-0.1-3-200-5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799" y="2847699"/>
            <a:ext cx="4340947" cy="24004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83585" y="6044625"/>
            <a:ext cx="1403216" cy="584775"/>
          </a:xfrm>
          <a:prstGeom prst="rect">
            <a:avLst/>
          </a:prstGeom>
          <a:noFill/>
        </p:spPr>
        <p:txBody>
          <a:bodyPr wrap="square" rtlCol="0">
            <a:spAutoFit/>
          </a:bodyPr>
          <a:lstStyle/>
          <a:p>
            <a:pPr algn="ctr"/>
            <a:r>
              <a:rPr lang="en-US" sz="1600" dirty="0" smtClean="0">
                <a:solidFill>
                  <a:schemeClr val="tx1"/>
                </a:solidFill>
              </a:rPr>
              <a:t>Good performance</a:t>
            </a:r>
            <a:endParaRPr lang="en-US" sz="1600" dirty="0">
              <a:solidFill>
                <a:schemeClr val="tx1"/>
              </a:solidFill>
            </a:endParaRPr>
          </a:p>
        </p:txBody>
      </p:sp>
      <p:sp>
        <p:nvSpPr>
          <p:cNvPr id="10" name="Right Brace 9"/>
          <p:cNvSpPr/>
          <p:nvPr/>
        </p:nvSpPr>
        <p:spPr bwMode="auto">
          <a:xfrm>
            <a:off x="7162800" y="5867400"/>
            <a:ext cx="228600" cy="9144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2612006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23</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Results</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Simulation 12</a:t>
            </a:r>
            <a:r>
              <a:rPr lang="en-US" sz="2000" dirty="0" smtClean="0"/>
              <a:t> </a:t>
            </a:r>
            <a:r>
              <a:rPr lang="en-US" sz="2000" dirty="0"/>
              <a:t>(equal </a:t>
            </a:r>
            <a:r>
              <a:rPr lang="en-US" sz="2000" dirty="0" smtClean="0"/>
              <a:t>duty cycle = </a:t>
            </a:r>
            <a:r>
              <a:rPr lang="en-US" sz="2000" dirty="0">
                <a:solidFill>
                  <a:schemeClr val="tx1"/>
                </a:solidFill>
              </a:rPr>
              <a:t>0.1% duty cycle</a:t>
            </a:r>
            <a:r>
              <a:rPr lang="en-US" sz="2000" dirty="0" smtClean="0"/>
              <a:t>)</a:t>
            </a:r>
            <a:endParaRPr lang="en-US" sz="2000" dirty="0" smtClean="0">
              <a:latin typeface="+mn-lt"/>
            </a:endParaRPr>
          </a:p>
          <a:p>
            <a:pPr lvl="1">
              <a:spcBef>
                <a:spcPts val="0"/>
              </a:spcBef>
            </a:pPr>
            <a:r>
              <a:rPr lang="en-US" sz="1800" dirty="0">
                <a:latin typeface="+mn-lt"/>
              </a:rPr>
              <a:t>8</a:t>
            </a:r>
            <a:r>
              <a:rPr lang="en-US" sz="1800" dirty="0" smtClean="0">
                <a:latin typeface="+mn-lt"/>
              </a:rPr>
              <a:t>0 nodes for 802.15.4g and 802.11ah</a:t>
            </a:r>
          </a:p>
          <a:p>
            <a:pPr lvl="1">
              <a:spcBef>
                <a:spcPts val="0"/>
              </a:spcBef>
            </a:pPr>
            <a:r>
              <a:rPr lang="en-US" sz="1800" dirty="0" smtClean="0">
                <a:latin typeface="+mn-lt"/>
              </a:rPr>
              <a:t>0.1 kbps traffic </a:t>
            </a:r>
            <a:r>
              <a:rPr lang="en-US" sz="1800" dirty="0">
                <a:latin typeface="+mn-lt"/>
              </a:rPr>
              <a:t>rate for 802.15.4g and </a:t>
            </a:r>
            <a:r>
              <a:rPr lang="en-US" sz="1800" dirty="0" smtClean="0">
                <a:latin typeface="+mn-lt"/>
              </a:rPr>
              <a:t>3 kbps traffic rate for 802.11ah</a:t>
            </a:r>
          </a:p>
          <a:p>
            <a:pPr lvl="1">
              <a:spcBef>
                <a:spcPts val="0"/>
              </a:spcBef>
            </a:pPr>
            <a:r>
              <a:rPr lang="en-US" sz="1800" dirty="0" smtClean="0">
                <a:latin typeface="+mn-lt"/>
              </a:rPr>
              <a:t>100 bytes </a:t>
            </a:r>
            <a:r>
              <a:rPr lang="en-US" sz="1800" dirty="0">
                <a:latin typeface="+mn-lt"/>
              </a:rPr>
              <a:t>payload for 802.15.4g and </a:t>
            </a:r>
            <a:r>
              <a:rPr lang="en-US" sz="1800" dirty="0" smtClean="0">
                <a:latin typeface="+mn-lt"/>
              </a:rPr>
              <a:t>802.11ah</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200" dirty="0" smtClean="0">
              <a:latin typeface="+mn-lt"/>
            </a:endParaRPr>
          </a:p>
          <a:p>
            <a:pPr>
              <a:spcBef>
                <a:spcPts val="0"/>
              </a:spcBef>
            </a:pPr>
            <a:r>
              <a:rPr lang="en-US" sz="1800" dirty="0">
                <a:latin typeface="+mn-lt"/>
              </a:rPr>
              <a:t>Observations</a:t>
            </a:r>
          </a:p>
          <a:p>
            <a:pPr lvl="1">
              <a:spcBef>
                <a:spcPts val="0"/>
              </a:spcBef>
            </a:pPr>
            <a:r>
              <a:rPr lang="en-US" sz="1800" dirty="0" smtClean="0">
                <a:solidFill>
                  <a:schemeClr val="tx1"/>
                </a:solidFill>
                <a:latin typeface="+mn-lt"/>
              </a:rPr>
              <a:t>About 95% of packet delivery rate for 802.11ah network</a:t>
            </a:r>
            <a:endParaRPr lang="en-US" sz="1800" dirty="0">
              <a:solidFill>
                <a:schemeClr val="tx1"/>
              </a:solidFill>
              <a:latin typeface="+mn-lt"/>
            </a:endParaRPr>
          </a:p>
          <a:p>
            <a:pPr lvl="1">
              <a:spcBef>
                <a:spcPts val="0"/>
              </a:spcBef>
            </a:pPr>
            <a:r>
              <a:rPr lang="en-US" sz="1800" dirty="0" smtClean="0">
                <a:solidFill>
                  <a:schemeClr val="tx1"/>
                </a:solidFill>
                <a:latin typeface="+mn-lt"/>
              </a:rPr>
              <a:t>About 37% of packet delivery rate for 802.15.4g network</a:t>
            </a:r>
            <a:endParaRPr lang="en-US" sz="1800" dirty="0">
              <a:solidFill>
                <a:schemeClr val="tx1"/>
              </a:solidFill>
              <a:latin typeface="+mn-lt"/>
            </a:endParaRPr>
          </a:p>
          <a:p>
            <a:pPr lvl="1">
              <a:spcBef>
                <a:spcPts val="0"/>
              </a:spcBef>
            </a:pPr>
            <a:r>
              <a:rPr lang="en-US" sz="1800" dirty="0">
                <a:latin typeface="+mn-lt"/>
              </a:rPr>
              <a:t>802.11ah packet latency is in </a:t>
            </a:r>
            <a:r>
              <a:rPr lang="en-US" sz="1800" dirty="0" smtClean="0">
                <a:latin typeface="+mn-lt"/>
              </a:rPr>
              <a:t>between 13.8ms and 309.3s</a:t>
            </a:r>
            <a:endParaRPr lang="en-US" sz="1800" dirty="0">
              <a:latin typeface="+mn-lt"/>
            </a:endParaRPr>
          </a:p>
          <a:p>
            <a:pPr lvl="1">
              <a:spcBef>
                <a:spcPts val="0"/>
              </a:spcBef>
            </a:pPr>
            <a:r>
              <a:rPr lang="en-US" sz="1800" dirty="0">
                <a:latin typeface="+mn-lt"/>
              </a:rPr>
              <a:t>802.15.4g packet latency is in </a:t>
            </a:r>
            <a:r>
              <a:rPr lang="en-US" sz="1800" dirty="0" smtClean="0">
                <a:latin typeface="+mn-lt"/>
              </a:rPr>
              <a:t>between 10.1ms and 54.7ms</a:t>
            </a:r>
            <a:endParaRPr lang="en-US" sz="1800" dirty="0">
              <a:latin typeface="+mn-lt"/>
            </a:endParaRPr>
          </a:p>
        </p:txBody>
      </p:sp>
      <p:pic>
        <p:nvPicPr>
          <p:cNvPr id="20482" name="Picture 2" descr="C:\Projects\Coexistence\Simulation-2018\Rate-100-100-0.1-3-100-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95600"/>
            <a:ext cx="409869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Projects\Coexistence\Simulation-2018\Delay-80-80-0.1-3-100-1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2925416"/>
            <a:ext cx="4028041" cy="22561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391955" y="5715000"/>
            <a:ext cx="1828245" cy="1077218"/>
          </a:xfrm>
          <a:prstGeom prst="rect">
            <a:avLst/>
          </a:prstGeom>
          <a:noFill/>
        </p:spPr>
        <p:txBody>
          <a:bodyPr wrap="square" rtlCol="0">
            <a:spAutoFit/>
          </a:bodyPr>
          <a:lstStyle/>
          <a:p>
            <a:pPr algn="ctr"/>
            <a:r>
              <a:rPr lang="en-US" sz="1600" dirty="0" smtClean="0">
                <a:solidFill>
                  <a:srgbClr val="C00000"/>
                </a:solidFill>
              </a:rPr>
              <a:t>Low 802.15.4g packet delivery rate and long 802.11ah packet latency</a:t>
            </a:r>
            <a:endParaRPr lang="en-US" sz="1600" dirty="0">
              <a:solidFill>
                <a:srgbClr val="C00000"/>
              </a:solidFill>
            </a:endParaRPr>
          </a:p>
        </p:txBody>
      </p:sp>
      <p:sp>
        <p:nvSpPr>
          <p:cNvPr id="10" name="Right Brace 9"/>
          <p:cNvSpPr/>
          <p:nvPr/>
        </p:nvSpPr>
        <p:spPr bwMode="auto">
          <a:xfrm>
            <a:off x="7271171" y="5867400"/>
            <a:ext cx="228600" cy="9144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0532970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Results</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Simulation 13</a:t>
            </a:r>
            <a:r>
              <a:rPr lang="en-US" sz="2000" dirty="0" smtClean="0"/>
              <a:t> </a:t>
            </a:r>
            <a:r>
              <a:rPr lang="en-US" sz="2000" dirty="0"/>
              <a:t>(equal </a:t>
            </a:r>
            <a:r>
              <a:rPr lang="en-US" sz="2000" dirty="0" smtClean="0"/>
              <a:t>duty cycle = </a:t>
            </a:r>
            <a:r>
              <a:rPr lang="en-US" sz="2000" dirty="0">
                <a:solidFill>
                  <a:schemeClr val="tx1"/>
                </a:solidFill>
              </a:rPr>
              <a:t>0.1% duty cycle</a:t>
            </a:r>
            <a:r>
              <a:rPr lang="en-US" sz="2000" dirty="0" smtClean="0"/>
              <a:t>)</a:t>
            </a:r>
            <a:endParaRPr lang="en-US" sz="2000" dirty="0" smtClean="0">
              <a:latin typeface="+mn-lt"/>
            </a:endParaRPr>
          </a:p>
          <a:p>
            <a:pPr lvl="1">
              <a:spcBef>
                <a:spcPts val="0"/>
              </a:spcBef>
            </a:pPr>
            <a:r>
              <a:rPr lang="en-US" sz="1800" dirty="0">
                <a:latin typeface="+mn-lt"/>
              </a:rPr>
              <a:t>8</a:t>
            </a:r>
            <a:r>
              <a:rPr lang="en-US" sz="1800" dirty="0" smtClean="0">
                <a:latin typeface="+mn-lt"/>
              </a:rPr>
              <a:t>0 nodes for 802.15.4g and 802.11ah</a:t>
            </a:r>
          </a:p>
          <a:p>
            <a:pPr lvl="1">
              <a:spcBef>
                <a:spcPts val="0"/>
              </a:spcBef>
            </a:pPr>
            <a:r>
              <a:rPr lang="en-US" sz="1800" dirty="0" smtClean="0">
                <a:latin typeface="+mn-lt"/>
              </a:rPr>
              <a:t>0.1 kbps traffic </a:t>
            </a:r>
            <a:r>
              <a:rPr lang="en-US" sz="1800" dirty="0">
                <a:latin typeface="+mn-lt"/>
              </a:rPr>
              <a:t>rate for 802.15.4g and </a:t>
            </a:r>
            <a:r>
              <a:rPr lang="en-US" sz="1800" dirty="0" smtClean="0">
                <a:latin typeface="+mn-lt"/>
              </a:rPr>
              <a:t>3 kbps traffic rate for 802.11ah</a:t>
            </a:r>
          </a:p>
          <a:p>
            <a:pPr lvl="1">
              <a:spcBef>
                <a:spcPts val="0"/>
              </a:spcBef>
            </a:pPr>
            <a:r>
              <a:rPr lang="en-US" sz="1800" dirty="0" smtClean="0">
                <a:latin typeface="+mn-lt"/>
              </a:rPr>
              <a:t>100 bytes </a:t>
            </a:r>
            <a:r>
              <a:rPr lang="en-US" sz="1800" dirty="0">
                <a:latin typeface="+mn-lt"/>
              </a:rPr>
              <a:t>payload for 802.15.4g and </a:t>
            </a:r>
            <a:r>
              <a:rPr lang="en-US" sz="1800" dirty="0" smtClean="0">
                <a:latin typeface="+mn-lt"/>
              </a:rPr>
              <a:t>200 bytes payload for 802.11ah</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200" dirty="0" smtClean="0">
              <a:latin typeface="+mn-lt"/>
            </a:endParaRPr>
          </a:p>
          <a:p>
            <a:pPr>
              <a:spcBef>
                <a:spcPts val="0"/>
              </a:spcBef>
            </a:pPr>
            <a:r>
              <a:rPr lang="en-US" sz="1800" dirty="0">
                <a:latin typeface="+mn-lt"/>
              </a:rPr>
              <a:t>Observations</a:t>
            </a:r>
          </a:p>
          <a:p>
            <a:pPr lvl="1">
              <a:spcBef>
                <a:spcPts val="0"/>
              </a:spcBef>
            </a:pPr>
            <a:r>
              <a:rPr lang="en-US" sz="1800" dirty="0" smtClean="0">
                <a:latin typeface="+mn-lt"/>
              </a:rPr>
              <a:t>100% of packet delivery rate for 802.11ah network</a:t>
            </a:r>
            <a:endParaRPr lang="en-US" sz="1800" dirty="0">
              <a:latin typeface="+mn-lt"/>
            </a:endParaRPr>
          </a:p>
          <a:p>
            <a:pPr lvl="1">
              <a:spcBef>
                <a:spcPts val="0"/>
              </a:spcBef>
            </a:pPr>
            <a:r>
              <a:rPr lang="en-US" sz="1800" dirty="0" smtClean="0">
                <a:latin typeface="+mn-lt"/>
              </a:rPr>
              <a:t>About 93% of packet delivery rate for 802.15.4g network</a:t>
            </a:r>
            <a:endParaRPr lang="en-US" sz="1800" dirty="0">
              <a:latin typeface="+mn-lt"/>
            </a:endParaRPr>
          </a:p>
          <a:p>
            <a:pPr lvl="1">
              <a:spcBef>
                <a:spcPts val="0"/>
              </a:spcBef>
            </a:pPr>
            <a:r>
              <a:rPr lang="en-US" sz="1800" dirty="0">
                <a:latin typeface="+mn-lt"/>
              </a:rPr>
              <a:t>802.11ah packet latency is in </a:t>
            </a:r>
            <a:r>
              <a:rPr lang="en-US" sz="1800" dirty="0" smtClean="0">
                <a:latin typeface="+mn-lt"/>
              </a:rPr>
              <a:t>between 0.96ms and 806.9ms</a:t>
            </a:r>
            <a:endParaRPr lang="en-US" sz="1800" dirty="0">
              <a:latin typeface="+mn-lt"/>
            </a:endParaRPr>
          </a:p>
          <a:p>
            <a:pPr lvl="1">
              <a:spcBef>
                <a:spcPts val="0"/>
              </a:spcBef>
            </a:pPr>
            <a:r>
              <a:rPr lang="en-US" sz="1800" dirty="0">
                <a:latin typeface="+mn-lt"/>
              </a:rPr>
              <a:t>802.15.4g packet latency is in </a:t>
            </a:r>
            <a:r>
              <a:rPr lang="en-US" sz="1800" dirty="0" smtClean="0">
                <a:latin typeface="+mn-lt"/>
              </a:rPr>
              <a:t>between 10.1ms and 53.3ms</a:t>
            </a:r>
            <a:endParaRPr lang="en-US" sz="1800" dirty="0">
              <a:latin typeface="+mn-lt"/>
            </a:endParaRPr>
          </a:p>
        </p:txBody>
      </p:sp>
      <p:pic>
        <p:nvPicPr>
          <p:cNvPr id="16386" name="Picture 2" descr="C:\Projects\Coexistence\Simulation-2018\Rate-80-80-0.1-3-100-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 y="2867709"/>
            <a:ext cx="4350327" cy="239009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Projects\Coexistence\Simulation-2018\Delay-80-80-0.1-3-100-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599" y="2862468"/>
            <a:ext cx="4331707" cy="23953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83585" y="6044625"/>
            <a:ext cx="1403216" cy="584775"/>
          </a:xfrm>
          <a:prstGeom prst="rect">
            <a:avLst/>
          </a:prstGeom>
          <a:noFill/>
        </p:spPr>
        <p:txBody>
          <a:bodyPr wrap="square" rtlCol="0">
            <a:spAutoFit/>
          </a:bodyPr>
          <a:lstStyle/>
          <a:p>
            <a:pPr algn="ctr"/>
            <a:r>
              <a:rPr lang="en-US" sz="1600" dirty="0" smtClean="0">
                <a:solidFill>
                  <a:schemeClr val="tx1"/>
                </a:solidFill>
              </a:rPr>
              <a:t>Good performance</a:t>
            </a:r>
            <a:endParaRPr lang="en-US" sz="1600" dirty="0">
              <a:solidFill>
                <a:schemeClr val="tx1"/>
              </a:solidFill>
            </a:endParaRPr>
          </a:p>
        </p:txBody>
      </p:sp>
      <p:sp>
        <p:nvSpPr>
          <p:cNvPr id="10" name="Right Brace 9"/>
          <p:cNvSpPr/>
          <p:nvPr/>
        </p:nvSpPr>
        <p:spPr bwMode="auto">
          <a:xfrm>
            <a:off x="7162800" y="5867400"/>
            <a:ext cx="228600" cy="9144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9629171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25</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Results</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Simulation 14</a:t>
            </a:r>
            <a:r>
              <a:rPr lang="en-US" sz="2000" dirty="0" smtClean="0"/>
              <a:t> </a:t>
            </a:r>
            <a:r>
              <a:rPr lang="en-US" sz="2000" dirty="0"/>
              <a:t>(equal </a:t>
            </a:r>
            <a:r>
              <a:rPr lang="en-US" sz="2000" dirty="0" smtClean="0"/>
              <a:t>duty cycle = </a:t>
            </a:r>
            <a:r>
              <a:rPr lang="en-US" sz="2000" dirty="0">
                <a:solidFill>
                  <a:schemeClr val="tx1"/>
                </a:solidFill>
              </a:rPr>
              <a:t>0.1% duty cycle</a:t>
            </a:r>
            <a:r>
              <a:rPr lang="en-US" sz="2000" dirty="0" smtClean="0"/>
              <a:t>)</a:t>
            </a:r>
            <a:endParaRPr lang="en-US" sz="2000" dirty="0" smtClean="0">
              <a:latin typeface="+mn-lt"/>
            </a:endParaRPr>
          </a:p>
          <a:p>
            <a:pPr lvl="1">
              <a:spcBef>
                <a:spcPts val="0"/>
              </a:spcBef>
            </a:pPr>
            <a:r>
              <a:rPr lang="en-US" sz="1800" dirty="0" smtClean="0">
                <a:latin typeface="+mn-lt"/>
              </a:rPr>
              <a:t>100 nodes for 802.15.4g and 802.11ah</a:t>
            </a:r>
          </a:p>
          <a:p>
            <a:pPr lvl="1">
              <a:spcBef>
                <a:spcPts val="0"/>
              </a:spcBef>
            </a:pPr>
            <a:r>
              <a:rPr lang="en-US" sz="1800" dirty="0" smtClean="0">
                <a:latin typeface="+mn-lt"/>
              </a:rPr>
              <a:t>0.1 kbps traffic </a:t>
            </a:r>
            <a:r>
              <a:rPr lang="en-US" sz="1800" dirty="0">
                <a:latin typeface="+mn-lt"/>
              </a:rPr>
              <a:t>rate for 802.15.4g and </a:t>
            </a:r>
            <a:r>
              <a:rPr lang="en-US" sz="1800" dirty="0" smtClean="0">
                <a:latin typeface="+mn-lt"/>
              </a:rPr>
              <a:t>3 kbps traffic rate for 802.11ah</a:t>
            </a:r>
          </a:p>
          <a:p>
            <a:pPr lvl="1">
              <a:spcBef>
                <a:spcPts val="0"/>
              </a:spcBef>
            </a:pPr>
            <a:r>
              <a:rPr lang="en-US" sz="1800" dirty="0" smtClean="0">
                <a:latin typeface="+mn-lt"/>
              </a:rPr>
              <a:t>100 bytes </a:t>
            </a:r>
            <a:r>
              <a:rPr lang="en-US" sz="1800" dirty="0">
                <a:latin typeface="+mn-lt"/>
              </a:rPr>
              <a:t>payload for 802.15.4g and </a:t>
            </a:r>
            <a:r>
              <a:rPr lang="en-US" sz="1800" dirty="0" smtClean="0">
                <a:latin typeface="+mn-lt"/>
              </a:rPr>
              <a:t>200 bytes payload for 802.11ah</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200" dirty="0" smtClean="0">
              <a:latin typeface="+mn-lt"/>
            </a:endParaRPr>
          </a:p>
          <a:p>
            <a:pPr>
              <a:spcBef>
                <a:spcPts val="0"/>
              </a:spcBef>
            </a:pPr>
            <a:r>
              <a:rPr lang="en-US" sz="1800" dirty="0">
                <a:latin typeface="+mn-lt"/>
              </a:rPr>
              <a:t>Observations</a:t>
            </a:r>
          </a:p>
          <a:p>
            <a:pPr lvl="1">
              <a:spcBef>
                <a:spcPts val="0"/>
              </a:spcBef>
            </a:pPr>
            <a:r>
              <a:rPr lang="en-US" sz="1800" dirty="0" smtClean="0">
                <a:latin typeface="+mn-lt"/>
              </a:rPr>
              <a:t>99.8% of packet delivery rate for 802.11ah network</a:t>
            </a:r>
            <a:endParaRPr lang="en-US" sz="1800" dirty="0">
              <a:latin typeface="+mn-lt"/>
            </a:endParaRPr>
          </a:p>
          <a:p>
            <a:pPr lvl="1">
              <a:spcBef>
                <a:spcPts val="0"/>
              </a:spcBef>
            </a:pPr>
            <a:r>
              <a:rPr lang="en-US" sz="1800" dirty="0" smtClean="0">
                <a:solidFill>
                  <a:schemeClr val="tx1"/>
                </a:solidFill>
                <a:latin typeface="+mn-lt"/>
              </a:rPr>
              <a:t>About 39% of packet delivery rate for 802.15.4g network</a:t>
            </a:r>
            <a:endParaRPr lang="en-US" sz="1800" dirty="0">
              <a:solidFill>
                <a:schemeClr val="tx1"/>
              </a:solidFill>
              <a:latin typeface="+mn-lt"/>
            </a:endParaRPr>
          </a:p>
          <a:p>
            <a:pPr lvl="1">
              <a:spcBef>
                <a:spcPts val="0"/>
              </a:spcBef>
            </a:pPr>
            <a:r>
              <a:rPr lang="en-US" sz="1800" dirty="0">
                <a:latin typeface="+mn-lt"/>
              </a:rPr>
              <a:t>802.11ah packet latency is in </a:t>
            </a:r>
            <a:r>
              <a:rPr lang="en-US" sz="1800" dirty="0" smtClean="0">
                <a:latin typeface="+mn-lt"/>
              </a:rPr>
              <a:t>between 356.8ms </a:t>
            </a:r>
            <a:r>
              <a:rPr lang="en-US" sz="1800" dirty="0" smtClean="0">
                <a:solidFill>
                  <a:schemeClr val="tx1"/>
                </a:solidFill>
                <a:latin typeface="+mn-lt"/>
              </a:rPr>
              <a:t>and 24.568s</a:t>
            </a:r>
            <a:endParaRPr lang="en-US" sz="1800" dirty="0">
              <a:solidFill>
                <a:schemeClr val="tx1"/>
              </a:solidFill>
              <a:latin typeface="+mn-lt"/>
            </a:endParaRPr>
          </a:p>
          <a:p>
            <a:pPr lvl="1">
              <a:spcBef>
                <a:spcPts val="0"/>
              </a:spcBef>
            </a:pPr>
            <a:r>
              <a:rPr lang="en-US" sz="1800" dirty="0">
                <a:latin typeface="+mn-lt"/>
              </a:rPr>
              <a:t>802.15.4g packet latency is in </a:t>
            </a:r>
            <a:r>
              <a:rPr lang="en-US" sz="1800" dirty="0" smtClean="0">
                <a:latin typeface="+mn-lt"/>
              </a:rPr>
              <a:t>between 10.1ms and 55.1ms</a:t>
            </a:r>
            <a:endParaRPr lang="en-US" sz="1800" dirty="0">
              <a:latin typeface="+mn-lt"/>
            </a:endParaRPr>
          </a:p>
        </p:txBody>
      </p:sp>
      <p:pic>
        <p:nvPicPr>
          <p:cNvPr id="17410" name="Picture 2" descr="C:\Projects\Coexistence\Simulation-2018\Rate-100-100-0.1-3-100-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64" y="2819400"/>
            <a:ext cx="4267201" cy="236982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Projects\Coexistence\Simulation-2018\Delay-100-100-0.1-3-100-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835460"/>
            <a:ext cx="4343400" cy="24017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391955" y="5715000"/>
            <a:ext cx="1828245" cy="1077218"/>
          </a:xfrm>
          <a:prstGeom prst="rect">
            <a:avLst/>
          </a:prstGeom>
          <a:noFill/>
        </p:spPr>
        <p:txBody>
          <a:bodyPr wrap="square" rtlCol="0">
            <a:spAutoFit/>
          </a:bodyPr>
          <a:lstStyle/>
          <a:p>
            <a:pPr algn="ctr"/>
            <a:r>
              <a:rPr lang="en-US" sz="1600" dirty="0" smtClean="0">
                <a:solidFill>
                  <a:srgbClr val="C00000"/>
                </a:solidFill>
              </a:rPr>
              <a:t>Low 802.15.4g packet delivery rate and long 802.11ah packet latency</a:t>
            </a:r>
            <a:endParaRPr lang="en-US" sz="1600" dirty="0">
              <a:solidFill>
                <a:srgbClr val="C00000"/>
              </a:solidFill>
            </a:endParaRPr>
          </a:p>
        </p:txBody>
      </p:sp>
      <p:sp>
        <p:nvSpPr>
          <p:cNvPr id="10" name="Right Brace 9"/>
          <p:cNvSpPr/>
          <p:nvPr/>
        </p:nvSpPr>
        <p:spPr bwMode="auto">
          <a:xfrm>
            <a:off x="7271171" y="5867400"/>
            <a:ext cx="228600" cy="9144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9329783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Results</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Simulation 15</a:t>
            </a:r>
            <a:r>
              <a:rPr lang="en-US" sz="2000" dirty="0" smtClean="0"/>
              <a:t> </a:t>
            </a:r>
            <a:r>
              <a:rPr lang="en-US" sz="2000" dirty="0"/>
              <a:t>(equal </a:t>
            </a:r>
            <a:r>
              <a:rPr lang="en-US" sz="2000" dirty="0" smtClean="0"/>
              <a:t>duty cycle</a:t>
            </a:r>
            <a:r>
              <a:rPr lang="en-US" sz="2000" dirty="0"/>
              <a:t> </a:t>
            </a:r>
            <a:r>
              <a:rPr lang="en-US" sz="2000" dirty="0" smtClean="0"/>
              <a:t>= </a:t>
            </a:r>
            <a:r>
              <a:rPr lang="en-US" sz="2000" dirty="0">
                <a:solidFill>
                  <a:schemeClr val="tx1"/>
                </a:solidFill>
              </a:rPr>
              <a:t>0.1% duty cycle</a:t>
            </a:r>
            <a:r>
              <a:rPr lang="en-US" sz="2000" dirty="0" smtClean="0"/>
              <a:t>)</a:t>
            </a:r>
            <a:endParaRPr lang="en-US" sz="2000" dirty="0" smtClean="0">
              <a:latin typeface="+mn-lt"/>
            </a:endParaRPr>
          </a:p>
          <a:p>
            <a:pPr lvl="1">
              <a:spcBef>
                <a:spcPts val="0"/>
              </a:spcBef>
            </a:pPr>
            <a:r>
              <a:rPr lang="en-US" sz="1800" dirty="0" smtClean="0">
                <a:latin typeface="+mn-lt"/>
              </a:rPr>
              <a:t>100 nodes for 802.15.4g and 802.11ah</a:t>
            </a:r>
          </a:p>
          <a:p>
            <a:pPr lvl="1">
              <a:spcBef>
                <a:spcPts val="0"/>
              </a:spcBef>
            </a:pPr>
            <a:r>
              <a:rPr lang="en-US" sz="1800" dirty="0" smtClean="0">
                <a:latin typeface="+mn-lt"/>
              </a:rPr>
              <a:t>0.1 kbps traffic </a:t>
            </a:r>
            <a:r>
              <a:rPr lang="en-US" sz="1800" dirty="0">
                <a:latin typeface="+mn-lt"/>
              </a:rPr>
              <a:t>rate for 802.15.4g and </a:t>
            </a:r>
            <a:r>
              <a:rPr lang="en-US" sz="1800" dirty="0" smtClean="0">
                <a:latin typeface="+mn-lt"/>
              </a:rPr>
              <a:t>3 kbps traffic rate for 802.11ah</a:t>
            </a:r>
          </a:p>
          <a:p>
            <a:pPr lvl="1">
              <a:spcBef>
                <a:spcPts val="0"/>
              </a:spcBef>
            </a:pPr>
            <a:r>
              <a:rPr lang="en-US" sz="1800" dirty="0">
                <a:latin typeface="+mn-lt"/>
              </a:rPr>
              <a:t>2</a:t>
            </a:r>
            <a:r>
              <a:rPr lang="en-US" sz="1800" dirty="0" smtClean="0">
                <a:latin typeface="+mn-lt"/>
              </a:rPr>
              <a:t>00 bytes </a:t>
            </a:r>
            <a:r>
              <a:rPr lang="en-US" sz="1800" dirty="0">
                <a:latin typeface="+mn-lt"/>
              </a:rPr>
              <a:t>payload for 802.15.4g and </a:t>
            </a:r>
            <a:r>
              <a:rPr lang="en-US" sz="1800" dirty="0" smtClean="0">
                <a:latin typeface="+mn-lt"/>
              </a:rPr>
              <a:t>500 bytes payload for 802.11ah</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200" dirty="0" smtClean="0">
              <a:latin typeface="+mn-lt"/>
            </a:endParaRPr>
          </a:p>
          <a:p>
            <a:pPr>
              <a:spcBef>
                <a:spcPts val="0"/>
              </a:spcBef>
            </a:pPr>
            <a:r>
              <a:rPr lang="en-US" sz="1800" dirty="0">
                <a:latin typeface="+mn-lt"/>
              </a:rPr>
              <a:t>Observations</a:t>
            </a:r>
          </a:p>
          <a:p>
            <a:pPr lvl="1">
              <a:spcBef>
                <a:spcPts val="0"/>
              </a:spcBef>
            </a:pPr>
            <a:r>
              <a:rPr lang="en-US" sz="1800" dirty="0" smtClean="0">
                <a:latin typeface="+mn-lt"/>
              </a:rPr>
              <a:t>About 100% of packet delivery rate for 802.11ah network</a:t>
            </a:r>
            <a:endParaRPr lang="en-US" sz="1800" dirty="0">
              <a:latin typeface="+mn-lt"/>
            </a:endParaRPr>
          </a:p>
          <a:p>
            <a:pPr lvl="1">
              <a:spcBef>
                <a:spcPts val="0"/>
              </a:spcBef>
            </a:pPr>
            <a:r>
              <a:rPr lang="en-US" sz="1800" dirty="0" smtClean="0">
                <a:latin typeface="+mn-lt"/>
              </a:rPr>
              <a:t>About 95% of packet delivery rate for 802.15.4g network</a:t>
            </a:r>
            <a:endParaRPr lang="en-US" sz="1800" dirty="0">
              <a:latin typeface="+mn-lt"/>
            </a:endParaRPr>
          </a:p>
          <a:p>
            <a:pPr lvl="1">
              <a:spcBef>
                <a:spcPts val="0"/>
              </a:spcBef>
            </a:pPr>
            <a:r>
              <a:rPr lang="en-US" sz="1800" dirty="0">
                <a:latin typeface="+mn-lt"/>
              </a:rPr>
              <a:t>802.11ah packet latency is in </a:t>
            </a:r>
            <a:r>
              <a:rPr lang="en-US" sz="1800" dirty="0" smtClean="0">
                <a:latin typeface="+mn-lt"/>
              </a:rPr>
              <a:t>between 1.8ms and 1.403s</a:t>
            </a:r>
            <a:endParaRPr lang="en-US" sz="1800" dirty="0">
              <a:latin typeface="+mn-lt"/>
            </a:endParaRPr>
          </a:p>
          <a:p>
            <a:pPr lvl="1">
              <a:spcBef>
                <a:spcPts val="0"/>
              </a:spcBef>
            </a:pPr>
            <a:r>
              <a:rPr lang="en-US" sz="1800" dirty="0">
                <a:latin typeface="+mn-lt"/>
              </a:rPr>
              <a:t>802.15.4g packet latency is n </a:t>
            </a:r>
            <a:r>
              <a:rPr lang="en-US" sz="1800" dirty="0" smtClean="0">
                <a:latin typeface="+mn-lt"/>
              </a:rPr>
              <a:t>between 18.1ms and 59.3ms</a:t>
            </a:r>
            <a:endParaRPr lang="en-US" sz="1800" dirty="0">
              <a:latin typeface="+mn-lt"/>
            </a:endParaRPr>
          </a:p>
        </p:txBody>
      </p:sp>
      <p:pic>
        <p:nvPicPr>
          <p:cNvPr id="18434" name="Picture 2" descr="C:\Projects\Coexistence\Simulation-2018\Rate-100-100-0.1-3-200-5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 y="2929166"/>
            <a:ext cx="4175760" cy="2319038"/>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Projects\Coexistence\Simulation-2018\Delay-100-100-0.1-3-200-5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924521"/>
            <a:ext cx="4210540" cy="23283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83585" y="6044625"/>
            <a:ext cx="1403216" cy="584775"/>
          </a:xfrm>
          <a:prstGeom prst="rect">
            <a:avLst/>
          </a:prstGeom>
          <a:noFill/>
        </p:spPr>
        <p:txBody>
          <a:bodyPr wrap="square" rtlCol="0">
            <a:spAutoFit/>
          </a:bodyPr>
          <a:lstStyle/>
          <a:p>
            <a:pPr algn="ctr"/>
            <a:r>
              <a:rPr lang="en-US" sz="1600" dirty="0" smtClean="0">
                <a:solidFill>
                  <a:schemeClr val="tx1"/>
                </a:solidFill>
              </a:rPr>
              <a:t>Good performance</a:t>
            </a:r>
            <a:endParaRPr lang="en-US" sz="1600" dirty="0">
              <a:solidFill>
                <a:schemeClr val="tx1"/>
              </a:solidFill>
            </a:endParaRPr>
          </a:p>
        </p:txBody>
      </p:sp>
      <p:sp>
        <p:nvSpPr>
          <p:cNvPr id="10" name="Right Brace 9"/>
          <p:cNvSpPr/>
          <p:nvPr/>
        </p:nvSpPr>
        <p:spPr bwMode="auto">
          <a:xfrm>
            <a:off x="7162800" y="5867400"/>
            <a:ext cx="228600" cy="9144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899178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27</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Results</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Simulation 16</a:t>
            </a:r>
            <a:r>
              <a:rPr lang="en-US" sz="2000" dirty="0" smtClean="0"/>
              <a:t> </a:t>
            </a:r>
            <a:r>
              <a:rPr lang="en-US" sz="2000" dirty="0"/>
              <a:t>(equal duty </a:t>
            </a:r>
            <a:r>
              <a:rPr lang="en-US" sz="2000" dirty="0" smtClean="0"/>
              <a:t>cycle = </a:t>
            </a:r>
            <a:r>
              <a:rPr lang="en-US" sz="2000" dirty="0">
                <a:solidFill>
                  <a:schemeClr val="tx1"/>
                </a:solidFill>
              </a:rPr>
              <a:t>0.1% duty cycle</a:t>
            </a:r>
            <a:r>
              <a:rPr lang="en-US" sz="2000" dirty="0"/>
              <a:t>)</a:t>
            </a:r>
            <a:endParaRPr lang="en-US" sz="2000" dirty="0" smtClean="0">
              <a:latin typeface="+mn-lt"/>
            </a:endParaRPr>
          </a:p>
          <a:p>
            <a:pPr lvl="1">
              <a:spcBef>
                <a:spcPts val="0"/>
              </a:spcBef>
            </a:pPr>
            <a:r>
              <a:rPr lang="en-US" sz="1800" dirty="0" smtClean="0">
                <a:latin typeface="+mn-lt"/>
              </a:rPr>
              <a:t>100 nodes for 802.15.4g and 802.11ah</a:t>
            </a:r>
          </a:p>
          <a:p>
            <a:pPr lvl="1">
              <a:spcBef>
                <a:spcPts val="0"/>
              </a:spcBef>
            </a:pPr>
            <a:r>
              <a:rPr lang="en-US" sz="1800" dirty="0" smtClean="0">
                <a:latin typeface="+mn-lt"/>
              </a:rPr>
              <a:t>0.1 kbps traffic </a:t>
            </a:r>
            <a:r>
              <a:rPr lang="en-US" sz="1800" dirty="0">
                <a:latin typeface="+mn-lt"/>
              </a:rPr>
              <a:t>rate for 802.15.4g and </a:t>
            </a:r>
            <a:r>
              <a:rPr lang="en-US" sz="1800" dirty="0" smtClean="0">
                <a:latin typeface="+mn-lt"/>
              </a:rPr>
              <a:t>3 kbps traffic rate for 802.11ah</a:t>
            </a:r>
          </a:p>
          <a:p>
            <a:pPr lvl="1">
              <a:spcBef>
                <a:spcPts val="0"/>
              </a:spcBef>
            </a:pPr>
            <a:r>
              <a:rPr lang="en-US" sz="1800" dirty="0">
                <a:latin typeface="+mn-lt"/>
              </a:rPr>
              <a:t>2</a:t>
            </a:r>
            <a:r>
              <a:rPr lang="en-US" sz="1800" dirty="0" smtClean="0">
                <a:latin typeface="+mn-lt"/>
              </a:rPr>
              <a:t>00 bytes </a:t>
            </a:r>
            <a:r>
              <a:rPr lang="en-US" sz="1800" dirty="0">
                <a:latin typeface="+mn-lt"/>
              </a:rPr>
              <a:t>payload for 802.15.4g and </a:t>
            </a:r>
            <a:r>
              <a:rPr lang="en-US" sz="1800" dirty="0" smtClean="0">
                <a:latin typeface="+mn-lt"/>
              </a:rPr>
              <a:t>1000 bytes payload for 802.11ah</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200" dirty="0" smtClean="0">
              <a:latin typeface="+mn-lt"/>
            </a:endParaRPr>
          </a:p>
          <a:p>
            <a:pPr>
              <a:spcBef>
                <a:spcPts val="0"/>
              </a:spcBef>
            </a:pPr>
            <a:r>
              <a:rPr lang="en-US" sz="1800" dirty="0">
                <a:latin typeface="+mn-lt"/>
              </a:rPr>
              <a:t>Observations</a:t>
            </a:r>
          </a:p>
          <a:p>
            <a:pPr lvl="1">
              <a:spcBef>
                <a:spcPts val="0"/>
              </a:spcBef>
            </a:pPr>
            <a:r>
              <a:rPr lang="en-US" sz="1800" dirty="0" smtClean="0">
                <a:latin typeface="+mn-lt"/>
              </a:rPr>
              <a:t>About 100% of packet delivery rate for 802.11ah network</a:t>
            </a:r>
            <a:endParaRPr lang="en-US" sz="1800" dirty="0">
              <a:latin typeface="+mn-lt"/>
            </a:endParaRPr>
          </a:p>
          <a:p>
            <a:pPr lvl="1">
              <a:spcBef>
                <a:spcPts val="0"/>
              </a:spcBef>
            </a:pPr>
            <a:r>
              <a:rPr lang="en-US" sz="1800" dirty="0" smtClean="0">
                <a:latin typeface="+mn-lt"/>
              </a:rPr>
              <a:t>About 96% of packet delivery rate for 802.15.4g network</a:t>
            </a:r>
            <a:endParaRPr lang="en-US" sz="1800" dirty="0">
              <a:latin typeface="+mn-lt"/>
            </a:endParaRPr>
          </a:p>
          <a:p>
            <a:pPr lvl="1">
              <a:spcBef>
                <a:spcPts val="0"/>
              </a:spcBef>
            </a:pPr>
            <a:r>
              <a:rPr lang="en-US" sz="1800" dirty="0">
                <a:latin typeface="+mn-lt"/>
              </a:rPr>
              <a:t>802.11ah packet latency is in </a:t>
            </a:r>
            <a:r>
              <a:rPr lang="en-US" sz="1800" dirty="0" smtClean="0">
                <a:latin typeface="+mn-lt"/>
              </a:rPr>
              <a:t>between 3.1ms and 1.6197s</a:t>
            </a:r>
            <a:endParaRPr lang="en-US" sz="1800" dirty="0">
              <a:latin typeface="+mn-lt"/>
            </a:endParaRPr>
          </a:p>
          <a:p>
            <a:pPr lvl="1">
              <a:spcBef>
                <a:spcPts val="0"/>
              </a:spcBef>
            </a:pPr>
            <a:r>
              <a:rPr lang="en-US" sz="1800" dirty="0">
                <a:latin typeface="+mn-lt"/>
              </a:rPr>
              <a:t>802.15.4g packet latency is in </a:t>
            </a:r>
            <a:r>
              <a:rPr lang="en-US" sz="1800" dirty="0" smtClean="0">
                <a:latin typeface="+mn-lt"/>
              </a:rPr>
              <a:t>between 18.1ms and 61.5ms</a:t>
            </a:r>
            <a:endParaRPr lang="en-US" sz="1800" dirty="0">
              <a:latin typeface="+mn-lt"/>
            </a:endParaRPr>
          </a:p>
        </p:txBody>
      </p:sp>
      <p:pic>
        <p:nvPicPr>
          <p:cNvPr id="19458" name="Picture 2" descr="C:\Projects\Coexistence\Simulation-2018\Rate-100-100-0.1-3-200-1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533" y="2922102"/>
            <a:ext cx="4308944" cy="2393003"/>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Projects\Coexistence\Simulation-2018\Delay-100-100-0.1-3-200-1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2922104"/>
            <a:ext cx="4327497" cy="23930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83585" y="6044625"/>
            <a:ext cx="1403216" cy="584775"/>
          </a:xfrm>
          <a:prstGeom prst="rect">
            <a:avLst/>
          </a:prstGeom>
          <a:noFill/>
        </p:spPr>
        <p:txBody>
          <a:bodyPr wrap="square" rtlCol="0">
            <a:spAutoFit/>
          </a:bodyPr>
          <a:lstStyle/>
          <a:p>
            <a:pPr algn="ctr"/>
            <a:r>
              <a:rPr lang="en-US" sz="1600" dirty="0" smtClean="0">
                <a:solidFill>
                  <a:schemeClr val="tx1"/>
                </a:solidFill>
              </a:rPr>
              <a:t>Good performance</a:t>
            </a:r>
            <a:endParaRPr lang="en-US" sz="1600" dirty="0">
              <a:solidFill>
                <a:schemeClr val="tx1"/>
              </a:solidFill>
            </a:endParaRPr>
          </a:p>
        </p:txBody>
      </p:sp>
      <p:sp>
        <p:nvSpPr>
          <p:cNvPr id="10" name="Right Brace 9"/>
          <p:cNvSpPr/>
          <p:nvPr/>
        </p:nvSpPr>
        <p:spPr bwMode="auto">
          <a:xfrm>
            <a:off x="7162800" y="5867400"/>
            <a:ext cx="228600" cy="9144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7030047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t>January 2018</a:t>
            </a:r>
            <a:endParaRPr lang="en-GB"/>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Summary</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Network performance closely depends on</a:t>
            </a:r>
            <a:endParaRPr lang="en-US" sz="2000" dirty="0">
              <a:latin typeface="+mn-lt"/>
            </a:endParaRPr>
          </a:p>
          <a:p>
            <a:pPr lvl="1">
              <a:spcBef>
                <a:spcPts val="0"/>
              </a:spcBef>
            </a:pPr>
            <a:r>
              <a:rPr lang="en-US" sz="1800" dirty="0" smtClean="0">
                <a:latin typeface="+mn-lt"/>
              </a:rPr>
              <a:t>Number of nodes</a:t>
            </a:r>
          </a:p>
          <a:p>
            <a:pPr lvl="1">
              <a:spcBef>
                <a:spcPts val="0"/>
              </a:spcBef>
            </a:pPr>
            <a:r>
              <a:rPr lang="en-US" sz="1800" dirty="0" smtClean="0">
                <a:latin typeface="+mn-lt"/>
              </a:rPr>
              <a:t>Application traffic rate</a:t>
            </a:r>
          </a:p>
          <a:p>
            <a:pPr lvl="1">
              <a:spcBef>
                <a:spcPts val="0"/>
              </a:spcBef>
            </a:pPr>
            <a:r>
              <a:rPr lang="en-US" sz="1800" dirty="0" smtClean="0">
                <a:latin typeface="+mn-lt"/>
              </a:rPr>
              <a:t>Packet size</a:t>
            </a:r>
          </a:p>
          <a:p>
            <a:pPr>
              <a:spcBef>
                <a:spcPts val="0"/>
              </a:spcBef>
            </a:pPr>
            <a:endParaRPr lang="en-US" sz="1200" dirty="0" smtClean="0">
              <a:latin typeface="+mn-lt"/>
            </a:endParaRPr>
          </a:p>
          <a:p>
            <a:pPr>
              <a:spcBef>
                <a:spcPts val="0"/>
              </a:spcBef>
            </a:pPr>
            <a:r>
              <a:rPr lang="en-US" sz="2000" dirty="0" smtClean="0">
                <a:latin typeface="+mn-lt"/>
              </a:rPr>
              <a:t>802.11ah network achieves higher packet delivery rate. </a:t>
            </a:r>
            <a:r>
              <a:rPr lang="en-US" sz="1800" dirty="0" smtClean="0">
                <a:latin typeface="+mn-lt"/>
              </a:rPr>
              <a:t>However, 802.15.4g network has low packet delivery rate if</a:t>
            </a:r>
            <a:endParaRPr lang="en-US" sz="1200" dirty="0">
              <a:latin typeface="+mn-lt"/>
            </a:endParaRPr>
          </a:p>
          <a:p>
            <a:pPr lvl="1">
              <a:spcBef>
                <a:spcPts val="0"/>
              </a:spcBef>
            </a:pPr>
            <a:r>
              <a:rPr lang="en-US" sz="1800" dirty="0" smtClean="0">
                <a:latin typeface="+mn-lt"/>
              </a:rPr>
              <a:t>Node density is higher or</a:t>
            </a:r>
          </a:p>
          <a:p>
            <a:pPr lvl="1">
              <a:spcBef>
                <a:spcPts val="0"/>
              </a:spcBef>
            </a:pPr>
            <a:r>
              <a:rPr lang="en-US" sz="1800" dirty="0" smtClean="0">
                <a:latin typeface="+mn-lt"/>
              </a:rPr>
              <a:t>Application traffic rate is higher or</a:t>
            </a:r>
          </a:p>
          <a:p>
            <a:pPr lvl="1">
              <a:spcBef>
                <a:spcPts val="0"/>
              </a:spcBef>
            </a:pPr>
            <a:r>
              <a:rPr lang="en-US" sz="1800" dirty="0" smtClean="0">
                <a:latin typeface="+mn-lt"/>
              </a:rPr>
              <a:t>Packet size is smaller</a:t>
            </a:r>
          </a:p>
          <a:p>
            <a:pPr lvl="1">
              <a:spcBef>
                <a:spcPts val="0"/>
              </a:spcBef>
            </a:pPr>
            <a:endParaRPr lang="en-US" sz="1800" dirty="0">
              <a:latin typeface="+mn-lt"/>
            </a:endParaRPr>
          </a:p>
          <a:p>
            <a:pPr>
              <a:spcBef>
                <a:spcPts val="0"/>
              </a:spcBef>
            </a:pPr>
            <a:r>
              <a:rPr lang="en-US" sz="2000" dirty="0" smtClean="0">
                <a:latin typeface="+mn-lt"/>
              </a:rPr>
              <a:t>802.15.4g network achieves short packet latency. However, 802.11ah network may have long packet latency if</a:t>
            </a:r>
          </a:p>
          <a:p>
            <a:pPr lvl="1">
              <a:spcBef>
                <a:spcPts val="0"/>
              </a:spcBef>
            </a:pPr>
            <a:r>
              <a:rPr lang="en-US" sz="1800" dirty="0">
                <a:latin typeface="+mn-lt"/>
              </a:rPr>
              <a:t>Node density is higher or</a:t>
            </a:r>
          </a:p>
          <a:p>
            <a:pPr lvl="1">
              <a:spcBef>
                <a:spcPts val="0"/>
              </a:spcBef>
            </a:pPr>
            <a:r>
              <a:rPr lang="en-US" sz="1800" dirty="0">
                <a:latin typeface="+mn-lt"/>
              </a:rPr>
              <a:t>Application traffic </a:t>
            </a:r>
            <a:r>
              <a:rPr lang="en-US" sz="1800" dirty="0" smtClean="0">
                <a:latin typeface="+mn-lt"/>
              </a:rPr>
              <a:t>rate is </a:t>
            </a:r>
            <a:r>
              <a:rPr lang="en-US" sz="1800" dirty="0">
                <a:latin typeface="+mn-lt"/>
              </a:rPr>
              <a:t>higher or</a:t>
            </a:r>
          </a:p>
          <a:p>
            <a:pPr lvl="1">
              <a:spcBef>
                <a:spcPts val="0"/>
              </a:spcBef>
            </a:pPr>
            <a:r>
              <a:rPr lang="en-US" sz="1800" dirty="0">
                <a:latin typeface="+mn-lt"/>
              </a:rPr>
              <a:t>Packet size is smaller</a:t>
            </a:r>
          </a:p>
          <a:p>
            <a:pPr lvl="1">
              <a:spcBef>
                <a:spcPts val="0"/>
              </a:spcBef>
            </a:pPr>
            <a:endParaRPr lang="en-US" sz="1600" dirty="0" smtClean="0">
              <a:latin typeface="+mn-lt"/>
            </a:endParaRPr>
          </a:p>
          <a:p>
            <a:pPr>
              <a:spcBef>
                <a:spcPts val="0"/>
              </a:spcBef>
            </a:pPr>
            <a:r>
              <a:rPr lang="en-US" sz="2000" dirty="0">
                <a:latin typeface="+mn-lt"/>
              </a:rPr>
              <a:t>802.11ah network can severely interferes with 802.15.4g </a:t>
            </a:r>
            <a:r>
              <a:rPr lang="en-US" sz="2000" dirty="0" smtClean="0">
                <a:latin typeface="+mn-lt"/>
              </a:rPr>
              <a:t>network for both equal traffic rate and equal duty cycle scenarios</a:t>
            </a:r>
            <a:endParaRPr lang="en-US" sz="2000" dirty="0">
              <a:latin typeface="+mn-lt"/>
            </a:endParaRPr>
          </a:p>
          <a:p>
            <a:pPr lvl="1">
              <a:spcBef>
                <a:spcPts val="0"/>
              </a:spcBef>
            </a:pPr>
            <a:endParaRPr lang="en-US" sz="1600" dirty="0">
              <a:latin typeface="+mn-lt"/>
            </a:endParaRPr>
          </a:p>
        </p:txBody>
      </p:sp>
    </p:spTree>
    <p:extLst>
      <p:ext uri="{BB962C8B-B14F-4D97-AF65-F5344CB8AC3E}">
        <p14:creationId xmlns:p14="http://schemas.microsoft.com/office/powerpoint/2010/main" val="37464482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 </a:t>
            </a:r>
            <a:r>
              <a:rPr lang="en-US" dirty="0" smtClean="0">
                <a:latin typeface="+mn-lt"/>
              </a:rPr>
              <a:t>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29</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Discussions</a:t>
            </a:r>
            <a:endParaRPr lang="en-US" sz="2400" dirty="0">
              <a:latin typeface="+mn-lt"/>
            </a:endParaRPr>
          </a:p>
        </p:txBody>
      </p:sp>
      <p:sp>
        <p:nvSpPr>
          <p:cNvPr id="10242" name="Rectangle 2"/>
          <p:cNvSpPr>
            <a:spLocks noGrp="1" noChangeArrowheads="1"/>
          </p:cNvSpPr>
          <p:nvPr>
            <p:ph type="body" idx="1"/>
          </p:nvPr>
        </p:nvSpPr>
        <p:spPr>
          <a:xfrm>
            <a:off x="731520" y="1371600"/>
            <a:ext cx="8564880" cy="5562599"/>
          </a:xfrm>
          <a:ln/>
        </p:spPr>
        <p:txBody>
          <a:bodyPr/>
          <a:lstStyle/>
          <a:p>
            <a:r>
              <a:rPr lang="en-US" sz="2000" dirty="0" smtClean="0">
                <a:solidFill>
                  <a:schemeClr val="tx1"/>
                </a:solidFill>
                <a:latin typeface="+mn-lt"/>
              </a:rPr>
              <a:t>What is acceptable packet delivery rate for smart utility?</a:t>
            </a:r>
          </a:p>
          <a:p>
            <a:pPr lvl="1"/>
            <a:r>
              <a:rPr lang="en-US" sz="1600" dirty="0" smtClean="0">
                <a:solidFill>
                  <a:schemeClr val="tx1"/>
                </a:solidFill>
                <a:latin typeface="+mn-lt"/>
              </a:rPr>
              <a:t>80%?</a:t>
            </a:r>
          </a:p>
          <a:p>
            <a:pPr lvl="1"/>
            <a:endParaRPr lang="en-US" sz="1200" dirty="0" smtClean="0">
              <a:latin typeface="+mn-lt"/>
            </a:endParaRPr>
          </a:p>
          <a:p>
            <a:pPr>
              <a:spcBef>
                <a:spcPts val="0"/>
              </a:spcBef>
            </a:pPr>
            <a:r>
              <a:rPr lang="en-US" sz="2000" dirty="0" smtClean="0">
                <a:latin typeface="+mn-lt"/>
              </a:rPr>
              <a:t>What is acceptable packet delivery rate for traffic light and cameras in smart city?</a:t>
            </a:r>
          </a:p>
          <a:p>
            <a:pPr lvl="1">
              <a:spcBef>
                <a:spcPts val="0"/>
              </a:spcBef>
            </a:pPr>
            <a:r>
              <a:rPr lang="en-US" sz="1600" dirty="0" smtClean="0">
                <a:latin typeface="+mn-lt"/>
              </a:rPr>
              <a:t>90%?</a:t>
            </a:r>
          </a:p>
          <a:p>
            <a:pPr>
              <a:spcBef>
                <a:spcPts val="0"/>
              </a:spcBef>
            </a:pPr>
            <a:endParaRPr lang="en-US" sz="2000" dirty="0">
              <a:latin typeface="+mn-lt"/>
            </a:endParaRPr>
          </a:p>
          <a:p>
            <a:r>
              <a:rPr lang="en-US" sz="2000" dirty="0">
                <a:solidFill>
                  <a:schemeClr val="tx1"/>
                </a:solidFill>
                <a:latin typeface="+mn-lt"/>
              </a:rPr>
              <a:t>What is acceptable packet </a:t>
            </a:r>
            <a:r>
              <a:rPr lang="en-US" sz="2000" dirty="0" smtClean="0">
                <a:solidFill>
                  <a:schemeClr val="tx1"/>
                </a:solidFill>
                <a:latin typeface="+mn-lt"/>
              </a:rPr>
              <a:t>latency </a:t>
            </a:r>
            <a:r>
              <a:rPr lang="en-US" sz="2000" dirty="0">
                <a:solidFill>
                  <a:schemeClr val="tx1"/>
                </a:solidFill>
                <a:latin typeface="+mn-lt"/>
              </a:rPr>
              <a:t>for smart utility</a:t>
            </a:r>
            <a:r>
              <a:rPr lang="en-US" sz="2000" dirty="0" smtClean="0">
                <a:solidFill>
                  <a:schemeClr val="tx1"/>
                </a:solidFill>
                <a:latin typeface="+mn-lt"/>
              </a:rPr>
              <a:t>?</a:t>
            </a:r>
          </a:p>
          <a:p>
            <a:pPr lvl="1"/>
            <a:r>
              <a:rPr lang="en-US" sz="1600" dirty="0" smtClean="0">
                <a:solidFill>
                  <a:schemeClr val="tx1"/>
                </a:solidFill>
                <a:latin typeface="+mn-lt"/>
              </a:rPr>
              <a:t>60s?</a:t>
            </a:r>
            <a:endParaRPr lang="en-US" sz="1600" dirty="0">
              <a:solidFill>
                <a:schemeClr val="tx1"/>
              </a:solidFill>
              <a:latin typeface="+mn-lt"/>
            </a:endParaRPr>
          </a:p>
          <a:p>
            <a:pPr lvl="1"/>
            <a:endParaRPr lang="en-US" sz="1200" dirty="0">
              <a:latin typeface="+mn-lt"/>
            </a:endParaRPr>
          </a:p>
          <a:p>
            <a:pPr>
              <a:spcBef>
                <a:spcPts val="0"/>
              </a:spcBef>
            </a:pPr>
            <a:r>
              <a:rPr lang="en-US" sz="2000" dirty="0">
                <a:latin typeface="+mn-lt"/>
              </a:rPr>
              <a:t>What is acceptable packet </a:t>
            </a:r>
            <a:r>
              <a:rPr lang="en-US" sz="2000" dirty="0" smtClean="0">
                <a:latin typeface="+mn-lt"/>
              </a:rPr>
              <a:t>latency </a:t>
            </a:r>
            <a:r>
              <a:rPr lang="en-US" sz="2000" dirty="0">
                <a:latin typeface="+mn-lt"/>
              </a:rPr>
              <a:t>for traffic light and cameras in smart city</a:t>
            </a:r>
            <a:r>
              <a:rPr lang="en-US" sz="2000" dirty="0" smtClean="0">
                <a:latin typeface="+mn-lt"/>
              </a:rPr>
              <a:t>?</a:t>
            </a:r>
          </a:p>
          <a:p>
            <a:pPr lvl="1">
              <a:spcBef>
                <a:spcPts val="0"/>
              </a:spcBef>
            </a:pPr>
            <a:r>
              <a:rPr lang="en-US" sz="1600" dirty="0" smtClean="0">
                <a:latin typeface="+mn-lt"/>
              </a:rPr>
              <a:t>1s?</a:t>
            </a:r>
          </a:p>
          <a:p>
            <a:pPr>
              <a:spcBef>
                <a:spcPts val="0"/>
              </a:spcBef>
            </a:pPr>
            <a:endParaRPr lang="en-US" sz="2000" dirty="0">
              <a:latin typeface="+mn-lt"/>
            </a:endParaRPr>
          </a:p>
          <a:p>
            <a:pPr>
              <a:spcBef>
                <a:spcPts val="0"/>
              </a:spcBef>
            </a:pPr>
            <a:r>
              <a:rPr lang="en-US" sz="2000" dirty="0" smtClean="0">
                <a:latin typeface="+mn-lt"/>
              </a:rPr>
              <a:t>What is appropriate packet size?</a:t>
            </a:r>
            <a:endParaRPr lang="en-US" sz="1600" dirty="0">
              <a:latin typeface="+mn-lt"/>
            </a:endParaRPr>
          </a:p>
          <a:p>
            <a:pPr>
              <a:spcBef>
                <a:spcPts val="0"/>
              </a:spcBef>
            </a:pPr>
            <a:endParaRPr lang="en-US" sz="2000" dirty="0" smtClean="0">
              <a:latin typeface="+mn-lt"/>
            </a:endParaRPr>
          </a:p>
          <a:p>
            <a:pPr>
              <a:spcBef>
                <a:spcPts val="0"/>
              </a:spcBef>
            </a:pPr>
            <a:r>
              <a:rPr lang="en-US" sz="2000" dirty="0" smtClean="0">
                <a:latin typeface="+mn-lt"/>
              </a:rPr>
              <a:t>Moving forward, should a S1G coexistence IG be created?</a:t>
            </a:r>
          </a:p>
        </p:txBody>
      </p:sp>
    </p:spTree>
    <p:extLst>
      <p:ext uri="{BB962C8B-B14F-4D97-AF65-F5344CB8AC3E}">
        <p14:creationId xmlns:p14="http://schemas.microsoft.com/office/powerpoint/2010/main" val="8936806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smtClean="0">
                <a:latin typeface="+mn-lt"/>
              </a:rPr>
              <a:t>January 2018</a:t>
            </a:r>
            <a:endParaRPr lang="en-GB" dirty="0">
              <a:latin typeface="+mn-lt"/>
            </a:endParaRPr>
          </a:p>
        </p:txBody>
      </p:sp>
      <p:sp>
        <p:nvSpPr>
          <p:cNvPr id="5" name="Footer Placeholder 4"/>
          <p:cNvSpPr>
            <a:spLocks noGrp="1"/>
          </p:cNvSpPr>
          <p:nvPr>
            <p:ph type="ftr" idx="14"/>
          </p:nvPr>
        </p:nvSpPr>
        <p:spPr>
          <a:xfrm>
            <a:off x="5867407" y="6907108"/>
            <a:ext cx="3244420" cy="193040"/>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351F4386-A5E2-41A1-B4D0-BE653C929E06}" type="slidenum">
              <a:rPr lang="en-GB">
                <a:latin typeface="+mn-lt"/>
              </a:rPr>
              <a:pPr/>
              <a:t>3</a:t>
            </a:fld>
            <a:endParaRPr lang="en-GB">
              <a:latin typeface="+mn-lt"/>
            </a:endParaRPr>
          </a:p>
        </p:txBody>
      </p:sp>
      <p:sp>
        <p:nvSpPr>
          <p:cNvPr id="4097" name="Rectangle 1"/>
          <p:cNvSpPr>
            <a:spLocks noGrp="1" noChangeArrowheads="1"/>
          </p:cNvSpPr>
          <p:nvPr>
            <p:ph type="title"/>
          </p:nvPr>
        </p:nvSpPr>
        <p:spPr>
          <a:xfrm>
            <a:off x="731520" y="611291"/>
            <a:ext cx="8290560" cy="836509"/>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200" dirty="0" smtClean="0">
                <a:latin typeface="+mn-lt"/>
              </a:rPr>
              <a:t>Motivation</a:t>
            </a:r>
            <a:endParaRPr lang="en-GB" sz="3200" dirty="0">
              <a:latin typeface="+mn-lt"/>
            </a:endParaRPr>
          </a:p>
        </p:txBody>
      </p:sp>
      <p:sp>
        <p:nvSpPr>
          <p:cNvPr id="4098" name="Rectangle 2"/>
          <p:cNvSpPr>
            <a:spLocks noGrp="1" noChangeArrowheads="1"/>
          </p:cNvSpPr>
          <p:nvPr>
            <p:ph type="body" idx="1"/>
          </p:nvPr>
        </p:nvSpPr>
        <p:spPr>
          <a:xfrm>
            <a:off x="731520" y="1371600"/>
            <a:ext cx="8290560" cy="5383108"/>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802.15.4g based smart utility devices have been deployed </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Operate in the S1G band</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802.11ah, </a:t>
            </a:r>
            <a:r>
              <a:rPr lang="en-GB" sz="2000" dirty="0" err="1">
                <a:latin typeface="+mn-lt"/>
              </a:rPr>
              <a:t>LoRa</a:t>
            </a:r>
            <a:r>
              <a:rPr lang="en-GB" sz="2000" dirty="0">
                <a:latin typeface="+mn-lt"/>
              </a:rPr>
              <a:t> and </a:t>
            </a:r>
            <a:r>
              <a:rPr lang="en-GB" sz="2000" dirty="0" err="1">
                <a:latin typeface="+mn-lt"/>
              </a:rPr>
              <a:t>SigFox</a:t>
            </a:r>
            <a:r>
              <a:rPr lang="en-GB" sz="2000" dirty="0" smtClean="0">
                <a:latin typeface="+mn-lt"/>
              </a:rPr>
              <a:t> are also designed to operate in the S1G band</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Even </a:t>
            </a:r>
            <a:r>
              <a:rPr lang="en-GB" sz="1800" dirty="0" err="1" smtClean="0">
                <a:latin typeface="+mn-lt"/>
              </a:rPr>
              <a:t>LoRa</a:t>
            </a:r>
            <a:r>
              <a:rPr lang="en-GB" sz="1800" dirty="0" smtClean="0">
                <a:latin typeface="+mn-lt"/>
              </a:rPr>
              <a:t> and </a:t>
            </a:r>
            <a:r>
              <a:rPr lang="en-GB" sz="1800" dirty="0" err="1" smtClean="0">
                <a:latin typeface="+mn-lt"/>
              </a:rPr>
              <a:t>SigFox</a:t>
            </a:r>
            <a:r>
              <a:rPr lang="en-GB" sz="1800" dirty="0" smtClean="0">
                <a:latin typeface="+mn-lt"/>
              </a:rPr>
              <a:t> are narrowband technologies, 802.11ah channel is at least 1 MHz wide</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Spectrum allocation in S1G band can be narrow</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Japan allocates 5.6 MHz spectrum for smart meter </a:t>
            </a:r>
            <a:r>
              <a:rPr lang="en-GB" sz="1800" dirty="0">
                <a:latin typeface="+mn-lt"/>
              </a:rPr>
              <a:t>system </a:t>
            </a:r>
            <a:r>
              <a:rPr lang="en-GB" sz="1800" dirty="0" smtClean="0">
                <a:latin typeface="+mn-lt"/>
              </a:rPr>
              <a:t>as specified in ARIB STD-T108, Version 1.0 (Feb 14 2012). </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Channel hopping can be limited</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Multiple systems may be deployed with high node density</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Therefore, 802.15.4g coexistence with other systems needs to be investigated and addressed</a:t>
            </a:r>
          </a:p>
        </p:txBody>
      </p:sp>
    </p:spTree>
    <p:extLst>
      <p:ext uri="{BB962C8B-B14F-4D97-AF65-F5344CB8AC3E}">
        <p14:creationId xmlns:p14="http://schemas.microsoft.com/office/powerpoint/2010/main" val="11826376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January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4</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a:latin typeface="+mn-lt"/>
              </a:rPr>
              <a:t>Coexistence Mechanisms of </a:t>
            </a:r>
            <a:r>
              <a:rPr lang="en-US" sz="2400" dirty="0" smtClean="0">
                <a:latin typeface="+mn-lt"/>
              </a:rPr>
              <a:t>802.15.4g and </a:t>
            </a:r>
            <a:r>
              <a:rPr lang="en-US" sz="2400" dirty="0" smtClean="0"/>
              <a:t>802.11ah</a:t>
            </a:r>
            <a:endParaRPr lang="en-US" sz="2400" dirty="0">
              <a:latin typeface="+mn-lt"/>
            </a:endParaRPr>
          </a:p>
        </p:txBody>
      </p:sp>
      <p:sp>
        <p:nvSpPr>
          <p:cNvPr id="10242" name="Rectangle 2"/>
          <p:cNvSpPr>
            <a:spLocks noGrp="1" noChangeArrowheads="1"/>
          </p:cNvSpPr>
          <p:nvPr>
            <p:ph type="body" idx="1"/>
          </p:nvPr>
        </p:nvSpPr>
        <p:spPr>
          <a:xfrm>
            <a:off x="731520" y="1371600"/>
            <a:ext cx="8290560" cy="5562599"/>
          </a:xfrm>
          <a:ln/>
        </p:spPr>
        <p:txBody>
          <a:bodyPr/>
          <a:lstStyle/>
          <a:p>
            <a:r>
              <a:rPr lang="en-US" sz="2000" dirty="0">
                <a:latin typeface="+mn-lt"/>
              </a:rPr>
              <a:t>802.15.4g coexistence mechanism</a:t>
            </a:r>
          </a:p>
          <a:p>
            <a:pPr lvl="1"/>
            <a:r>
              <a:rPr lang="en-US" sz="1800" dirty="0">
                <a:latin typeface="+mn-lt"/>
              </a:rPr>
              <a:t>Define three PHY types</a:t>
            </a:r>
          </a:p>
          <a:p>
            <a:pPr lvl="2">
              <a:spcBef>
                <a:spcPts val="0"/>
              </a:spcBef>
              <a:buFont typeface="Wingdings" panose="05000000000000000000" pitchFamily="2" charset="2"/>
              <a:buChar char="§"/>
            </a:pPr>
            <a:r>
              <a:rPr lang="en-US" sz="1600" dirty="0">
                <a:latin typeface="+mn-lt"/>
              </a:rPr>
              <a:t>MR-FSK</a:t>
            </a:r>
          </a:p>
          <a:p>
            <a:pPr lvl="2">
              <a:spcBef>
                <a:spcPts val="0"/>
              </a:spcBef>
              <a:buFont typeface="Wingdings" panose="05000000000000000000" pitchFamily="2" charset="2"/>
              <a:buChar char="§"/>
            </a:pPr>
            <a:r>
              <a:rPr lang="en-US" sz="1600" dirty="0">
                <a:latin typeface="+mn-lt"/>
              </a:rPr>
              <a:t>MR-OFDM</a:t>
            </a:r>
          </a:p>
          <a:p>
            <a:pPr lvl="2">
              <a:spcBef>
                <a:spcPts val="0"/>
              </a:spcBef>
              <a:buFont typeface="Wingdings" panose="05000000000000000000" pitchFamily="2" charset="2"/>
              <a:buChar char="§"/>
            </a:pPr>
            <a:r>
              <a:rPr lang="en-US" sz="1600" dirty="0">
                <a:latin typeface="+mn-lt"/>
              </a:rPr>
              <a:t>MR-O-QPSK</a:t>
            </a:r>
          </a:p>
          <a:p>
            <a:pPr lvl="1"/>
            <a:r>
              <a:rPr lang="en-US" sz="1800" dirty="0">
                <a:latin typeface="+mn-lt"/>
              </a:rPr>
              <a:t>Define common signaling mode (CSM) for coexistence between devices using different 802.15.4g PHYs</a:t>
            </a:r>
          </a:p>
          <a:p>
            <a:endParaRPr lang="en-US" sz="1600" dirty="0" smtClean="0">
              <a:latin typeface="+mn-lt"/>
            </a:endParaRPr>
          </a:p>
          <a:p>
            <a:r>
              <a:rPr lang="en-US" sz="2000" dirty="0" smtClean="0">
                <a:latin typeface="+mn-lt"/>
              </a:rPr>
              <a:t>802.11ah S1G coexistence with non-IEEE-802.11 systems</a:t>
            </a:r>
            <a:endParaRPr lang="en-US" sz="2000" dirty="0">
              <a:latin typeface="+mn-lt"/>
            </a:endParaRPr>
          </a:p>
          <a:p>
            <a:pPr lvl="1"/>
            <a:r>
              <a:rPr lang="en-US" sz="1800" dirty="0">
                <a:latin typeface="+mn-lt"/>
              </a:rPr>
              <a:t>An S1G STA uses energy detection (ED) based CCA with a threshold of </a:t>
            </a:r>
            <a:r>
              <a:rPr lang="en-US" sz="1800" dirty="0" smtClean="0">
                <a:latin typeface="+mn-lt"/>
              </a:rPr>
              <a:t>-75 </a:t>
            </a:r>
            <a:r>
              <a:rPr lang="en-US" sz="1800" dirty="0" err="1">
                <a:latin typeface="+mn-lt"/>
              </a:rPr>
              <a:t>dBm</a:t>
            </a:r>
            <a:r>
              <a:rPr lang="en-US" sz="1800" dirty="0">
                <a:latin typeface="+mn-lt"/>
              </a:rPr>
              <a:t> per MHz to improve coexistence with other </a:t>
            </a:r>
            <a:r>
              <a:rPr lang="en-US" sz="1800" dirty="0" smtClean="0">
                <a:latin typeface="+mn-lt"/>
              </a:rPr>
              <a:t>S1G systems including 802.15.4 and 802.15.4g</a:t>
            </a:r>
            <a:endParaRPr lang="en-US" sz="1800" dirty="0">
              <a:latin typeface="+mn-lt"/>
            </a:endParaRPr>
          </a:p>
          <a:p>
            <a:pPr lvl="1"/>
            <a:r>
              <a:rPr lang="en-US" sz="1800" dirty="0">
                <a:latin typeface="+mn-lt"/>
              </a:rPr>
              <a:t>If a S1G STA detects energy above that threshold on its channel, then the following mechanisms might be used to mitigate </a:t>
            </a:r>
            <a:r>
              <a:rPr lang="en-US" sz="1800" dirty="0" smtClean="0">
                <a:latin typeface="+mn-lt"/>
              </a:rPr>
              <a:t>interference</a:t>
            </a:r>
            <a:endParaRPr lang="en-US" dirty="0">
              <a:latin typeface="+mn-lt"/>
            </a:endParaRPr>
          </a:p>
          <a:p>
            <a:pPr lvl="2">
              <a:spcBef>
                <a:spcPts val="0"/>
              </a:spcBef>
              <a:buFont typeface="Wingdings" panose="05000000000000000000" pitchFamily="2" charset="2"/>
              <a:buChar char="§"/>
            </a:pPr>
            <a:r>
              <a:rPr lang="en-US" sz="1600" dirty="0">
                <a:latin typeface="+mn-lt"/>
              </a:rPr>
              <a:t>Change of operating channel</a:t>
            </a:r>
          </a:p>
          <a:p>
            <a:pPr lvl="2">
              <a:spcBef>
                <a:spcPts val="0"/>
              </a:spcBef>
              <a:buFont typeface="Wingdings" panose="05000000000000000000" pitchFamily="2" charset="2"/>
              <a:buChar char="§"/>
            </a:pPr>
            <a:r>
              <a:rPr lang="en-US" sz="1600" dirty="0" err="1">
                <a:latin typeface="+mn-lt"/>
              </a:rPr>
              <a:t>Sectorized</a:t>
            </a:r>
            <a:r>
              <a:rPr lang="en-US" sz="1600" dirty="0">
                <a:latin typeface="+mn-lt"/>
              </a:rPr>
              <a:t> </a:t>
            </a:r>
            <a:r>
              <a:rPr lang="en-US" sz="1600" dirty="0" smtClean="0">
                <a:latin typeface="+mn-lt"/>
              </a:rPr>
              <a:t>beamforming</a:t>
            </a:r>
            <a:endParaRPr lang="en-US" sz="1600" dirty="0">
              <a:latin typeface="+mn-lt"/>
            </a:endParaRPr>
          </a:p>
          <a:p>
            <a:pPr lvl="2">
              <a:spcBef>
                <a:spcPts val="0"/>
              </a:spcBef>
              <a:buFont typeface="Wingdings" panose="05000000000000000000" pitchFamily="2" charset="2"/>
              <a:buChar char="§"/>
            </a:pPr>
            <a:r>
              <a:rPr lang="en-US" sz="1600" dirty="0">
                <a:latin typeface="+mn-lt"/>
              </a:rPr>
              <a:t>Change the schedule of </a:t>
            </a:r>
            <a:r>
              <a:rPr lang="en-US" sz="1600" dirty="0" smtClean="0">
                <a:latin typeface="+mn-lt"/>
              </a:rPr>
              <a:t>restricted </a:t>
            </a:r>
            <a:r>
              <a:rPr lang="en-US" sz="1600" dirty="0">
                <a:latin typeface="+mn-lt"/>
              </a:rPr>
              <a:t>access </a:t>
            </a:r>
            <a:r>
              <a:rPr lang="en-US" sz="1600" dirty="0" smtClean="0">
                <a:latin typeface="+mn-lt"/>
              </a:rPr>
              <a:t>windows (RAW), target wake time (TWT) service periods, </a:t>
            </a:r>
            <a:r>
              <a:rPr lang="en-US" sz="1600" dirty="0">
                <a:latin typeface="+mn-lt"/>
              </a:rPr>
              <a:t>or </a:t>
            </a:r>
            <a:r>
              <a:rPr lang="en-US" sz="1600" dirty="0" err="1" smtClean="0">
                <a:latin typeface="+mn-lt"/>
              </a:rPr>
              <a:t>subchannel</a:t>
            </a:r>
            <a:r>
              <a:rPr lang="en-US" sz="1600" dirty="0" smtClean="0">
                <a:latin typeface="+mn-lt"/>
              </a:rPr>
              <a:t> selective transmission (SST) </a:t>
            </a:r>
            <a:r>
              <a:rPr lang="en-US" sz="1600" dirty="0">
                <a:latin typeface="+mn-lt"/>
              </a:rPr>
              <a:t>operating </a:t>
            </a:r>
            <a:r>
              <a:rPr lang="en-US" sz="1600" dirty="0" smtClean="0">
                <a:latin typeface="+mn-lt"/>
              </a:rPr>
              <a:t>channels</a:t>
            </a:r>
            <a:endParaRPr lang="en-US" sz="1600" dirty="0">
              <a:latin typeface="+mn-lt"/>
            </a:endParaRPr>
          </a:p>
          <a:p>
            <a:pPr lvl="2">
              <a:spcBef>
                <a:spcPts val="0"/>
              </a:spcBef>
              <a:buFont typeface="Wingdings" panose="05000000000000000000" pitchFamily="2" charset="2"/>
              <a:buChar char="§"/>
            </a:pPr>
            <a:r>
              <a:rPr lang="en-US" sz="1600" dirty="0">
                <a:latin typeface="+mn-lt"/>
              </a:rPr>
              <a:t>Defer transmission for a particular </a:t>
            </a:r>
            <a:r>
              <a:rPr lang="en-US" sz="1600" dirty="0" smtClean="0">
                <a:latin typeface="+mn-lt"/>
              </a:rPr>
              <a:t>interval</a:t>
            </a:r>
            <a:endParaRPr lang="en-US" sz="1600" dirty="0">
              <a:latin typeface="+mn-lt"/>
            </a:endParaRPr>
          </a:p>
          <a:p>
            <a:pPr marL="0" indent="0">
              <a:buNone/>
            </a:pPr>
            <a:endParaRPr lang="en-US" sz="1600" dirty="0" smtClean="0">
              <a:latin typeface="+mn-lt"/>
            </a:endParaRPr>
          </a:p>
          <a:p>
            <a:pPr marL="0" indent="0">
              <a:buNone/>
            </a:pPr>
            <a:endParaRPr lang="en-US" sz="1200" dirty="0" smtClean="0">
              <a:latin typeface="+mn-lt"/>
            </a:endParaRPr>
          </a:p>
        </p:txBody>
      </p:sp>
    </p:spTree>
    <p:extLst>
      <p:ext uri="{BB962C8B-B14F-4D97-AF65-F5344CB8AC3E}">
        <p14:creationId xmlns:p14="http://schemas.microsoft.com/office/powerpoint/2010/main" val="3498699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January 2018</a:t>
            </a:r>
            <a:endParaRPr lang="en-GB">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5</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a:latin typeface="+mn-lt"/>
              </a:rPr>
              <a:t>802.15.4g Packet Loss </a:t>
            </a:r>
            <a:r>
              <a:rPr lang="en-US" sz="2400" dirty="0" smtClean="0">
                <a:latin typeface="+mn-lt"/>
              </a:rPr>
              <a:t>Caused By </a:t>
            </a:r>
            <a:r>
              <a:rPr lang="en-US" sz="2400" dirty="0">
                <a:latin typeface="+mn-lt"/>
              </a:rPr>
              <a:t>802.11ah Interference</a:t>
            </a:r>
          </a:p>
        </p:txBody>
      </p:sp>
      <p:sp>
        <p:nvSpPr>
          <p:cNvPr id="10242" name="Rectangle 2"/>
          <p:cNvSpPr>
            <a:spLocks noGrp="1" noChangeArrowheads="1"/>
          </p:cNvSpPr>
          <p:nvPr>
            <p:ph type="body" idx="1"/>
          </p:nvPr>
        </p:nvSpPr>
        <p:spPr>
          <a:xfrm>
            <a:off x="731520" y="1371600"/>
            <a:ext cx="8564880" cy="5562599"/>
          </a:xfrm>
          <a:ln/>
        </p:spPr>
        <p:txBody>
          <a:bodyPr/>
          <a:lstStyle/>
          <a:p>
            <a:pPr marL="457200" indent="-457200">
              <a:spcBef>
                <a:spcPts val="0"/>
              </a:spcBef>
              <a:buFont typeface="+mj-lt"/>
              <a:buAutoNum type="arabicPeriod"/>
            </a:pPr>
            <a:r>
              <a:rPr lang="en-US" sz="2000" dirty="0" smtClean="0">
                <a:latin typeface="+mn-lt"/>
              </a:rPr>
              <a:t>Collision caused by the higher ED threshold of 802.11ah</a:t>
            </a:r>
          </a:p>
          <a:p>
            <a:pPr lvl="1">
              <a:spcBef>
                <a:spcPts val="0"/>
              </a:spcBef>
              <a:buFont typeface="+mj-lt"/>
              <a:buAutoNum type="arabicPeriod"/>
            </a:pPr>
            <a:endParaRPr lang="en-US" sz="1200" dirty="0" smtClean="0">
              <a:latin typeface="+mn-lt"/>
            </a:endParaRPr>
          </a:p>
          <a:p>
            <a:pPr marL="457200" indent="-457200">
              <a:spcBef>
                <a:spcPts val="0"/>
              </a:spcBef>
              <a:buFont typeface="+mj-lt"/>
              <a:buAutoNum type="arabicPeriod"/>
            </a:pPr>
            <a:endParaRPr lang="en-US" sz="2000" dirty="0" smtClean="0">
              <a:latin typeface="+mn-lt"/>
            </a:endParaRPr>
          </a:p>
          <a:p>
            <a:pPr marL="457200" indent="-457200">
              <a:spcBef>
                <a:spcPts val="0"/>
              </a:spcBef>
              <a:buFont typeface="+mj-lt"/>
              <a:buAutoNum type="arabicPeriod"/>
            </a:pPr>
            <a:endParaRPr lang="en-US" sz="2000" dirty="0">
              <a:latin typeface="+mn-lt"/>
            </a:endParaRPr>
          </a:p>
          <a:p>
            <a:pPr marL="457200" indent="-457200">
              <a:spcBef>
                <a:spcPts val="0"/>
              </a:spcBef>
              <a:buFont typeface="+mj-lt"/>
              <a:buAutoNum type="arabicPeriod"/>
            </a:pPr>
            <a:endParaRPr lang="en-US" sz="2000" dirty="0" smtClean="0">
              <a:latin typeface="+mn-lt"/>
            </a:endParaRPr>
          </a:p>
          <a:p>
            <a:pPr marL="514350" indent="-514350">
              <a:spcBef>
                <a:spcPts val="0"/>
              </a:spcBef>
              <a:buFont typeface="+mj-lt"/>
              <a:buAutoNum type="arabicPeriod"/>
            </a:pPr>
            <a:endParaRPr lang="en-US" sz="2800" dirty="0">
              <a:latin typeface="+mn-lt"/>
            </a:endParaRPr>
          </a:p>
          <a:p>
            <a:pPr marL="457200" indent="-457200">
              <a:spcBef>
                <a:spcPts val="0"/>
              </a:spcBef>
              <a:buFont typeface="+mj-lt"/>
              <a:buAutoNum type="arabicPeriod"/>
            </a:pPr>
            <a:r>
              <a:rPr lang="en-US" sz="2000" dirty="0" smtClean="0">
                <a:latin typeface="+mn-lt"/>
              </a:rPr>
              <a:t>Collision caused by the faster </a:t>
            </a:r>
            <a:r>
              <a:rPr lang="en-US" sz="2000" dirty="0" err="1" smtClean="0">
                <a:latin typeface="+mn-lt"/>
              </a:rPr>
              <a:t>backoff</a:t>
            </a:r>
            <a:r>
              <a:rPr lang="en-US" sz="2000" dirty="0" smtClean="0">
                <a:latin typeface="+mn-lt"/>
              </a:rPr>
              <a:t> mechanism of 802.11ah</a:t>
            </a:r>
          </a:p>
          <a:p>
            <a:pPr lvl="1"/>
            <a:r>
              <a:rPr lang="en-US" sz="1800" dirty="0" smtClean="0">
                <a:latin typeface="+mn-lt"/>
              </a:rPr>
              <a:t>802.11ah </a:t>
            </a:r>
            <a:r>
              <a:rPr lang="en-US" sz="1800" dirty="0">
                <a:latin typeface="+mn-lt"/>
              </a:rPr>
              <a:t>device may start packet transmission when 802.15.4g device performs </a:t>
            </a:r>
            <a:r>
              <a:rPr lang="en-US" sz="1800" dirty="0">
                <a:solidFill>
                  <a:srgbClr val="FF0000"/>
                </a:solidFill>
                <a:latin typeface="+mn-lt"/>
              </a:rPr>
              <a:t>CCA-to-TX turnaround</a:t>
            </a:r>
            <a:r>
              <a:rPr lang="en-US" sz="1800" dirty="0">
                <a:latin typeface="+mn-lt"/>
              </a:rPr>
              <a:t>, which causes data packet collision</a:t>
            </a:r>
          </a:p>
          <a:p>
            <a:pPr lvl="1"/>
            <a:r>
              <a:rPr lang="en-US" sz="1800" dirty="0">
                <a:latin typeface="+mn-lt"/>
              </a:rPr>
              <a:t>802.11ah device may start packet transmission when 802.15.4g device is </a:t>
            </a:r>
            <a:r>
              <a:rPr lang="en-US" sz="1800" dirty="0">
                <a:solidFill>
                  <a:srgbClr val="FF0000"/>
                </a:solidFill>
                <a:latin typeface="+mn-lt"/>
              </a:rPr>
              <a:t>waiting for ACK packet</a:t>
            </a:r>
            <a:r>
              <a:rPr lang="en-US" sz="1800" dirty="0">
                <a:latin typeface="+mn-lt"/>
              </a:rPr>
              <a:t>, which causes ACK packet </a:t>
            </a:r>
            <a:r>
              <a:rPr lang="en-US" sz="1800" dirty="0" smtClean="0">
                <a:latin typeface="+mn-lt"/>
              </a:rPr>
              <a:t>collision</a:t>
            </a:r>
          </a:p>
          <a:p>
            <a:pPr lvl="1">
              <a:buFont typeface="+mj-lt"/>
              <a:buAutoNum type="arabicPeriod"/>
            </a:pPr>
            <a:endParaRPr lang="en-US" sz="1800" dirty="0">
              <a:latin typeface="+mn-lt"/>
            </a:endParaRPr>
          </a:p>
          <a:p>
            <a:pPr lvl="1">
              <a:buFont typeface="+mj-lt"/>
              <a:buAutoNum type="arabicPeriod"/>
            </a:pPr>
            <a:endParaRPr lang="en-US" sz="1800" dirty="0" smtClean="0">
              <a:latin typeface="+mn-lt"/>
            </a:endParaRPr>
          </a:p>
          <a:p>
            <a:pPr lvl="1">
              <a:buFont typeface="+mj-lt"/>
              <a:buAutoNum type="arabicPeriod"/>
            </a:pPr>
            <a:endParaRPr lang="en-US" sz="1800" dirty="0">
              <a:latin typeface="+mn-lt"/>
            </a:endParaRPr>
          </a:p>
          <a:p>
            <a:pPr lvl="1">
              <a:buFont typeface="+mj-lt"/>
              <a:buAutoNum type="arabicPeriod"/>
            </a:pPr>
            <a:endParaRPr lang="en-US" sz="1800" dirty="0" smtClean="0">
              <a:latin typeface="+mn-lt"/>
            </a:endParaRPr>
          </a:p>
          <a:p>
            <a:pPr lvl="1">
              <a:buFont typeface="+mj-lt"/>
              <a:buAutoNum type="arabicPeriod"/>
            </a:pPr>
            <a:endParaRPr lang="en-US" sz="1050" dirty="0" smtClean="0">
              <a:latin typeface="+mn-lt"/>
            </a:endParaRPr>
          </a:p>
          <a:p>
            <a:pPr marL="457200" indent="-457200">
              <a:buFont typeface="+mj-lt"/>
              <a:buAutoNum type="arabicPeriod"/>
            </a:pPr>
            <a:r>
              <a:rPr lang="en-US" sz="2000" dirty="0" smtClean="0">
                <a:solidFill>
                  <a:schemeClr val="tx1"/>
                </a:solidFill>
              </a:rPr>
              <a:t>Access failure caused by 802.11ah packet transmission</a:t>
            </a:r>
            <a:endParaRPr lang="en-US" sz="2000" dirty="0">
              <a:solidFill>
                <a:schemeClr val="tx1"/>
              </a:solidFill>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025" y="1864809"/>
            <a:ext cx="5740400" cy="125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876800"/>
            <a:ext cx="6223000" cy="96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103"/>
          <p:cNvSpPr txBox="1"/>
          <p:nvPr/>
        </p:nvSpPr>
        <p:spPr>
          <a:xfrm>
            <a:off x="3200400" y="5757446"/>
            <a:ext cx="1523999" cy="338554"/>
          </a:xfrm>
          <a:prstGeom prst="rect">
            <a:avLst/>
          </a:prstGeom>
          <a:noFill/>
          <a:ln w="12700">
            <a:noFill/>
            <a:prstDash val="solid"/>
          </a:ln>
        </p:spPr>
        <p:txBody>
          <a:bodyPr wrap="square" rtlCol="0">
            <a:spAutoFit/>
          </a:bodyPr>
          <a:lstStyle/>
          <a:p>
            <a:pPr algn="ctr"/>
            <a:r>
              <a:rPr lang="en-US" altLang="ja-JP" sz="1600" dirty="0" smtClean="0">
                <a:solidFill>
                  <a:schemeClr val="tx1"/>
                </a:solidFill>
              </a:rPr>
              <a:t>62.5 </a:t>
            </a:r>
            <a:r>
              <a:rPr lang="en-US" altLang="ja-JP" sz="1600" dirty="0" err="1" smtClean="0">
                <a:solidFill>
                  <a:schemeClr val="tx1"/>
                </a:solidFill>
              </a:rPr>
              <a:t>ksymbols</a:t>
            </a:r>
            <a:r>
              <a:rPr lang="en-US" altLang="ja-JP" sz="1600" dirty="0" smtClean="0">
                <a:solidFill>
                  <a:schemeClr val="tx1"/>
                </a:solidFill>
              </a:rPr>
              <a:t>/s</a:t>
            </a:r>
            <a:endParaRPr kumimoji="1" lang="ja-JP" altLang="en-US" sz="1600" dirty="0" smtClean="0">
              <a:solidFill>
                <a:schemeClr val="tx1"/>
              </a:solidFill>
            </a:endParaRPr>
          </a:p>
        </p:txBody>
      </p:sp>
      <p:cxnSp>
        <p:nvCxnSpPr>
          <p:cNvPr id="10" name="Straight Arrow Connector 9"/>
          <p:cNvCxnSpPr/>
          <p:nvPr/>
        </p:nvCxnSpPr>
        <p:spPr bwMode="auto">
          <a:xfrm flipH="1" flipV="1">
            <a:off x="2514602" y="5794307"/>
            <a:ext cx="761998" cy="136900"/>
          </a:xfrm>
          <a:prstGeom prst="straightConnector1">
            <a:avLst/>
          </a:prstGeom>
          <a:solidFill>
            <a:srgbClr val="00B8FF"/>
          </a:solidFill>
          <a:ln w="19050" cap="flat" cmpd="sng" algn="ctr">
            <a:solidFill>
              <a:schemeClr val="tx1"/>
            </a:solidFill>
            <a:prstDash val="solid"/>
            <a:round/>
            <a:headEnd type="none" w="med" len="med"/>
            <a:tailEnd type="none"/>
          </a:ln>
          <a:effectLst/>
        </p:spPr>
      </p:cxnSp>
    </p:spTree>
    <p:extLst>
      <p:ext uri="{BB962C8B-B14F-4D97-AF65-F5344CB8AC3E}">
        <p14:creationId xmlns:p14="http://schemas.microsoft.com/office/powerpoint/2010/main" val="22561115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Projects\Coexistence\Simulation-2018\Network.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295650"/>
            <a:ext cx="4687759" cy="348615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idx="15"/>
          </p:nvPr>
        </p:nvSpPr>
        <p:spPr>
          <a:xfrm>
            <a:off x="761973" y="380977"/>
            <a:ext cx="2533214" cy="291254"/>
          </a:xfrm>
        </p:spPr>
        <p:txBody>
          <a:bodyPr/>
          <a:lstStyle/>
          <a:p>
            <a:r>
              <a:rPr lang="en-US" dirty="0">
                <a:latin typeface="+mn-lt"/>
              </a:rPr>
              <a:t>March</a:t>
            </a:r>
            <a:r>
              <a:rPr lang="en-US" dirty="0" smtClean="0">
                <a:latin typeface="+mn-lt"/>
              </a:rPr>
              <a:t>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6</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Simulation Network Configuration</a:t>
            </a:r>
            <a:endParaRPr lang="en-US" sz="2400" dirty="0">
              <a:latin typeface="+mn-lt"/>
            </a:endParaRPr>
          </a:p>
        </p:txBody>
      </p:sp>
      <p:sp>
        <p:nvSpPr>
          <p:cNvPr id="10242" name="Rectangle 2"/>
          <p:cNvSpPr>
            <a:spLocks noGrp="1" noChangeArrowheads="1"/>
          </p:cNvSpPr>
          <p:nvPr>
            <p:ph type="body" idx="1"/>
          </p:nvPr>
        </p:nvSpPr>
        <p:spPr>
          <a:xfrm>
            <a:off x="731520" y="13716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Network topology</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Star network for 802.15.4g with </a:t>
            </a:r>
            <a:r>
              <a:rPr lang="en-GB" sz="1800" dirty="0" smtClean="0"/>
              <a:t>uniform node placement</a:t>
            </a:r>
            <a:endParaRPr lang="en-GB" sz="18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Infrastructure network </a:t>
            </a:r>
            <a:r>
              <a:rPr lang="en-GB" sz="1800" dirty="0">
                <a:latin typeface="+mn-lt"/>
              </a:rPr>
              <a:t>for 802.11ah with uniform node </a:t>
            </a:r>
            <a:r>
              <a:rPr lang="en-GB" sz="1800" dirty="0" smtClean="0">
                <a:latin typeface="+mn-lt"/>
              </a:rPr>
              <a:t>placement</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Number of nodes per network</a:t>
            </a:r>
            <a:endParaRPr lang="en-GB" sz="20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Case 1</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10 nodes for 802.15.4g and 802.11ah</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a:t>Case </a:t>
            </a:r>
            <a:r>
              <a:rPr lang="en-GB" sz="1800" dirty="0" smtClean="0"/>
              <a:t>2</a:t>
            </a:r>
            <a:endParaRPr lang="en-GB" sz="1800" dirty="0"/>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t>20 nodes for </a:t>
            </a:r>
            <a:r>
              <a:rPr lang="en-GB" sz="1600" dirty="0"/>
              <a:t>802.15.4g </a:t>
            </a:r>
            <a:r>
              <a:rPr lang="en-GB" sz="1600" dirty="0" smtClean="0"/>
              <a:t>and 802.11ah</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a:t>Case </a:t>
            </a:r>
            <a:r>
              <a:rPr lang="en-GB" sz="1800" dirty="0" smtClean="0"/>
              <a:t>3</a:t>
            </a:r>
            <a:endParaRPr lang="en-GB" sz="1800" dirty="0"/>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t>50 nodes for </a:t>
            </a:r>
            <a:r>
              <a:rPr lang="en-GB" sz="1600" dirty="0"/>
              <a:t>802.15.4g </a:t>
            </a:r>
            <a:r>
              <a:rPr lang="en-GB" sz="1600" dirty="0" smtClean="0"/>
              <a:t>and 802.11ah</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a:t>Case </a:t>
            </a:r>
            <a:r>
              <a:rPr lang="en-GB" sz="1800" dirty="0" smtClean="0"/>
              <a:t>4</a:t>
            </a:r>
            <a:endParaRPr lang="en-GB" sz="1800" dirty="0"/>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t>80 nodes for </a:t>
            </a:r>
            <a:r>
              <a:rPr lang="en-GB" sz="1600" dirty="0"/>
              <a:t>802.15.4g </a:t>
            </a:r>
            <a:r>
              <a:rPr lang="en-GB" sz="1600" dirty="0" smtClean="0"/>
              <a:t>and 802.11ah </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a:t>Case </a:t>
            </a:r>
            <a:r>
              <a:rPr lang="en-GB" sz="1800" dirty="0" smtClean="0"/>
              <a:t>5</a:t>
            </a:r>
            <a:endParaRPr lang="en-GB" sz="1800" dirty="0"/>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a:t>100 nodes for 802.15.4g </a:t>
            </a:r>
            <a:r>
              <a:rPr lang="en-GB" sz="1600" dirty="0" smtClean="0"/>
              <a:t>and 802.11ah</a:t>
            </a:r>
            <a:endParaRPr lang="en-GB" sz="1600" dirty="0"/>
          </a:p>
        </p:txBody>
      </p:sp>
    </p:spTree>
    <p:extLst>
      <p:ext uri="{BB962C8B-B14F-4D97-AF65-F5344CB8AC3E}">
        <p14:creationId xmlns:p14="http://schemas.microsoft.com/office/powerpoint/2010/main" val="849702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 </a:t>
            </a:r>
            <a:r>
              <a:rPr lang="en-US" dirty="0" smtClean="0">
                <a:latin typeface="+mn-lt"/>
              </a:rPr>
              <a:t>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7</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Simulation Parameters</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marL="365770" lvl="1">
              <a:spcBef>
                <a:spcPts val="640"/>
              </a:spcBef>
              <a:buFont typeface="Arial" panose="020B0604020202020204" pitchFamily="34" charset="0"/>
              <a:buChar cha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b="1" dirty="0" smtClean="0">
                <a:latin typeface="+mn-lt"/>
              </a:rPr>
              <a:t>Use simulation parameter same as in documents 802.19-17/0087r3 and 802.19-18/0006r1</a:t>
            </a:r>
          </a:p>
          <a:p>
            <a:pPr marL="365770" lvl="1">
              <a:spcBef>
                <a:spcPts val="640"/>
              </a:spcBef>
              <a:buFont typeface="Arial" panose="020B0604020202020204" pitchFamily="34" charset="0"/>
              <a:buChar cha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b="1"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Transmission power</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13 </a:t>
            </a:r>
            <a:r>
              <a:rPr lang="en-GB" sz="1600" dirty="0" err="1" smtClean="0">
                <a:latin typeface="+mn-lt"/>
              </a:rPr>
              <a:t>dBm</a:t>
            </a:r>
            <a:r>
              <a:rPr lang="en-GB" sz="1600" dirty="0" smtClean="0">
                <a:latin typeface="+mn-lt"/>
              </a:rPr>
              <a:t> for both 802.15.4g and 802.11ah (Based on ARIB STD-T108)</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8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PHY data rate</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100 kbps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3000 kbps for 802.11ah</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8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Energy detection threshold</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-80 </a:t>
            </a:r>
            <a:r>
              <a:rPr lang="en-GB" sz="1600" dirty="0" err="1" smtClean="0">
                <a:latin typeface="+mn-lt"/>
              </a:rPr>
              <a:t>dBm</a:t>
            </a:r>
            <a:r>
              <a:rPr lang="en-GB" sz="1600" dirty="0" smtClean="0">
                <a:latin typeface="+mn-lt"/>
              </a:rPr>
              <a:t>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-75 </a:t>
            </a:r>
            <a:r>
              <a:rPr lang="en-GB" sz="1600" dirty="0" err="1" smtClean="0">
                <a:latin typeface="+mn-lt"/>
              </a:rPr>
              <a:t>dBm</a:t>
            </a:r>
            <a:r>
              <a:rPr lang="en-GB" sz="1600" dirty="0" smtClean="0">
                <a:latin typeface="+mn-lt"/>
              </a:rPr>
              <a:t> for 802.11ah</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0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a:t>Receiver </a:t>
            </a:r>
            <a:r>
              <a:rPr lang="en-GB" sz="1600" dirty="0" smtClean="0"/>
              <a:t>sensitivity</a:t>
            </a:r>
            <a:endParaRPr lang="en-GB" sz="1600" dirty="0"/>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a:t>
            </a:r>
            <a:r>
              <a:rPr lang="en-GB" sz="1600" dirty="0">
                <a:latin typeface="+mn-lt"/>
              </a:rPr>
              <a:t>88 </a:t>
            </a:r>
            <a:r>
              <a:rPr lang="en-GB" sz="1600" dirty="0" err="1">
                <a:latin typeface="+mn-lt"/>
              </a:rPr>
              <a:t>dBm</a:t>
            </a:r>
            <a:r>
              <a:rPr lang="en-GB" sz="1600" dirty="0">
                <a:latin typeface="+mn-lt"/>
              </a:rPr>
              <a:t> both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a:latin typeface="+mn-lt"/>
              </a:rPr>
              <a:t>-77 </a:t>
            </a:r>
            <a:r>
              <a:rPr lang="en-GB" sz="1600" dirty="0" err="1">
                <a:latin typeface="+mn-lt"/>
              </a:rPr>
              <a:t>dBm</a:t>
            </a:r>
            <a:r>
              <a:rPr lang="en-GB" sz="1600" dirty="0">
                <a:latin typeface="+mn-lt"/>
              </a:rPr>
              <a:t> for 802.11ah</a:t>
            </a:r>
            <a:endParaRPr lang="en-GB" sz="1600" dirty="0" smtClean="0">
              <a:latin typeface="+mn-lt"/>
            </a:endParaRPr>
          </a:p>
        </p:txBody>
      </p:sp>
    </p:spTree>
    <p:extLst>
      <p:ext uri="{BB962C8B-B14F-4D97-AF65-F5344CB8AC3E}">
        <p14:creationId xmlns:p14="http://schemas.microsoft.com/office/powerpoint/2010/main" val="835843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28800"/>
            <a:ext cx="50387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idx="15"/>
          </p:nvPr>
        </p:nvSpPr>
        <p:spPr>
          <a:xfrm>
            <a:off x="761973" y="380977"/>
            <a:ext cx="2533214" cy="291254"/>
          </a:xfrm>
        </p:spPr>
        <p:txBody>
          <a:bodyPr/>
          <a:lstStyle/>
          <a:p>
            <a:r>
              <a:rPr lang="en-US" dirty="0">
                <a:latin typeface="+mn-lt"/>
              </a:rPr>
              <a:t>March </a:t>
            </a:r>
            <a:r>
              <a:rPr lang="en-US" dirty="0" smtClean="0">
                <a:latin typeface="+mn-lt"/>
              </a:rPr>
              <a:t>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Propagation Model</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2000" dirty="0" smtClean="0">
                <a:latin typeface="+mn-lt"/>
              </a:rPr>
              <a:t>ITU-R P.1411-8 model for propagation between terminals from below roof-top height to near street level</a:t>
            </a:r>
          </a:p>
          <a:p>
            <a:pPr marL="975386" lvl="2" indent="0">
              <a:spcBef>
                <a:spcPts val="0"/>
              </a:spcBef>
              <a:buNone/>
            </a:pPr>
            <a:endParaRPr lang="en-US" sz="2800" dirty="0">
              <a:latin typeface="+mn-lt"/>
            </a:endParaRPr>
          </a:p>
          <a:p>
            <a:pPr marL="487693" lvl="1" indent="0">
              <a:spcBef>
                <a:spcPts val="0"/>
              </a:spcBef>
              <a:buNone/>
            </a:pPr>
            <a:r>
              <a:rPr lang="en-US" sz="1600" dirty="0" smtClean="0">
                <a:latin typeface="+mn-lt"/>
              </a:rPr>
              <a:t>         </a:t>
            </a:r>
            <a:r>
              <a:rPr lang="en-US" sz="1600" dirty="0" err="1" smtClean="0">
                <a:latin typeface="+mn-lt"/>
              </a:rPr>
              <a:t>L</a:t>
            </a:r>
            <a:r>
              <a:rPr lang="en-US" sz="1600" baseline="-25000" dirty="0" err="1" smtClean="0">
                <a:latin typeface="+mn-lt"/>
              </a:rPr>
              <a:t>urban</a:t>
            </a:r>
            <a:r>
              <a:rPr lang="en-US" sz="1600" dirty="0" smtClean="0">
                <a:latin typeface="+mn-lt"/>
              </a:rPr>
              <a:t> </a:t>
            </a:r>
            <a:r>
              <a:rPr lang="en-US" sz="1600" dirty="0">
                <a:latin typeface="+mn-lt"/>
              </a:rPr>
              <a:t>= 0 for </a:t>
            </a:r>
            <a:r>
              <a:rPr lang="en-US" sz="1600" dirty="0" smtClean="0">
                <a:latin typeface="+mn-lt"/>
              </a:rPr>
              <a:t>suburban</a:t>
            </a:r>
          </a:p>
          <a:p>
            <a:pPr lvl="2">
              <a:spcBef>
                <a:spcPts val="0"/>
              </a:spcBef>
              <a:buFont typeface="Wingdings" panose="05000000000000000000" pitchFamily="2" charset="2"/>
              <a:buChar char="§"/>
            </a:pPr>
            <a:endParaRPr lang="en-US" sz="1100" dirty="0">
              <a:latin typeface="+mn-lt"/>
            </a:endParaRPr>
          </a:p>
        </p:txBody>
      </p:sp>
      <p:pic>
        <p:nvPicPr>
          <p:cNvPr id="11" name="図 98"/>
          <p:cNvPicPr>
            <a:picLocks noChangeAspect="1"/>
          </p:cNvPicPr>
          <p:nvPr/>
        </p:nvPicPr>
        <p:blipFill>
          <a:blip r:embed="rId4"/>
          <a:stretch>
            <a:fillRect/>
          </a:stretch>
        </p:blipFill>
        <p:spPr>
          <a:xfrm>
            <a:off x="1330673" y="2590801"/>
            <a:ext cx="5577777" cy="4202469"/>
          </a:xfrm>
          <a:prstGeom prst="rect">
            <a:avLst/>
          </a:prstGeom>
        </p:spPr>
      </p:pic>
      <p:sp>
        <p:nvSpPr>
          <p:cNvPr id="12" name="円/楕円 99"/>
          <p:cNvSpPr/>
          <p:nvPr/>
        </p:nvSpPr>
        <p:spPr>
          <a:xfrm>
            <a:off x="3120248" y="2590800"/>
            <a:ext cx="1702566" cy="3564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03"/>
          <p:cNvSpPr txBox="1"/>
          <p:nvPr/>
        </p:nvSpPr>
        <p:spPr>
          <a:xfrm>
            <a:off x="5255829" y="3429000"/>
            <a:ext cx="3049971" cy="338554"/>
          </a:xfrm>
          <a:prstGeom prst="rect">
            <a:avLst/>
          </a:prstGeom>
          <a:noFill/>
          <a:ln>
            <a:noFill/>
          </a:ln>
        </p:spPr>
        <p:txBody>
          <a:bodyPr wrap="square" rtlCol="0">
            <a:spAutoFit/>
          </a:bodyPr>
          <a:lstStyle/>
          <a:p>
            <a:r>
              <a:rPr lang="en-US" altLang="ja-JP" sz="1600" dirty="0" smtClean="0">
                <a:solidFill>
                  <a:srgbClr val="FF0000"/>
                </a:solidFill>
              </a:rPr>
              <a:t>11ah Receiver Sensitivity: -77dBm</a:t>
            </a:r>
            <a:endParaRPr kumimoji="1" lang="ja-JP" altLang="en-US" sz="1600" dirty="0" smtClean="0">
              <a:solidFill>
                <a:srgbClr val="FF0000"/>
              </a:solidFill>
            </a:endParaRPr>
          </a:p>
        </p:txBody>
      </p:sp>
      <p:sp>
        <p:nvSpPr>
          <p:cNvPr id="16" name="テキスト ボックス 104"/>
          <p:cNvSpPr txBox="1"/>
          <p:nvPr/>
        </p:nvSpPr>
        <p:spPr>
          <a:xfrm>
            <a:off x="5257801" y="3766669"/>
            <a:ext cx="3191670" cy="338554"/>
          </a:xfrm>
          <a:prstGeom prst="rect">
            <a:avLst/>
          </a:prstGeom>
          <a:noFill/>
          <a:ln>
            <a:noFill/>
          </a:ln>
        </p:spPr>
        <p:txBody>
          <a:bodyPr wrap="square" rtlCol="0">
            <a:spAutoFit/>
          </a:bodyPr>
          <a:lstStyle/>
          <a:p>
            <a:r>
              <a:rPr lang="en-US" altLang="ja-JP" sz="1600" dirty="0" smtClean="0">
                <a:solidFill>
                  <a:srgbClr val="0000FF"/>
                </a:solidFill>
              </a:rPr>
              <a:t>15.4g Receiver Sensitivity: -88dBm</a:t>
            </a:r>
            <a:endParaRPr kumimoji="1" lang="ja-JP" altLang="en-US" sz="1600" dirty="0" smtClean="0">
              <a:solidFill>
                <a:srgbClr val="0000FF"/>
              </a:solidFill>
            </a:endParaRPr>
          </a:p>
        </p:txBody>
      </p:sp>
      <p:sp>
        <p:nvSpPr>
          <p:cNvPr id="17" name="テキスト ボックス 103"/>
          <p:cNvSpPr txBox="1"/>
          <p:nvPr/>
        </p:nvSpPr>
        <p:spPr>
          <a:xfrm>
            <a:off x="5867400" y="4800600"/>
            <a:ext cx="2582070" cy="338554"/>
          </a:xfrm>
          <a:prstGeom prst="rect">
            <a:avLst/>
          </a:prstGeom>
          <a:noFill/>
          <a:ln>
            <a:noFill/>
          </a:ln>
        </p:spPr>
        <p:txBody>
          <a:bodyPr wrap="square" rtlCol="0">
            <a:spAutoFit/>
          </a:bodyPr>
          <a:lstStyle/>
          <a:p>
            <a:r>
              <a:rPr lang="en-US" altLang="ja-JP" sz="1600" dirty="0" smtClean="0">
                <a:solidFill>
                  <a:srgbClr val="FF0000"/>
                </a:solidFill>
              </a:rPr>
              <a:t>11ah ED Threshold: -75dBm</a:t>
            </a:r>
            <a:endParaRPr kumimoji="1" lang="ja-JP" altLang="en-US" sz="1600" dirty="0" smtClean="0">
              <a:solidFill>
                <a:srgbClr val="FF0000"/>
              </a:solidFill>
            </a:endParaRPr>
          </a:p>
        </p:txBody>
      </p:sp>
      <p:sp>
        <p:nvSpPr>
          <p:cNvPr id="18" name="テキスト ボックス 104"/>
          <p:cNvSpPr txBox="1"/>
          <p:nvPr/>
        </p:nvSpPr>
        <p:spPr>
          <a:xfrm>
            <a:off x="5867400" y="5334000"/>
            <a:ext cx="2628369" cy="338554"/>
          </a:xfrm>
          <a:prstGeom prst="rect">
            <a:avLst/>
          </a:prstGeom>
          <a:noFill/>
          <a:ln>
            <a:noFill/>
          </a:ln>
        </p:spPr>
        <p:txBody>
          <a:bodyPr wrap="square" rtlCol="0">
            <a:spAutoFit/>
          </a:bodyPr>
          <a:lstStyle/>
          <a:p>
            <a:r>
              <a:rPr lang="en-US" altLang="ja-JP" sz="1600" dirty="0" smtClean="0">
                <a:solidFill>
                  <a:srgbClr val="0000FF"/>
                </a:solidFill>
              </a:rPr>
              <a:t>15.4g ED Threshold: -80dBm</a:t>
            </a:r>
            <a:endParaRPr kumimoji="1" lang="ja-JP" altLang="en-US" sz="1600" dirty="0" smtClean="0">
              <a:solidFill>
                <a:srgbClr val="0000FF"/>
              </a:solidFill>
            </a:endParaRPr>
          </a:p>
        </p:txBody>
      </p:sp>
      <p:sp>
        <p:nvSpPr>
          <p:cNvPr id="19" name="テキスト ボックス 104"/>
          <p:cNvSpPr txBox="1"/>
          <p:nvPr/>
        </p:nvSpPr>
        <p:spPr>
          <a:xfrm>
            <a:off x="3324564" y="3469181"/>
            <a:ext cx="1931265" cy="338554"/>
          </a:xfrm>
          <a:prstGeom prst="rect">
            <a:avLst/>
          </a:prstGeom>
          <a:noFill/>
          <a:ln>
            <a:noFill/>
          </a:ln>
        </p:spPr>
        <p:txBody>
          <a:bodyPr wrap="square" rtlCol="0">
            <a:spAutoFit/>
          </a:bodyPr>
          <a:lstStyle/>
          <a:p>
            <a:r>
              <a:rPr lang="en-US" altLang="ja-JP" sz="1600" dirty="0" smtClean="0">
                <a:solidFill>
                  <a:schemeClr val="tx1"/>
                </a:solidFill>
              </a:rPr>
              <a:t>TX power: 13dBm</a:t>
            </a:r>
            <a:endParaRPr kumimoji="1" lang="ja-JP" altLang="en-US" sz="1600" dirty="0" smtClean="0">
              <a:solidFill>
                <a:schemeClr val="tx1"/>
              </a:solidFill>
            </a:endParaRPr>
          </a:p>
        </p:txBody>
      </p:sp>
      <p:sp>
        <p:nvSpPr>
          <p:cNvPr id="21" name="テキスト ボックス 104"/>
          <p:cNvSpPr txBox="1"/>
          <p:nvPr/>
        </p:nvSpPr>
        <p:spPr>
          <a:xfrm>
            <a:off x="3352800" y="3776246"/>
            <a:ext cx="1931265" cy="338554"/>
          </a:xfrm>
          <a:prstGeom prst="rect">
            <a:avLst/>
          </a:prstGeom>
          <a:noFill/>
          <a:ln>
            <a:noFill/>
          </a:ln>
        </p:spPr>
        <p:txBody>
          <a:bodyPr wrap="square" rtlCol="0">
            <a:spAutoFit/>
          </a:bodyPr>
          <a:lstStyle/>
          <a:p>
            <a:r>
              <a:rPr lang="en-US" altLang="ja-JP" sz="1600" dirty="0" smtClean="0">
                <a:solidFill>
                  <a:schemeClr val="tx1"/>
                </a:solidFill>
              </a:rPr>
              <a:t>920 MHz band</a:t>
            </a:r>
            <a:endParaRPr kumimoji="1" lang="ja-JP" altLang="en-US" sz="1600" dirty="0" smtClean="0">
              <a:solidFill>
                <a:schemeClr val="tx1"/>
              </a:solidFill>
            </a:endParaRPr>
          </a:p>
        </p:txBody>
      </p:sp>
      <p:sp>
        <p:nvSpPr>
          <p:cNvPr id="20" name="テキスト ボックス 104"/>
          <p:cNvSpPr txBox="1"/>
          <p:nvPr/>
        </p:nvSpPr>
        <p:spPr>
          <a:xfrm>
            <a:off x="3836265" y="4522758"/>
            <a:ext cx="1447800" cy="338554"/>
          </a:xfrm>
          <a:prstGeom prst="rect">
            <a:avLst/>
          </a:prstGeom>
          <a:noFill/>
          <a:ln w="19050">
            <a:solidFill>
              <a:srgbClr val="C00000"/>
            </a:solidFill>
          </a:ln>
        </p:spPr>
        <p:txBody>
          <a:bodyPr wrap="square" rtlCol="0">
            <a:spAutoFit/>
          </a:bodyPr>
          <a:lstStyle/>
          <a:p>
            <a:pPr algn="ctr"/>
            <a:r>
              <a:rPr kumimoji="1" lang="en-US" altLang="ja-JP" sz="1600" dirty="0" smtClean="0">
                <a:solidFill>
                  <a:srgbClr val="C00000"/>
                </a:solidFill>
              </a:rPr>
              <a:t>802.11ah: 42m</a:t>
            </a:r>
            <a:endParaRPr kumimoji="1" lang="ja-JP" altLang="en-US" sz="1600" dirty="0" smtClean="0">
              <a:solidFill>
                <a:srgbClr val="C00000"/>
              </a:solidFill>
            </a:endParaRPr>
          </a:p>
        </p:txBody>
      </p:sp>
      <p:cxnSp>
        <p:nvCxnSpPr>
          <p:cNvPr id="7" name="Straight Connector 6"/>
          <p:cNvCxnSpPr/>
          <p:nvPr/>
        </p:nvCxnSpPr>
        <p:spPr bwMode="auto">
          <a:xfrm flipH="1">
            <a:off x="4028576" y="4861312"/>
            <a:ext cx="228600" cy="247362"/>
          </a:xfrm>
          <a:prstGeom prst="line">
            <a:avLst/>
          </a:prstGeom>
          <a:solidFill>
            <a:srgbClr val="00B8FF"/>
          </a:solidFill>
          <a:ln w="19050" cap="flat" cmpd="sng" algn="ctr">
            <a:solidFill>
              <a:srgbClr val="C00000"/>
            </a:solidFill>
            <a:prstDash val="solid"/>
            <a:round/>
            <a:headEnd type="none" w="med" len="med"/>
            <a:tailEnd type="none" w="med" len="med"/>
          </a:ln>
          <a:effectLst/>
        </p:spPr>
      </p:cxnSp>
      <p:sp>
        <p:nvSpPr>
          <p:cNvPr id="25" name="テキスト ボックス 104"/>
          <p:cNvSpPr txBox="1"/>
          <p:nvPr/>
        </p:nvSpPr>
        <p:spPr>
          <a:xfrm>
            <a:off x="2819400" y="5562600"/>
            <a:ext cx="1512165" cy="338554"/>
          </a:xfrm>
          <a:prstGeom prst="rect">
            <a:avLst/>
          </a:prstGeom>
          <a:noFill/>
          <a:ln w="19050">
            <a:solidFill>
              <a:srgbClr val="0070C0"/>
            </a:solidFill>
          </a:ln>
        </p:spPr>
        <p:txBody>
          <a:bodyPr wrap="square" rtlCol="0">
            <a:spAutoFit/>
          </a:bodyPr>
          <a:lstStyle/>
          <a:p>
            <a:pPr algn="ctr"/>
            <a:r>
              <a:rPr kumimoji="1" lang="en-US" altLang="ja-JP" sz="1600" dirty="0" smtClean="0">
                <a:solidFill>
                  <a:srgbClr val="0070C0"/>
                </a:solidFill>
              </a:rPr>
              <a:t>802.15.4g: 56m</a:t>
            </a:r>
            <a:endParaRPr kumimoji="1" lang="ja-JP" altLang="en-US" sz="1600" dirty="0" smtClean="0">
              <a:solidFill>
                <a:srgbClr val="0070C0"/>
              </a:solidFill>
            </a:endParaRPr>
          </a:p>
        </p:txBody>
      </p:sp>
      <p:cxnSp>
        <p:nvCxnSpPr>
          <p:cNvPr id="26" name="Straight Connector 25"/>
          <p:cNvCxnSpPr/>
          <p:nvPr/>
        </p:nvCxnSpPr>
        <p:spPr bwMode="auto">
          <a:xfrm flipH="1">
            <a:off x="3971531" y="5334000"/>
            <a:ext cx="702934" cy="228600"/>
          </a:xfrm>
          <a:prstGeom prst="line">
            <a:avLst/>
          </a:prstGeom>
          <a:solidFill>
            <a:srgbClr val="00B8FF"/>
          </a:solidFill>
          <a:ln w="1905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3234092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a:latin typeface="+mn-lt"/>
              </a:rPr>
              <a:t>March </a:t>
            </a:r>
            <a:r>
              <a:rPr lang="en-US" dirty="0" smtClean="0">
                <a:latin typeface="+mn-lt"/>
              </a:rPr>
              <a:t>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9</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Low Power Radio Stations in Japan (ARIB STD-T108)</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Two transmission power categories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1mW (0 </a:t>
            </a:r>
            <a:r>
              <a:rPr lang="en-GB" sz="1800" dirty="0" err="1" smtClean="0">
                <a:latin typeface="+mn-lt"/>
              </a:rPr>
              <a:t>dBm</a:t>
            </a:r>
            <a:r>
              <a:rPr lang="en-GB" sz="1800" dirty="0" smtClean="0">
                <a:latin typeface="+mn-lt"/>
              </a:rPr>
              <a:t>) or less (for 916.6-916.8MHz and 928.15-929.65MHz)</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Greater than 1mW but less than or equal to 20mW (13 </a:t>
            </a:r>
            <a:r>
              <a:rPr lang="en-GB" sz="1800" dirty="0" err="1" smtClean="0">
                <a:latin typeface="+mn-lt"/>
              </a:rPr>
              <a:t>dBm</a:t>
            </a:r>
            <a:r>
              <a:rPr lang="en-GB" sz="1800" dirty="0" smtClean="0">
                <a:latin typeface="+mn-lt"/>
              </a:rPr>
              <a:t>) otherwise</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Sending control</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a:latin typeface="+mn-lt"/>
            </a:endParaRP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smtClean="0">
              <a:latin typeface="+mn-lt"/>
            </a:endParaRP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smtClean="0"/>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Transmission time control  for 13 </a:t>
            </a:r>
            <a:r>
              <a:rPr lang="en-GB" sz="2000" dirty="0" err="1" smtClean="0">
                <a:latin typeface="+mn-lt"/>
              </a:rPr>
              <a:t>dBm</a:t>
            </a:r>
            <a:r>
              <a:rPr lang="en-GB" sz="2000" dirty="0" smtClean="0">
                <a:latin typeface="+mn-lt"/>
              </a:rPr>
              <a:t> transmission power</a:t>
            </a:r>
            <a:endParaRPr lang="en-GB" sz="20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360 seconds or less per arbitrary one hour, i.e., 10% duty cycle</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a:latin typeface="+mn-lt"/>
              </a:rPr>
              <a:t>Response time is not included in the sum of </a:t>
            </a:r>
            <a:r>
              <a:rPr lang="en-US" sz="1800" dirty="0" smtClean="0">
                <a:latin typeface="+mn-lt"/>
              </a:rPr>
              <a:t>TX </a:t>
            </a:r>
            <a:r>
              <a:rPr lang="en-US" sz="1800" dirty="0">
                <a:latin typeface="+mn-lt"/>
              </a:rPr>
              <a:t>time per arbitrary one </a:t>
            </a:r>
            <a:r>
              <a:rPr lang="en-US" sz="1800" dirty="0" smtClean="0">
                <a:latin typeface="+mn-lt"/>
              </a:rPr>
              <a:t>hour</a:t>
            </a:r>
            <a:endParaRPr lang="en-US" sz="1800" dirty="0">
              <a:latin typeface="+mn-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2819400"/>
            <a:ext cx="5638801" cy="299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1981200" y="4191000"/>
            <a:ext cx="609600" cy="114300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Oval 8"/>
          <p:cNvSpPr/>
          <p:nvPr/>
        </p:nvSpPr>
        <p:spPr bwMode="auto">
          <a:xfrm>
            <a:off x="3962400" y="4391860"/>
            <a:ext cx="533400" cy="106680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 name="Oval 9"/>
          <p:cNvSpPr/>
          <p:nvPr/>
        </p:nvSpPr>
        <p:spPr bwMode="auto">
          <a:xfrm>
            <a:off x="5791200" y="4391860"/>
            <a:ext cx="533400" cy="101834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8229403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32383</TotalTime>
  <Words>2882</Words>
  <Application>Microsoft Office PowerPoint</Application>
  <PresentationFormat>Custom</PresentationFormat>
  <Paragraphs>698</Paragraphs>
  <Slides>29</Slides>
  <Notes>29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MS Gothic</vt:lpstr>
      <vt:lpstr>Arial</vt:lpstr>
      <vt:lpstr>Arial Unicode MS</vt:lpstr>
      <vt:lpstr>Calibri</vt:lpstr>
      <vt:lpstr>Courier New</vt:lpstr>
      <vt:lpstr>Times New Roman</vt:lpstr>
      <vt:lpstr>Wingdings</vt:lpstr>
      <vt:lpstr>Office Theme</vt:lpstr>
      <vt:lpstr>Document</vt:lpstr>
      <vt:lpstr>Update on Coexistence Simulations, 802.15.4g and 802.11ah</vt:lpstr>
      <vt:lpstr>Abstract</vt:lpstr>
      <vt:lpstr>Motivation</vt:lpstr>
      <vt:lpstr>Coexistence Mechanisms of 802.15.4g and 802.11ah</vt:lpstr>
      <vt:lpstr>802.15.4g Packet Loss Caused By 802.11ah Interference</vt:lpstr>
      <vt:lpstr>Simulation Network Configuration</vt:lpstr>
      <vt:lpstr>Simulation Parameters</vt:lpstr>
      <vt:lpstr>Propagation Model</vt:lpstr>
      <vt:lpstr>Low Power Radio Stations in Japan (ARIB STD-T108)</vt:lpstr>
      <vt:lpstr>Traffic Rate (Workload)</vt:lpstr>
      <vt:lpstr>Packet Payload Size</vt:lpstr>
      <vt:lpstr>Simulation Results</vt:lpstr>
      <vt:lpstr>Simulation Results</vt:lpstr>
      <vt:lpstr>Simulation Results</vt:lpstr>
      <vt:lpstr>Simulation Results</vt:lpstr>
      <vt:lpstr>Simulation Results</vt:lpstr>
      <vt:lpstr>Simulation Results</vt:lpstr>
      <vt:lpstr>Simulation Results</vt:lpstr>
      <vt:lpstr>Simulation Results</vt:lpstr>
      <vt:lpstr>Simulation Results</vt:lpstr>
      <vt:lpstr>Simulation Results</vt:lpstr>
      <vt:lpstr>Simulation Results</vt:lpstr>
      <vt:lpstr>Simulation Results</vt:lpstr>
      <vt:lpstr>Simulation Results</vt:lpstr>
      <vt:lpstr>Simulation Results</vt:lpstr>
      <vt:lpstr>Simulation Results</vt:lpstr>
      <vt:lpstr>Simulation Results</vt:lpstr>
      <vt:lpstr>Summary</vt:lpstr>
      <vt:lpstr>Discussions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Jianlin Guo</cp:lastModifiedBy>
  <cp:revision>407</cp:revision>
  <cp:lastPrinted>2014-11-08T20:15:38Z</cp:lastPrinted>
  <dcterms:created xsi:type="dcterms:W3CDTF">2014-10-30T17:06:39Z</dcterms:created>
  <dcterms:modified xsi:type="dcterms:W3CDTF">2018-03-05T01:41:25Z</dcterms:modified>
</cp:coreProperties>
</file>