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7" r:id="rId4"/>
    <p:sldId id="275" r:id="rId5"/>
    <p:sldId id="278"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3/5/2018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March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802.19-18/0013r1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March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16"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35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graphicFrame>
        <p:nvGraphicFramePr>
          <p:cNvPr id="7" name="Content Placeholder 6">
            <a:extLst>
              <a:ext uri="{FF2B5EF4-FFF2-40B4-BE49-F238E27FC236}">
                <a16:creationId xmlns:a16="http://schemas.microsoft.com/office/drawing/2014/main" id="{79B20212-A494-4B6A-B829-02B1D980CE79}"/>
              </a:ext>
            </a:extLst>
          </p:cNvPr>
          <p:cNvGraphicFramePr>
            <a:graphicFrameLocks noGrp="1"/>
          </p:cNvGraphicFramePr>
          <p:nvPr>
            <p:ph idx="1"/>
            <p:extLst>
              <p:ext uri="{D42A27DB-BD31-4B8C-83A1-F6EECF244321}">
                <p14:modId xmlns:p14="http://schemas.microsoft.com/office/powerpoint/2010/main" val="18744167"/>
              </p:ext>
            </p:extLst>
          </p:nvPr>
        </p:nvGraphicFramePr>
        <p:xfrm>
          <a:off x="731838" y="2112963"/>
          <a:ext cx="8288337" cy="1828800"/>
        </p:xfrm>
        <a:graphic>
          <a:graphicData uri="http://schemas.openxmlformats.org/drawingml/2006/table">
            <a:tbl>
              <a:tblPr firstRow="1" bandRow="1">
                <a:tableStyleId>{5C22544A-7EE6-4342-B048-85BDC9FD1C3A}</a:tableStyleId>
              </a:tblPr>
              <a:tblGrid>
                <a:gridCol w="2762779">
                  <a:extLst>
                    <a:ext uri="{9D8B030D-6E8A-4147-A177-3AD203B41FA5}">
                      <a16:colId xmlns:a16="http://schemas.microsoft.com/office/drawing/2014/main" val="2959687476"/>
                    </a:ext>
                  </a:extLst>
                </a:gridCol>
                <a:gridCol w="2762779">
                  <a:extLst>
                    <a:ext uri="{9D8B030D-6E8A-4147-A177-3AD203B41FA5}">
                      <a16:colId xmlns:a16="http://schemas.microsoft.com/office/drawing/2014/main" val="2580053067"/>
                    </a:ext>
                  </a:extLst>
                </a:gridCol>
                <a:gridCol w="2762779">
                  <a:extLst>
                    <a:ext uri="{9D8B030D-6E8A-4147-A177-3AD203B41FA5}">
                      <a16:colId xmlns:a16="http://schemas.microsoft.com/office/drawing/2014/main" val="1453712745"/>
                    </a:ext>
                  </a:extLst>
                </a:gridCol>
              </a:tblGrid>
              <a:tr h="370840">
                <a:tc>
                  <a:txBody>
                    <a:bodyPr/>
                    <a:lstStyle/>
                    <a:p>
                      <a:r>
                        <a:rPr lang="en-US" sz="2400" dirty="0">
                          <a:latin typeface="Calibri" panose="020F0502020204030204" pitchFamily="34" charset="0"/>
                          <a:cs typeface="Calibri" panose="020F0502020204030204" pitchFamily="34" charset="0"/>
                        </a:rPr>
                        <a:t>Ballot</a:t>
                      </a:r>
                    </a:p>
                  </a:txBody>
                  <a:tcPr/>
                </a:tc>
                <a:tc>
                  <a:txBody>
                    <a:bodyPr/>
                    <a:lstStyle/>
                    <a:p>
                      <a:r>
                        <a:rPr lang="en-US" sz="2400" dirty="0">
                          <a:latin typeface="Calibri" panose="020F0502020204030204" pitchFamily="34" charset="0"/>
                          <a:cs typeface="Calibri" panose="020F0502020204030204" pitchFamily="34" charset="0"/>
                        </a:rPr>
                        <a:t>Close Date</a:t>
                      </a:r>
                    </a:p>
                  </a:txBody>
                  <a:tcPr/>
                </a:tc>
                <a:tc>
                  <a:txBody>
                    <a:bodyPr/>
                    <a:lstStyle/>
                    <a:p>
                      <a:r>
                        <a:rPr lang="en-US" sz="2400" dirty="0">
                          <a:latin typeface="Calibri" panose="020F0502020204030204" pitchFamily="34" charset="0"/>
                          <a:cs typeface="Calibri" panose="020F0502020204030204" pitchFamily="34" charset="0"/>
                        </a:rPr>
                        <a:t>Results (Y/N/A)</a:t>
                      </a:r>
                    </a:p>
                  </a:txBody>
                  <a:tcPr/>
                </a:tc>
                <a:extLst>
                  <a:ext uri="{0D108BD9-81ED-4DB2-BD59-A6C34878D82A}">
                    <a16:rowId xmlns:a16="http://schemas.microsoft.com/office/drawing/2014/main" val="3260787157"/>
                  </a:ext>
                </a:extLst>
              </a:tr>
              <a:tr h="370840">
                <a:tc>
                  <a:txBody>
                    <a:bodyPr/>
                    <a:lstStyle/>
                    <a:p>
                      <a:r>
                        <a:rPr lang="en-US" sz="2400" dirty="0" err="1">
                          <a:latin typeface="Calibri" panose="020F0502020204030204" pitchFamily="34" charset="0"/>
                          <a:cs typeface="Calibri" panose="020F0502020204030204" pitchFamily="34" charset="0"/>
                        </a:rPr>
                        <a:t>Recirc</a:t>
                      </a:r>
                      <a:r>
                        <a:rPr lang="en-US" sz="2400" dirty="0">
                          <a:latin typeface="Calibri" panose="020F0502020204030204" pitchFamily="34" charset="0"/>
                          <a:cs typeface="Calibri" panose="020F0502020204030204" pitchFamily="34" charset="0"/>
                        </a:rPr>
                        <a:t> #2</a:t>
                      </a:r>
                    </a:p>
                  </a:txBody>
                  <a:tcPr/>
                </a:tc>
                <a:tc>
                  <a:txBody>
                    <a:bodyPr/>
                    <a:lstStyle/>
                    <a:p>
                      <a:r>
                        <a:rPr lang="en-US" sz="2400" dirty="0">
                          <a:latin typeface="Calibri" panose="020F0502020204030204" pitchFamily="34" charset="0"/>
                          <a:cs typeface="Calibri" panose="020F0502020204030204" pitchFamily="34" charset="0"/>
                        </a:rPr>
                        <a:t>March 2, 2018</a:t>
                      </a:r>
                    </a:p>
                  </a:txBody>
                  <a:tcPr/>
                </a:tc>
                <a:tc>
                  <a:txBody>
                    <a:bodyPr/>
                    <a:lstStyle/>
                    <a:p>
                      <a:r>
                        <a:rPr lang="en-US" sz="2400" dirty="0">
                          <a:latin typeface="Calibri" panose="020F0502020204030204" pitchFamily="34" charset="0"/>
                          <a:cs typeface="Calibri" panose="020F0502020204030204" pitchFamily="34" charset="0"/>
                        </a:rPr>
                        <a:t>19/0/3</a:t>
                      </a:r>
                    </a:p>
                  </a:txBody>
                  <a:tcPr/>
                </a:tc>
                <a:extLst>
                  <a:ext uri="{0D108BD9-81ED-4DB2-BD59-A6C34878D82A}">
                    <a16:rowId xmlns:a16="http://schemas.microsoft.com/office/drawing/2014/main" val="221456433"/>
                  </a:ext>
                </a:extLst>
              </a:tr>
              <a:tr h="370840">
                <a:tc>
                  <a:txBody>
                    <a:bodyPr/>
                    <a:lstStyle/>
                    <a:p>
                      <a:r>
                        <a:rPr lang="en-US" sz="2400" dirty="0" err="1">
                          <a:latin typeface="Calibri" panose="020F0502020204030204" pitchFamily="34" charset="0"/>
                          <a:cs typeface="Calibri" panose="020F0502020204030204" pitchFamily="34" charset="0"/>
                        </a:rPr>
                        <a:t>Recirc</a:t>
                      </a:r>
                      <a:r>
                        <a:rPr lang="en-US" sz="2400" dirty="0">
                          <a:latin typeface="Calibri" panose="020F0502020204030204" pitchFamily="34" charset="0"/>
                          <a:cs typeface="Calibri" panose="020F0502020204030204" pitchFamily="34" charset="0"/>
                        </a:rPr>
                        <a:t> #1</a:t>
                      </a:r>
                    </a:p>
                  </a:txBody>
                  <a:tcPr/>
                </a:tc>
                <a:tc>
                  <a:txBody>
                    <a:bodyPr/>
                    <a:lstStyle/>
                    <a:p>
                      <a:r>
                        <a:rPr lang="en-US" sz="2400" dirty="0">
                          <a:latin typeface="Calibri" panose="020F0502020204030204" pitchFamily="34" charset="0"/>
                          <a:cs typeface="Calibri" panose="020F0502020204030204" pitchFamily="34" charset="0"/>
                        </a:rPr>
                        <a:t>Feb 10, 2018</a:t>
                      </a:r>
                    </a:p>
                  </a:txBody>
                  <a:tcPr/>
                </a:tc>
                <a:tc>
                  <a:txBody>
                    <a:bodyPr/>
                    <a:lstStyle/>
                    <a:p>
                      <a:r>
                        <a:rPr lang="en-US" sz="2400" dirty="0">
                          <a:latin typeface="Calibri" panose="020F0502020204030204" pitchFamily="34" charset="0"/>
                          <a:cs typeface="Calibri" panose="020F0502020204030204" pitchFamily="34" charset="0"/>
                        </a:rPr>
                        <a:t>18/0/2</a:t>
                      </a:r>
                    </a:p>
                  </a:txBody>
                  <a:tcPr/>
                </a:tc>
                <a:extLst>
                  <a:ext uri="{0D108BD9-81ED-4DB2-BD59-A6C34878D82A}">
                    <a16:rowId xmlns:a16="http://schemas.microsoft.com/office/drawing/2014/main" val="2651716021"/>
                  </a:ext>
                </a:extLst>
              </a:tr>
              <a:tr h="370840">
                <a:tc>
                  <a:txBody>
                    <a:bodyPr/>
                    <a:lstStyle/>
                    <a:p>
                      <a:r>
                        <a:rPr lang="en-US" sz="2400" dirty="0">
                          <a:latin typeface="Calibri" panose="020F0502020204030204" pitchFamily="34" charset="0"/>
                          <a:cs typeface="Calibri" panose="020F0502020204030204" pitchFamily="34" charset="0"/>
                        </a:rPr>
                        <a:t>Letter Ballot</a:t>
                      </a:r>
                    </a:p>
                  </a:txBody>
                  <a:tcPr/>
                </a:tc>
                <a:tc>
                  <a:txBody>
                    <a:bodyPr/>
                    <a:lstStyle/>
                    <a:p>
                      <a:r>
                        <a:rPr lang="en-US" sz="2400" dirty="0">
                          <a:latin typeface="Calibri" panose="020F0502020204030204" pitchFamily="34" charset="0"/>
                          <a:cs typeface="Calibri" panose="020F0502020204030204" pitchFamily="34" charset="0"/>
                        </a:rPr>
                        <a:t>Jan 4, 2018</a:t>
                      </a:r>
                    </a:p>
                  </a:txBody>
                  <a:tcPr/>
                </a:tc>
                <a:tc>
                  <a:txBody>
                    <a:bodyPr/>
                    <a:lstStyle/>
                    <a:p>
                      <a:r>
                        <a:rPr lang="en-US" sz="2400" dirty="0">
                          <a:latin typeface="Calibri" panose="020F0502020204030204" pitchFamily="34" charset="0"/>
                          <a:cs typeface="Calibri" panose="020F0502020204030204" pitchFamily="34" charset="0"/>
                        </a:rPr>
                        <a:t>17/1/1</a:t>
                      </a:r>
                    </a:p>
                  </a:txBody>
                  <a:tcPr/>
                </a:tc>
                <a:extLst>
                  <a:ext uri="{0D108BD9-81ED-4DB2-BD59-A6C34878D82A}">
                    <a16:rowId xmlns:a16="http://schemas.microsoft.com/office/drawing/2014/main" val="3692935460"/>
                  </a:ext>
                </a:extLst>
              </a:tr>
            </a:tbl>
          </a:graphicData>
        </a:graphic>
      </p:graphicFrame>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
        <p:nvSpPr>
          <p:cNvPr id="8" name="Content Placeholder 2">
            <a:extLst>
              <a:ext uri="{FF2B5EF4-FFF2-40B4-BE49-F238E27FC236}">
                <a16:creationId xmlns:a16="http://schemas.microsoft.com/office/drawing/2014/main" id="{415DF566-4692-4E92-97B8-4C470B9B3956}"/>
              </a:ext>
            </a:extLst>
          </p:cNvPr>
          <p:cNvSpPr txBox="1">
            <a:spLocks/>
          </p:cNvSpPr>
          <p:nvPr/>
        </p:nvSpPr>
        <p:spPr bwMode="auto">
          <a:xfrm>
            <a:off x="731520" y="5029200"/>
            <a:ext cx="8288868" cy="147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More details available in </a:t>
            </a:r>
            <a:r>
              <a:rPr lang="en-US" kern="0" dirty="0" err="1"/>
              <a:t>TGRev</a:t>
            </a:r>
            <a:r>
              <a:rPr lang="en-US" kern="0" dirty="0"/>
              <a:t> Opening Report</a:t>
            </a:r>
          </a:p>
          <a:p>
            <a:r>
              <a:rPr lang="en-US" kern="0" dirty="0"/>
              <a:t>A Sponsor Ballot Pool has been formed</a:t>
            </a:r>
          </a:p>
        </p:txBody>
      </p:sp>
    </p:spTree>
    <p:extLst>
      <p:ext uri="{BB962C8B-B14F-4D97-AF65-F5344CB8AC3E}">
        <p14:creationId xmlns:p14="http://schemas.microsoft.com/office/powerpoint/2010/main" val="1567694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EB61F-787B-4A78-B772-F320C77570F7}"/>
              </a:ext>
            </a:extLst>
          </p:cNvPr>
          <p:cNvSpPr>
            <a:spLocks noGrp="1"/>
          </p:cNvSpPr>
          <p:nvPr>
            <p:ph type="title"/>
          </p:nvPr>
        </p:nvSpPr>
        <p:spPr/>
        <p:txBody>
          <a:bodyPr/>
          <a:lstStyle/>
          <a:p>
            <a:r>
              <a:rPr lang="en-US" sz="3600" dirty="0"/>
              <a:t>Working Group</a:t>
            </a:r>
          </a:p>
        </p:txBody>
      </p:sp>
      <p:sp>
        <p:nvSpPr>
          <p:cNvPr id="3" name="Content Placeholder 2">
            <a:extLst>
              <a:ext uri="{FF2B5EF4-FFF2-40B4-BE49-F238E27FC236}">
                <a16:creationId xmlns:a16="http://schemas.microsoft.com/office/drawing/2014/main" id="{CC94CAAE-7073-4317-9EE3-7A3F75FA5B6D}"/>
              </a:ext>
            </a:extLst>
          </p:cNvPr>
          <p:cNvSpPr>
            <a:spLocks noGrp="1"/>
          </p:cNvSpPr>
          <p:nvPr>
            <p:ph idx="1"/>
          </p:nvPr>
        </p:nvSpPr>
        <p:spPr>
          <a:xfrm>
            <a:off x="533400" y="2113282"/>
            <a:ext cx="8717280" cy="4387427"/>
          </a:xfrm>
        </p:spPr>
        <p:txBody>
          <a:bodyPr/>
          <a:lstStyle/>
          <a:p>
            <a:r>
              <a:rPr lang="en-US" sz="2400" dirty="0"/>
              <a:t>Monday PM2 – WG Opening</a:t>
            </a:r>
          </a:p>
          <a:p>
            <a:pPr lvl="1"/>
            <a:r>
              <a:rPr lang="en-US" sz="2400" b="1" dirty="0"/>
              <a:t>Elections for WG Chair and Vice Chair</a:t>
            </a:r>
          </a:p>
          <a:p>
            <a:pPr lvl="1"/>
            <a:r>
              <a:rPr lang="en-US" sz="2400" b="1" dirty="0"/>
              <a:t>Presentation on Coexistence in sub-1GHz Frequency Bands</a:t>
            </a:r>
          </a:p>
          <a:p>
            <a:pPr lvl="1"/>
            <a:r>
              <a:rPr lang="en-US" sz="2400" b="1" dirty="0"/>
              <a:t>Presentation on In-band interference effects on 802.15 UWB</a:t>
            </a:r>
          </a:p>
          <a:p>
            <a:pPr lvl="1"/>
            <a:endParaRPr lang="en-US" sz="2400" dirty="0"/>
          </a:p>
        </p:txBody>
      </p:sp>
      <p:sp>
        <p:nvSpPr>
          <p:cNvPr id="4" name="Slide Number Placeholder 3">
            <a:extLst>
              <a:ext uri="{FF2B5EF4-FFF2-40B4-BE49-F238E27FC236}">
                <a16:creationId xmlns:a16="http://schemas.microsoft.com/office/drawing/2014/main" id="{F57EBDFE-38D2-4BAA-B7CC-D456E6D0E30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3660C23-1FED-48F6-AE97-6EE7935D2D6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9F21047-3083-4F41-ACED-5123DE5532ED}"/>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593637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March 2018</a:t>
            </a:r>
            <a:endParaRPr lang="en-GB" dirty="0"/>
          </a:p>
        </p:txBody>
      </p:sp>
      <p:pic>
        <p:nvPicPr>
          <p:cNvPr id="3" name="Picture 2">
            <a:extLst>
              <a:ext uri="{FF2B5EF4-FFF2-40B4-BE49-F238E27FC236}">
                <a16:creationId xmlns:a16="http://schemas.microsoft.com/office/drawing/2014/main" id="{AE0410DF-D2F7-43A5-A15F-095054136C49}"/>
              </a:ext>
            </a:extLst>
          </p:cNvPr>
          <p:cNvPicPr>
            <a:picLocks noChangeAspect="1"/>
          </p:cNvPicPr>
          <p:nvPr/>
        </p:nvPicPr>
        <p:blipFill>
          <a:blip r:embed="rId2"/>
          <a:stretch>
            <a:fillRect/>
          </a:stretch>
        </p:blipFill>
        <p:spPr>
          <a:xfrm>
            <a:off x="1076455" y="1447800"/>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633</TotalTime>
  <Words>251</Words>
  <Application>Microsoft Office PowerPoint</Application>
  <PresentationFormat>Custom</PresentationFormat>
  <Paragraphs>52</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March 2018 Opening Report</vt:lpstr>
      <vt:lpstr>Voter Summary</vt:lpstr>
      <vt:lpstr>802.19.1 Revision PAR</vt:lpstr>
      <vt:lpstr>Task Group 2</vt:lpstr>
      <vt:lpstr>Working Group</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139</cp:revision>
  <cp:lastPrinted>2015-01-08T23:35:49Z</cp:lastPrinted>
  <dcterms:created xsi:type="dcterms:W3CDTF">2014-10-30T17:06:39Z</dcterms:created>
  <dcterms:modified xsi:type="dcterms:W3CDTF">2018-03-05T15:54:25Z</dcterms:modified>
</cp:coreProperties>
</file>