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6" r:id="rId4"/>
    <p:sldId id="263" r:id="rId5"/>
    <p:sldId id="275" r:id="rId6"/>
    <p:sldId id="266" r:id="rId7"/>
    <p:sldId id="265" r:id="rId8"/>
    <p:sldId id="267" r:id="rId9"/>
    <p:sldId id="280" r:id="rId10"/>
    <p:sldId id="277" r:id="rId11"/>
    <p:sldId id="278"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5721" autoAdjust="0"/>
  </p:normalViewPr>
  <p:slideViewPr>
    <p:cSldViewPr>
      <p:cViewPr varScale="1">
        <p:scale>
          <a:sx n="96" d="100"/>
          <a:sy n="96" d="100"/>
        </p:scale>
        <p:origin x="-582" y="-96"/>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219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072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Jianlin Guo,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Jianlin Guo,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802.19-18/0006r0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January 2018</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600" dirty="0" smtClean="0">
                <a:latin typeface="+mn-lt"/>
              </a:rPr>
              <a:t>Reliability of Coexisting 802.15.4g and</a:t>
            </a:r>
            <a:r>
              <a:rPr lang="en-GB" sz="2600" dirty="0" smtClean="0">
                <a:latin typeface="+mj-lt"/>
              </a:rPr>
              <a:t> </a:t>
            </a:r>
            <a:r>
              <a:rPr lang="en-GB" sz="2600" dirty="0">
                <a:latin typeface="+mj-lt"/>
              </a:rPr>
              <a:t>802.11ah </a:t>
            </a:r>
            <a:r>
              <a:rPr lang="en-GB" sz="2600" dirty="0" smtClean="0">
                <a:latin typeface="+mj-lt"/>
              </a:rPr>
              <a:t>Networks in the Sub-1 GHz Band</a:t>
            </a:r>
            <a:endParaRPr lang="en-GB" sz="2600" dirty="0">
              <a:latin typeface="+mj-lt"/>
            </a:endParaRPr>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2018-01-15</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440531230"/>
              </p:ext>
            </p:extLst>
          </p:nvPr>
        </p:nvGraphicFramePr>
        <p:xfrm>
          <a:off x="669925" y="2209800"/>
          <a:ext cx="7899400" cy="4157662"/>
        </p:xfrm>
        <a:graphic>
          <a:graphicData uri="http://schemas.openxmlformats.org/presentationml/2006/ole">
            <mc:AlternateContent xmlns:mc="http://schemas.openxmlformats.org/markup-compatibility/2006">
              <mc:Choice xmlns:v="urn:schemas-microsoft-com:vml" Requires="v">
                <p:oleObj spid="_x0000_s3307" name="Document" r:id="rId5" imgW="8855058" imgH="4675917" progId="Word.Document.8">
                  <p:embed/>
                </p:oleObj>
              </mc:Choice>
              <mc:Fallback>
                <p:oleObj name="Document" r:id="rId5" imgW="8855058" imgH="4675917" progId="Word.Document.8">
                  <p:embed/>
                  <p:pic>
                    <p:nvPicPr>
                      <p:cNvPr id="0" name="Picture 3"/>
                      <p:cNvPicPr>
                        <a:picLocks noChangeAspect="1" noChangeArrowheads="1"/>
                      </p:cNvPicPr>
                      <p:nvPr/>
                    </p:nvPicPr>
                    <p:blipFill>
                      <a:blip r:embed="rId6"/>
                      <a:srcRect/>
                      <a:stretch>
                        <a:fillRect/>
                      </a:stretch>
                    </p:blipFill>
                    <p:spPr bwMode="auto">
                      <a:xfrm>
                        <a:off x="669925" y="2209800"/>
                        <a:ext cx="7899400" cy="4157662"/>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1828800"/>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685800"/>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Packet Size Impact on Network Reliability</a:t>
            </a:r>
            <a:endParaRPr lang="en-US" sz="2400" dirty="0">
              <a:latin typeface="+mj-lt"/>
            </a:endParaRPr>
          </a:p>
        </p:txBody>
      </p:sp>
      <p:sp>
        <p:nvSpPr>
          <p:cNvPr id="10242" name="Rectangle 2"/>
          <p:cNvSpPr>
            <a:spLocks noGrp="1" noChangeArrowheads="1"/>
          </p:cNvSpPr>
          <p:nvPr>
            <p:ph type="body" idx="1"/>
          </p:nvPr>
        </p:nvSpPr>
        <p:spPr>
          <a:xfrm>
            <a:off x="731520" y="1295400"/>
            <a:ext cx="8290560" cy="5638799"/>
          </a:xfrm>
          <a:ln/>
        </p:spPr>
        <p:txBody>
          <a:bodyPr/>
          <a:lstStyle/>
          <a:p>
            <a:pPr>
              <a:spcBef>
                <a:spcPts val="0"/>
              </a:spcBef>
            </a:pPr>
            <a:r>
              <a:rPr lang="en-US" sz="2000" dirty="0" smtClean="0">
                <a:latin typeface="+mn-lt"/>
              </a:rPr>
              <a:t>Constant 802.11ah traffic rate</a:t>
            </a:r>
          </a:p>
          <a:p>
            <a:pPr lvl="1">
              <a:spcBef>
                <a:spcPts val="0"/>
              </a:spcBef>
            </a:pPr>
            <a:r>
              <a:rPr lang="en-US" sz="1600" dirty="0" smtClean="0">
                <a:latin typeface="+mn-lt"/>
              </a:rPr>
              <a:t>800 kbps</a:t>
            </a:r>
            <a:endParaRPr lang="en-US" sz="1200" dirty="0" smtClean="0">
              <a:latin typeface="+mn-lt"/>
            </a:endParaRPr>
          </a:p>
          <a:p>
            <a:pPr>
              <a:spcBef>
                <a:spcPts val="0"/>
              </a:spcBef>
            </a:pPr>
            <a:r>
              <a:rPr lang="en-US" sz="2000" dirty="0" smtClean="0">
                <a:latin typeface="+mn-lt"/>
              </a:rPr>
              <a:t>Constant 802.15.4g traffic rate</a:t>
            </a:r>
          </a:p>
          <a:p>
            <a:pPr lvl="1">
              <a:spcBef>
                <a:spcPts val="0"/>
              </a:spcBef>
            </a:pPr>
            <a:r>
              <a:rPr lang="en-US" sz="1600" dirty="0" smtClean="0">
                <a:latin typeface="+mn-lt"/>
              </a:rPr>
              <a:t>50 kbps</a:t>
            </a:r>
            <a:endParaRPr lang="en-US" sz="1400" dirty="0" smtClean="0">
              <a:latin typeface="+mn-lt"/>
            </a:endParaRPr>
          </a:p>
          <a:p>
            <a:pPr>
              <a:spcBef>
                <a:spcPts val="0"/>
              </a:spcBef>
            </a:pPr>
            <a:r>
              <a:rPr lang="en-US" sz="2000" dirty="0" smtClean="0">
                <a:latin typeface="+mn-lt"/>
              </a:rPr>
              <a:t>Constant 802.15.4g packet size</a:t>
            </a:r>
          </a:p>
          <a:p>
            <a:pPr lvl="1">
              <a:spcBef>
                <a:spcPts val="0"/>
              </a:spcBef>
            </a:pPr>
            <a:r>
              <a:rPr lang="en-US" sz="1600" dirty="0" smtClean="0">
                <a:latin typeface="+mn-lt"/>
              </a:rPr>
              <a:t>256 bytes</a:t>
            </a: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smtClean="0">
              <a:latin typeface="+mn-lt"/>
            </a:endParaRPr>
          </a:p>
          <a:p>
            <a:pPr marL="0" indent="0">
              <a:spcBef>
                <a:spcPts val="0"/>
              </a:spcBef>
              <a:buNone/>
            </a:pPr>
            <a:endParaRPr lang="en-US" sz="1800" dirty="0" smtClean="0">
              <a:latin typeface="+mn-lt"/>
            </a:endParaRPr>
          </a:p>
          <a:p>
            <a:pPr>
              <a:spcBef>
                <a:spcPts val="0"/>
              </a:spcBef>
            </a:pPr>
            <a:r>
              <a:rPr lang="en-US" sz="1800" dirty="0" smtClean="0">
                <a:latin typeface="+mn-lt"/>
              </a:rPr>
              <a:t>Observations</a:t>
            </a:r>
          </a:p>
          <a:p>
            <a:pPr lvl="1">
              <a:spcBef>
                <a:spcPts val="0"/>
              </a:spcBef>
            </a:pPr>
            <a:r>
              <a:rPr lang="en-US" sz="1600" dirty="0"/>
              <a:t>As 802.11ah packet size increases, number of 802.11ah packets, overhead and channel access demand decrease. Therefore,  </a:t>
            </a:r>
          </a:p>
          <a:p>
            <a:pPr lvl="2">
              <a:spcBef>
                <a:spcPts val="0"/>
              </a:spcBef>
              <a:buFont typeface="Wingdings" panose="05000000000000000000" pitchFamily="2" charset="2"/>
              <a:buChar char="§"/>
            </a:pPr>
            <a:r>
              <a:rPr lang="en-US" sz="1400" dirty="0"/>
              <a:t>802.11ah packet delivery rate increases</a:t>
            </a:r>
          </a:p>
          <a:p>
            <a:pPr lvl="2">
              <a:spcBef>
                <a:spcPts val="0"/>
              </a:spcBef>
              <a:buFont typeface="Wingdings" panose="05000000000000000000" pitchFamily="2" charset="2"/>
              <a:buChar char="§"/>
            </a:pPr>
            <a:r>
              <a:rPr lang="en-US" sz="1400" dirty="0"/>
              <a:t>802.15.4g packet delivery rate increases</a:t>
            </a:r>
          </a:p>
          <a:p>
            <a:pPr lvl="1">
              <a:spcBef>
                <a:spcPts val="0"/>
              </a:spcBef>
            </a:pPr>
            <a:r>
              <a:rPr lang="en-US" sz="1600" dirty="0"/>
              <a:t>Large 802.11ah packet size can improve network </a:t>
            </a:r>
            <a:r>
              <a:rPr lang="en-US" sz="1600" dirty="0" smtClean="0"/>
              <a:t>reliability</a:t>
            </a:r>
          </a:p>
        </p:txBody>
      </p:sp>
      <p:sp>
        <p:nvSpPr>
          <p:cNvPr id="10" name="TextBox 9"/>
          <p:cNvSpPr txBox="1"/>
          <p:nvPr/>
        </p:nvSpPr>
        <p:spPr>
          <a:xfrm>
            <a:off x="2438400" y="3168975"/>
            <a:ext cx="4191000" cy="307777"/>
          </a:xfrm>
          <a:prstGeom prst="rect">
            <a:avLst/>
          </a:prstGeom>
          <a:noFill/>
        </p:spPr>
        <p:txBody>
          <a:bodyPr wrap="square" rtlCol="0">
            <a:spAutoFit/>
          </a:bodyPr>
          <a:lstStyle/>
          <a:p>
            <a:pPr algn="ctr"/>
            <a:r>
              <a:rPr lang="en-US" sz="1400" b="1" dirty="0" smtClean="0">
                <a:solidFill>
                  <a:schemeClr val="tx1"/>
                </a:solidFill>
              </a:rPr>
              <a:t>802.11ah Packet Size (byte)</a:t>
            </a:r>
            <a:endParaRPr lang="en-US" sz="1400" b="1"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96109239"/>
              </p:ext>
            </p:extLst>
          </p:nvPr>
        </p:nvGraphicFramePr>
        <p:xfrm>
          <a:off x="1066800" y="3677920"/>
          <a:ext cx="6858000" cy="111252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gridCol w="762000"/>
              </a:tblGrid>
              <a:tr h="370840">
                <a:tc>
                  <a:txBody>
                    <a:bodyPr/>
                    <a:lstStyle/>
                    <a:p>
                      <a:pPr algn="ctr"/>
                      <a:r>
                        <a:rPr lang="en-US" sz="1600" dirty="0" smtClean="0"/>
                        <a:t>200</a:t>
                      </a:r>
                      <a:endParaRPr lang="en-US" sz="1600" dirty="0"/>
                    </a:p>
                  </a:txBody>
                  <a:tcPr/>
                </a:tc>
                <a:tc>
                  <a:txBody>
                    <a:bodyPr/>
                    <a:lstStyle/>
                    <a:p>
                      <a:pPr algn="ctr"/>
                      <a:r>
                        <a:rPr lang="en-US" sz="1600" dirty="0" smtClean="0"/>
                        <a:t>300</a:t>
                      </a:r>
                      <a:endParaRPr lang="en-US" sz="1600" dirty="0"/>
                    </a:p>
                  </a:txBody>
                  <a:tcPr/>
                </a:tc>
                <a:tc>
                  <a:txBody>
                    <a:bodyPr/>
                    <a:lstStyle/>
                    <a:p>
                      <a:pPr algn="ctr"/>
                      <a:r>
                        <a:rPr lang="en-US" sz="1600" dirty="0" smtClean="0"/>
                        <a:t>400</a:t>
                      </a:r>
                      <a:endParaRPr lang="en-US" sz="1600" dirty="0"/>
                    </a:p>
                  </a:txBody>
                  <a:tcPr/>
                </a:tc>
                <a:tc>
                  <a:txBody>
                    <a:bodyPr/>
                    <a:lstStyle/>
                    <a:p>
                      <a:pPr algn="ctr"/>
                      <a:r>
                        <a:rPr lang="en-US" sz="1600" dirty="0" smtClean="0"/>
                        <a:t>500</a:t>
                      </a:r>
                      <a:endParaRPr lang="en-US" sz="1600" dirty="0"/>
                    </a:p>
                  </a:txBody>
                  <a:tcPr/>
                </a:tc>
                <a:tc>
                  <a:txBody>
                    <a:bodyPr/>
                    <a:lstStyle/>
                    <a:p>
                      <a:pPr algn="ctr"/>
                      <a:r>
                        <a:rPr lang="en-US" sz="1600" dirty="0" smtClean="0"/>
                        <a:t>600</a:t>
                      </a:r>
                      <a:endParaRPr lang="en-US" sz="1600" dirty="0"/>
                    </a:p>
                  </a:txBody>
                  <a:tcPr/>
                </a:tc>
                <a:tc>
                  <a:txBody>
                    <a:bodyPr/>
                    <a:lstStyle/>
                    <a:p>
                      <a:pPr algn="ctr"/>
                      <a:r>
                        <a:rPr lang="en-US" sz="1600" dirty="0" smtClean="0"/>
                        <a:t>700</a:t>
                      </a:r>
                      <a:endParaRPr lang="en-US" sz="1600" dirty="0"/>
                    </a:p>
                  </a:txBody>
                  <a:tcPr/>
                </a:tc>
                <a:tc>
                  <a:txBody>
                    <a:bodyPr/>
                    <a:lstStyle/>
                    <a:p>
                      <a:pPr algn="ctr"/>
                      <a:r>
                        <a:rPr lang="en-US" sz="1600" dirty="0" smtClean="0"/>
                        <a:t>800</a:t>
                      </a:r>
                      <a:endParaRPr lang="en-US" sz="1600" dirty="0"/>
                    </a:p>
                  </a:txBody>
                  <a:tcPr/>
                </a:tc>
                <a:tc>
                  <a:txBody>
                    <a:bodyPr/>
                    <a:lstStyle/>
                    <a:p>
                      <a:pPr algn="ctr"/>
                      <a:r>
                        <a:rPr lang="en-US" sz="1600" dirty="0" smtClean="0"/>
                        <a:t>900</a:t>
                      </a:r>
                      <a:endParaRPr lang="en-US" sz="1600" dirty="0"/>
                    </a:p>
                  </a:txBody>
                  <a:tcPr/>
                </a:tc>
                <a:tc>
                  <a:txBody>
                    <a:bodyPr/>
                    <a:lstStyle/>
                    <a:p>
                      <a:pPr algn="ctr"/>
                      <a:r>
                        <a:rPr lang="en-US" sz="1600" dirty="0" smtClean="0"/>
                        <a:t>1000</a:t>
                      </a:r>
                      <a:endParaRPr lang="en-US" sz="1600" dirty="0"/>
                    </a:p>
                  </a:txBody>
                  <a:tcPr/>
                </a:tc>
              </a:tr>
              <a:tr h="370840">
                <a:tc>
                  <a:txBody>
                    <a:bodyPr/>
                    <a:lstStyle/>
                    <a:p>
                      <a:pPr algn="ctr"/>
                      <a:r>
                        <a:rPr lang="en-US" sz="1600" dirty="0" smtClean="0"/>
                        <a:t>13.7%</a:t>
                      </a:r>
                      <a:endParaRPr lang="en-US" sz="1600" dirty="0"/>
                    </a:p>
                  </a:txBody>
                  <a:tcPr/>
                </a:tc>
                <a:tc>
                  <a:txBody>
                    <a:bodyPr/>
                    <a:lstStyle/>
                    <a:p>
                      <a:pPr algn="ctr"/>
                      <a:r>
                        <a:rPr lang="en-US" sz="1600" dirty="0" smtClean="0"/>
                        <a:t>24.7%</a:t>
                      </a:r>
                      <a:endParaRPr lang="en-US" sz="1600" dirty="0"/>
                    </a:p>
                  </a:txBody>
                  <a:tcPr/>
                </a:tc>
                <a:tc>
                  <a:txBody>
                    <a:bodyPr/>
                    <a:lstStyle/>
                    <a:p>
                      <a:pPr algn="ctr"/>
                      <a:r>
                        <a:rPr lang="en-US" sz="1600" dirty="0" smtClean="0"/>
                        <a:t>45.9%</a:t>
                      </a:r>
                      <a:endParaRPr lang="en-US" sz="1600" dirty="0"/>
                    </a:p>
                  </a:txBody>
                  <a:tcPr/>
                </a:tc>
                <a:tc>
                  <a:txBody>
                    <a:bodyPr/>
                    <a:lstStyle/>
                    <a:p>
                      <a:pPr algn="ctr"/>
                      <a:r>
                        <a:rPr lang="en-US" sz="1600" dirty="0" smtClean="0"/>
                        <a:t>63.3%</a:t>
                      </a:r>
                      <a:endParaRPr lang="en-US" sz="1600" dirty="0"/>
                    </a:p>
                  </a:txBody>
                  <a:tcPr/>
                </a:tc>
                <a:tc>
                  <a:txBody>
                    <a:bodyPr/>
                    <a:lstStyle/>
                    <a:p>
                      <a:pPr algn="ctr"/>
                      <a:r>
                        <a:rPr lang="en-US" sz="1600" dirty="0" smtClean="0"/>
                        <a:t>72.5%</a:t>
                      </a:r>
                      <a:endParaRPr lang="en-US" sz="1600" dirty="0"/>
                    </a:p>
                  </a:txBody>
                  <a:tcPr/>
                </a:tc>
                <a:tc>
                  <a:txBody>
                    <a:bodyPr/>
                    <a:lstStyle/>
                    <a:p>
                      <a:pPr algn="ctr"/>
                      <a:r>
                        <a:rPr lang="en-US" sz="1600" dirty="0" smtClean="0"/>
                        <a:t>83.7%</a:t>
                      </a:r>
                      <a:endParaRPr lang="en-US" sz="1600" dirty="0"/>
                    </a:p>
                  </a:txBody>
                  <a:tcPr/>
                </a:tc>
                <a:tc>
                  <a:txBody>
                    <a:bodyPr/>
                    <a:lstStyle/>
                    <a:p>
                      <a:pPr algn="ctr"/>
                      <a:r>
                        <a:rPr lang="en-US" sz="1600" dirty="0" smtClean="0"/>
                        <a:t>85.4%</a:t>
                      </a:r>
                      <a:endParaRPr lang="en-US" sz="1600" dirty="0"/>
                    </a:p>
                  </a:txBody>
                  <a:tcPr/>
                </a:tc>
                <a:tc>
                  <a:txBody>
                    <a:bodyPr/>
                    <a:lstStyle/>
                    <a:p>
                      <a:pPr algn="ctr"/>
                      <a:r>
                        <a:rPr lang="en-US" sz="1600" dirty="0" smtClean="0"/>
                        <a:t>89.1%</a:t>
                      </a:r>
                      <a:endParaRPr lang="en-US" sz="1600" dirty="0"/>
                    </a:p>
                  </a:txBody>
                  <a:tcPr/>
                </a:tc>
                <a:tc>
                  <a:txBody>
                    <a:bodyPr/>
                    <a:lstStyle/>
                    <a:p>
                      <a:pPr algn="ctr"/>
                      <a:r>
                        <a:rPr lang="en-US" sz="1600" dirty="0" smtClean="0"/>
                        <a:t>93.9%</a:t>
                      </a:r>
                      <a:endParaRPr lang="en-US" sz="1600" dirty="0"/>
                    </a:p>
                  </a:txBody>
                  <a:tcPr/>
                </a:tc>
              </a:tr>
              <a:tr h="370840">
                <a:tc>
                  <a:txBody>
                    <a:bodyPr/>
                    <a:lstStyle/>
                    <a:p>
                      <a:pPr algn="ctr"/>
                      <a:r>
                        <a:rPr lang="en-US" sz="1600" dirty="0" smtClean="0"/>
                        <a:t>81.6%</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99.9%</a:t>
                      </a:r>
                      <a:endParaRPr lang="en-US" sz="1600" dirty="0"/>
                    </a:p>
                  </a:txBody>
                  <a:tcPr/>
                </a:tc>
                <a:tc>
                  <a:txBody>
                    <a:bodyPr/>
                    <a:lstStyle/>
                    <a:p>
                      <a:pPr algn="ctr"/>
                      <a:r>
                        <a:rPr lang="en-US" sz="1600" dirty="0" smtClean="0"/>
                        <a:t>99.9%</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r>
            </a:tbl>
          </a:graphicData>
        </a:graphic>
      </p:graphicFrame>
      <p:sp>
        <p:nvSpPr>
          <p:cNvPr id="8" name="Left Arrow 7"/>
          <p:cNvSpPr/>
          <p:nvPr/>
        </p:nvSpPr>
        <p:spPr bwMode="auto">
          <a:xfrm flipH="1">
            <a:off x="1071262" y="3400552"/>
            <a:ext cx="6950765" cy="228600"/>
          </a:xfrm>
          <a:prstGeom prst="lef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TextBox 19"/>
          <p:cNvSpPr txBox="1"/>
          <p:nvPr/>
        </p:nvSpPr>
        <p:spPr>
          <a:xfrm>
            <a:off x="7391401" y="2895600"/>
            <a:ext cx="1600199" cy="523220"/>
          </a:xfrm>
          <a:prstGeom prst="rect">
            <a:avLst/>
          </a:prstGeom>
          <a:noFill/>
        </p:spPr>
        <p:txBody>
          <a:bodyPr wrap="square" rtlCol="0">
            <a:spAutoFit/>
          </a:bodyPr>
          <a:lstStyle/>
          <a:p>
            <a:pPr algn="ctr"/>
            <a:r>
              <a:rPr lang="en-US" sz="1400" b="1" dirty="0" smtClean="0">
                <a:solidFill>
                  <a:schemeClr val="tx1"/>
                </a:solidFill>
              </a:rPr>
              <a:t>802.15.4g Packet Delivery Rate</a:t>
            </a:r>
            <a:endParaRPr lang="en-US" sz="1400" b="1" dirty="0">
              <a:solidFill>
                <a:schemeClr val="tx1"/>
              </a:solidFill>
            </a:endParaRPr>
          </a:p>
        </p:txBody>
      </p:sp>
      <p:sp>
        <p:nvSpPr>
          <p:cNvPr id="22" name="TextBox 21"/>
          <p:cNvSpPr txBox="1"/>
          <p:nvPr/>
        </p:nvSpPr>
        <p:spPr>
          <a:xfrm>
            <a:off x="7391400" y="5029200"/>
            <a:ext cx="1600199" cy="523220"/>
          </a:xfrm>
          <a:prstGeom prst="rect">
            <a:avLst/>
          </a:prstGeom>
          <a:noFill/>
        </p:spPr>
        <p:txBody>
          <a:bodyPr wrap="square" rtlCol="0">
            <a:spAutoFit/>
          </a:bodyPr>
          <a:lstStyle/>
          <a:p>
            <a:pPr algn="ctr"/>
            <a:r>
              <a:rPr lang="en-US" sz="1400" b="1" dirty="0" smtClean="0">
                <a:solidFill>
                  <a:schemeClr val="tx1"/>
                </a:solidFill>
              </a:rPr>
              <a:t>802.11ah Packet Delivery Rate</a:t>
            </a:r>
            <a:endParaRPr lang="en-US" sz="1400" b="1" dirty="0">
              <a:solidFill>
                <a:schemeClr val="tx1"/>
              </a:solidFill>
            </a:endParaRPr>
          </a:p>
        </p:txBody>
      </p:sp>
      <p:sp>
        <p:nvSpPr>
          <p:cNvPr id="13" name="Bent-Up Arrow 12"/>
          <p:cNvSpPr/>
          <p:nvPr/>
        </p:nvSpPr>
        <p:spPr bwMode="auto">
          <a:xfrm>
            <a:off x="7924800" y="3400552"/>
            <a:ext cx="381000" cy="866648"/>
          </a:xfrm>
          <a:prstGeom prst="bentUp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Bent-Up Arrow 24"/>
          <p:cNvSpPr/>
          <p:nvPr/>
        </p:nvSpPr>
        <p:spPr bwMode="auto">
          <a:xfrm>
            <a:off x="7924800" y="4450064"/>
            <a:ext cx="381000" cy="612146"/>
          </a:xfrm>
          <a:prstGeom prst="bentUpArrow">
            <a:avLst/>
          </a:prstGeom>
          <a:solidFill>
            <a:srgbClr val="C00000"/>
          </a:solidFill>
          <a:ln w="9525" cap="flat" cmpd="sng" algn="ctr">
            <a:solidFill>
              <a:schemeClr val="tx1"/>
            </a:solidFill>
            <a:prstDash val="solid"/>
            <a:round/>
            <a:headEnd type="none" w="med" len="med"/>
            <a:tailEnd type="none" w="med" len="med"/>
          </a:ln>
          <a:effectLst/>
          <a:scene3d>
            <a:camera prst="orthographicFront">
              <a:rot lat="19799973" lon="10799999" rev="10799999"/>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658782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Simulation Result Indication</a:t>
            </a:r>
            <a:endParaRPr lang="en-US" sz="2400" dirty="0">
              <a:latin typeface="+mj-lt"/>
            </a:endParaRPr>
          </a:p>
        </p:txBody>
      </p:sp>
      <p:sp>
        <p:nvSpPr>
          <p:cNvPr id="22" name="Rectangle 2"/>
          <p:cNvSpPr txBox="1">
            <a:spLocks noChangeArrowheads="1"/>
          </p:cNvSpPr>
          <p:nvPr/>
        </p:nvSpPr>
        <p:spPr bwMode="auto">
          <a:xfrm>
            <a:off x="731520" y="1371600"/>
            <a:ext cx="8564880" cy="55625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a:spcBef>
                <a:spcPts val="0"/>
              </a:spcBef>
            </a:pPr>
            <a:r>
              <a:rPr lang="en-US" sz="2000" dirty="0" smtClean="0"/>
              <a:t>Consider a use case scenario</a:t>
            </a:r>
            <a:endParaRPr lang="en-US" sz="2000" dirty="0"/>
          </a:p>
          <a:p>
            <a:pPr lvl="1">
              <a:spcBef>
                <a:spcPts val="0"/>
              </a:spcBef>
            </a:pPr>
            <a:r>
              <a:rPr lang="en-US" sz="1800" dirty="0" smtClean="0"/>
              <a:t>Medium density network</a:t>
            </a:r>
          </a:p>
          <a:p>
            <a:pPr lvl="2">
              <a:spcBef>
                <a:spcPts val="0"/>
              </a:spcBef>
              <a:buFont typeface="Wingdings" panose="05000000000000000000" pitchFamily="2" charset="2"/>
              <a:buChar char="§"/>
            </a:pPr>
            <a:r>
              <a:rPr lang="en-US" sz="1800" dirty="0" smtClean="0"/>
              <a:t>500 nodes for 802.15.4g</a:t>
            </a:r>
          </a:p>
          <a:p>
            <a:pPr lvl="2">
              <a:spcBef>
                <a:spcPts val="0"/>
              </a:spcBef>
              <a:buFont typeface="Wingdings" panose="05000000000000000000" pitchFamily="2" charset="2"/>
              <a:buChar char="§"/>
            </a:pPr>
            <a:r>
              <a:rPr lang="en-US" sz="1800" dirty="0" smtClean="0"/>
              <a:t>500 STAs for 802.11ah</a:t>
            </a:r>
            <a:endParaRPr lang="en-US" sz="1800" dirty="0"/>
          </a:p>
          <a:p>
            <a:pPr lvl="1">
              <a:spcBef>
                <a:spcPts val="0"/>
              </a:spcBef>
            </a:pPr>
            <a:r>
              <a:rPr lang="en-US" sz="1800" dirty="0" smtClean="0"/>
              <a:t>Network traffic rate</a:t>
            </a:r>
          </a:p>
          <a:p>
            <a:pPr lvl="2">
              <a:spcBef>
                <a:spcPts val="0"/>
              </a:spcBef>
              <a:buFont typeface="Wingdings" panose="05000000000000000000" pitchFamily="2" charset="2"/>
              <a:buChar char="§"/>
            </a:pPr>
            <a:r>
              <a:rPr lang="en-US" sz="1800" dirty="0" smtClean="0"/>
              <a:t>50 kbps for 802.15.4g network</a:t>
            </a:r>
          </a:p>
          <a:p>
            <a:pPr lvl="2">
              <a:spcBef>
                <a:spcPts val="0"/>
              </a:spcBef>
              <a:buFont typeface="Wingdings" panose="05000000000000000000" pitchFamily="2" charset="2"/>
              <a:buChar char="§"/>
            </a:pPr>
            <a:r>
              <a:rPr lang="en-US" sz="1800" dirty="0" smtClean="0"/>
              <a:t>600 kbps for 802.11ah network</a:t>
            </a:r>
            <a:endParaRPr lang="en-US" sz="2400" dirty="0" smtClean="0"/>
          </a:p>
          <a:p>
            <a:pPr lvl="1">
              <a:spcBef>
                <a:spcPts val="0"/>
              </a:spcBef>
            </a:pPr>
            <a:r>
              <a:rPr lang="en-US" sz="1800" dirty="0" smtClean="0"/>
              <a:t>Packet size</a:t>
            </a:r>
          </a:p>
          <a:p>
            <a:pPr lvl="2">
              <a:spcBef>
                <a:spcPts val="0"/>
              </a:spcBef>
              <a:buFont typeface="Wingdings" panose="05000000000000000000" pitchFamily="2" charset="2"/>
              <a:buChar char="§"/>
            </a:pPr>
            <a:r>
              <a:rPr lang="en-US" sz="1800" dirty="0" smtClean="0"/>
              <a:t>256 bytes of 802.15.4g packet</a:t>
            </a:r>
          </a:p>
          <a:p>
            <a:pPr lvl="2">
              <a:spcBef>
                <a:spcPts val="0"/>
              </a:spcBef>
              <a:buFont typeface="Wingdings" panose="05000000000000000000" pitchFamily="2" charset="2"/>
              <a:buChar char="§"/>
            </a:pPr>
            <a:r>
              <a:rPr lang="en-US" sz="1800" dirty="0" smtClean="0"/>
              <a:t>256 bytes payload for 802.11ah packet</a:t>
            </a:r>
          </a:p>
          <a:p>
            <a:pPr lvl="1">
              <a:spcBef>
                <a:spcPts val="0"/>
              </a:spcBef>
            </a:pPr>
            <a:r>
              <a:rPr lang="en-US" sz="1800" dirty="0" smtClean="0"/>
              <a:t>Number of packets transmitted by each node/STA </a:t>
            </a:r>
            <a:r>
              <a:rPr lang="en-US" sz="1800" smtClean="0"/>
              <a:t>per minute (60s)</a:t>
            </a:r>
            <a:endParaRPr lang="en-US" sz="1800" dirty="0" smtClean="0"/>
          </a:p>
          <a:p>
            <a:pPr lvl="2">
              <a:spcBef>
                <a:spcPts val="0"/>
              </a:spcBef>
              <a:buFont typeface="Wingdings" panose="05000000000000000000" pitchFamily="2" charset="2"/>
              <a:buChar char="§"/>
            </a:pPr>
            <a:r>
              <a:rPr lang="en-US" sz="1800" dirty="0" smtClean="0"/>
              <a:t>2.9 packets by an 802.15.4g node</a:t>
            </a:r>
            <a:endParaRPr lang="en-US" sz="1800" dirty="0"/>
          </a:p>
          <a:p>
            <a:pPr lvl="2">
              <a:spcBef>
                <a:spcPts val="0"/>
              </a:spcBef>
              <a:buFont typeface="Wingdings" panose="05000000000000000000" pitchFamily="2" charset="2"/>
              <a:buChar char="§"/>
            </a:pPr>
            <a:r>
              <a:rPr lang="en-US" sz="1800" dirty="0" smtClean="0"/>
              <a:t>35.2 packets by an 802.11ah STA  </a:t>
            </a:r>
            <a:endParaRPr lang="en-US" sz="1800" dirty="0"/>
          </a:p>
          <a:p>
            <a:pPr>
              <a:spcBef>
                <a:spcPts val="0"/>
              </a:spcBef>
            </a:pPr>
            <a:endParaRPr lang="en-US" sz="1200" dirty="0" smtClean="0">
              <a:latin typeface="+mn-lt"/>
            </a:endParaRPr>
          </a:p>
          <a:p>
            <a:pPr>
              <a:spcBef>
                <a:spcPts val="0"/>
              </a:spcBef>
            </a:pPr>
            <a:r>
              <a:rPr lang="en-US" sz="2000" dirty="0" smtClean="0">
                <a:latin typeface="+mn-lt"/>
              </a:rPr>
              <a:t>Optimal packet </a:t>
            </a:r>
            <a:r>
              <a:rPr lang="en-US" sz="2000" dirty="0">
                <a:latin typeface="+mn-lt"/>
              </a:rPr>
              <a:t>delivery </a:t>
            </a:r>
            <a:r>
              <a:rPr lang="en-US" sz="2000" dirty="0" smtClean="0">
                <a:latin typeface="+mn-lt"/>
              </a:rPr>
              <a:t>rate</a:t>
            </a:r>
            <a:endParaRPr lang="en-US" sz="2000" dirty="0">
              <a:latin typeface="+mn-lt"/>
            </a:endParaRPr>
          </a:p>
          <a:p>
            <a:pPr lvl="1">
              <a:spcBef>
                <a:spcPts val="0"/>
              </a:spcBef>
            </a:pPr>
            <a:r>
              <a:rPr lang="en-US" sz="1800" dirty="0">
                <a:solidFill>
                  <a:srgbClr val="C00000"/>
                </a:solidFill>
              </a:rPr>
              <a:t>48.6% for </a:t>
            </a:r>
            <a:r>
              <a:rPr lang="en-US" sz="1800" dirty="0" smtClean="0">
                <a:solidFill>
                  <a:srgbClr val="C00000"/>
                </a:solidFill>
              </a:rPr>
              <a:t>802.15.4g</a:t>
            </a:r>
            <a:endParaRPr lang="en-US" sz="1800" dirty="0">
              <a:solidFill>
                <a:srgbClr val="C00000"/>
              </a:solidFill>
            </a:endParaRPr>
          </a:p>
          <a:p>
            <a:pPr lvl="1">
              <a:spcBef>
                <a:spcPts val="0"/>
              </a:spcBef>
            </a:pPr>
            <a:r>
              <a:rPr lang="en-US" sz="1800" dirty="0"/>
              <a:t>99.9997% for </a:t>
            </a:r>
            <a:r>
              <a:rPr lang="en-US" sz="1800" dirty="0" smtClean="0"/>
              <a:t>802.11ah</a:t>
            </a:r>
            <a:endParaRPr lang="en-US" sz="1800" dirty="0">
              <a:latin typeface="+mn-lt"/>
            </a:endParaRPr>
          </a:p>
          <a:p>
            <a:pPr lvl="1">
              <a:spcBef>
                <a:spcPts val="0"/>
              </a:spcBef>
            </a:pPr>
            <a:endParaRPr lang="en-US" sz="1200" dirty="0">
              <a:latin typeface="+mn-lt"/>
            </a:endParaRPr>
          </a:p>
          <a:p>
            <a:pPr>
              <a:spcBef>
                <a:spcPts val="0"/>
              </a:spcBef>
            </a:pPr>
            <a:r>
              <a:rPr lang="en-US" sz="2000" dirty="0" smtClean="0">
                <a:latin typeface="+mn-lt"/>
              </a:rPr>
              <a:t>Under normal network condition, 802.15.4g network can be severely interfered by other S1G systems</a:t>
            </a:r>
            <a:endParaRPr lang="en-US" sz="1800" dirty="0" smtClean="0">
              <a:latin typeface="+mn-lt"/>
            </a:endParaRPr>
          </a:p>
          <a:p>
            <a:pPr lvl="1">
              <a:spcBef>
                <a:spcPts val="0"/>
              </a:spcBef>
            </a:pPr>
            <a:endParaRPr lang="en-US" sz="1600" dirty="0"/>
          </a:p>
        </p:txBody>
      </p:sp>
    </p:spTree>
    <p:extLst>
      <p:ext uri="{BB962C8B-B14F-4D97-AF65-F5344CB8AC3E}">
        <p14:creationId xmlns:p14="http://schemas.microsoft.com/office/powerpoint/2010/main" val="2881632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January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Presentation to IEEE 802.19 Working Group to show network traffic and packet size impact on network reliability of coexisting IEEE 802.15.4g and </a:t>
            </a:r>
            <a:r>
              <a:rPr lang="en-GB" dirty="0">
                <a:latin typeface="+mn-lt"/>
              </a:rPr>
              <a:t>IEEE </a:t>
            </a:r>
            <a:r>
              <a:rPr lang="en-GB" dirty="0" smtClean="0">
                <a:latin typeface="+mn-lt"/>
              </a:rPr>
              <a:t>802.11ah networks in the Sub-1 GHz (S1G) Band</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January 2018</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3</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Motivation</a:t>
            </a:r>
            <a:endParaRPr lang="en-GB" sz="3200" dirty="0">
              <a:latin typeface="+mn-lt"/>
            </a:endParaRPr>
          </a:p>
        </p:txBody>
      </p:sp>
      <p:sp>
        <p:nvSpPr>
          <p:cNvPr id="4098" name="Rectangle 2"/>
          <p:cNvSpPr>
            <a:spLocks noGrp="1" noChangeArrowheads="1"/>
          </p:cNvSpPr>
          <p:nvPr>
            <p:ph type="body" idx="1"/>
          </p:nvPr>
        </p:nvSpPr>
        <p:spPr>
          <a:xfrm>
            <a:off x="731520" y="1371600"/>
            <a:ext cx="8290560" cy="5383108"/>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802.15.4g based smart utility devices have been deployed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latin typeface="+mn-lt"/>
              </a:rPr>
              <a:t>Operate in the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802.11ah, </a:t>
            </a:r>
            <a:r>
              <a:rPr lang="en-GB" sz="2000" dirty="0" err="1">
                <a:latin typeface="+mn-lt"/>
              </a:rPr>
              <a:t>LoRa</a:t>
            </a:r>
            <a:r>
              <a:rPr lang="en-GB" sz="2000" dirty="0">
                <a:latin typeface="+mn-lt"/>
              </a:rPr>
              <a:t> and </a:t>
            </a:r>
            <a:r>
              <a:rPr lang="en-GB" sz="2000" dirty="0" err="1">
                <a:latin typeface="+mn-lt"/>
              </a:rPr>
              <a:t>SigFox</a:t>
            </a:r>
            <a:r>
              <a:rPr lang="en-GB" sz="2000" dirty="0" smtClean="0">
                <a:latin typeface="+mn-lt"/>
              </a:rPr>
              <a:t> are also designed to operate in the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latin typeface="+mn-lt"/>
              </a:rPr>
              <a:t>Even </a:t>
            </a:r>
            <a:r>
              <a:rPr lang="en-GB" sz="1800" dirty="0" err="1" smtClean="0">
                <a:latin typeface="+mn-lt"/>
              </a:rPr>
              <a:t>LoRa</a:t>
            </a:r>
            <a:r>
              <a:rPr lang="en-GB" sz="1800" dirty="0" smtClean="0">
                <a:latin typeface="+mn-lt"/>
              </a:rPr>
              <a:t> and </a:t>
            </a:r>
            <a:r>
              <a:rPr lang="en-GB" sz="1800" dirty="0" err="1" smtClean="0">
                <a:latin typeface="+mn-lt"/>
              </a:rPr>
              <a:t>SigFox</a:t>
            </a:r>
            <a:r>
              <a:rPr lang="en-GB" sz="1800" dirty="0" smtClean="0">
                <a:latin typeface="+mn-lt"/>
              </a:rPr>
              <a:t> are narrowband technologies, 802.11ah channel is at least 1 MHz wide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Spectrum allocation in S1G band can be narrow</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latin typeface="+mn-lt"/>
              </a:rPr>
              <a:t>Japan allocates 5.6 MHz spectrum for smart meter </a:t>
            </a:r>
            <a:r>
              <a:rPr lang="en-GB" sz="1800" dirty="0">
                <a:latin typeface="+mn-lt"/>
              </a:rPr>
              <a:t>system </a:t>
            </a:r>
            <a:r>
              <a:rPr lang="en-GB" sz="1800" dirty="0" smtClean="0">
                <a:latin typeface="+mn-lt"/>
              </a:rPr>
              <a:t>as specified in ARIB STD-T108, Version 1.0 (Feb 14 2012).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Channel hopping can be limited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latin typeface="+mn-lt"/>
              </a:rPr>
              <a:t>Multiple systems may be deployed with high node density</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smtClean="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latin typeface="+mn-lt"/>
              </a:rPr>
              <a:t>Therefore, 802.15.4g coexistence with other systems needs to be investigated and addressed</a:t>
            </a:r>
          </a:p>
        </p:txBody>
      </p:sp>
    </p:spTree>
    <p:extLst>
      <p:ext uri="{BB962C8B-B14F-4D97-AF65-F5344CB8AC3E}">
        <p14:creationId xmlns:p14="http://schemas.microsoft.com/office/powerpoint/2010/main" val="7603361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January 2018</a:t>
            </a:r>
            <a:endParaRPr lang="en-GB" dirty="0">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n-lt"/>
              </a:rPr>
              <a:t>Coexistence Mechanisms of </a:t>
            </a:r>
            <a:r>
              <a:rPr lang="en-US" sz="2400" dirty="0" smtClean="0">
                <a:latin typeface="+mn-lt"/>
              </a:rPr>
              <a:t>802.15.4g and </a:t>
            </a:r>
            <a:r>
              <a:rPr lang="en-US" sz="2400" dirty="0" smtClean="0"/>
              <a:t>802.11ah</a:t>
            </a:r>
            <a:endParaRPr lang="en-US" sz="2400" dirty="0">
              <a:latin typeface="+mn-lt"/>
            </a:endParaRPr>
          </a:p>
        </p:txBody>
      </p:sp>
      <p:sp>
        <p:nvSpPr>
          <p:cNvPr id="10242" name="Rectangle 2"/>
          <p:cNvSpPr>
            <a:spLocks noGrp="1" noChangeArrowheads="1"/>
          </p:cNvSpPr>
          <p:nvPr>
            <p:ph type="body" idx="1"/>
          </p:nvPr>
        </p:nvSpPr>
        <p:spPr>
          <a:xfrm>
            <a:off x="731520" y="1371600"/>
            <a:ext cx="8290560" cy="5562599"/>
          </a:xfrm>
          <a:ln/>
        </p:spPr>
        <p:txBody>
          <a:bodyPr/>
          <a:lstStyle/>
          <a:p>
            <a:r>
              <a:rPr lang="en-US" sz="2000" dirty="0">
                <a:latin typeface="+mn-lt"/>
              </a:rPr>
              <a:t>802.15.4g coexistence mechanism</a:t>
            </a:r>
          </a:p>
          <a:p>
            <a:pPr lvl="1"/>
            <a:r>
              <a:rPr lang="en-US" sz="1800" dirty="0">
                <a:latin typeface="+mn-lt"/>
              </a:rPr>
              <a:t>Define three PHY types</a:t>
            </a:r>
          </a:p>
          <a:p>
            <a:pPr lvl="2">
              <a:spcBef>
                <a:spcPts val="0"/>
              </a:spcBef>
              <a:buFont typeface="Wingdings" panose="05000000000000000000" pitchFamily="2" charset="2"/>
              <a:buChar char="§"/>
            </a:pPr>
            <a:r>
              <a:rPr lang="en-US" sz="1600" dirty="0">
                <a:latin typeface="+mn-lt"/>
              </a:rPr>
              <a:t>MR-FSK</a:t>
            </a:r>
          </a:p>
          <a:p>
            <a:pPr lvl="2">
              <a:spcBef>
                <a:spcPts val="0"/>
              </a:spcBef>
              <a:buFont typeface="Wingdings" panose="05000000000000000000" pitchFamily="2" charset="2"/>
              <a:buChar char="§"/>
            </a:pPr>
            <a:r>
              <a:rPr lang="en-US" sz="1600" dirty="0">
                <a:latin typeface="+mn-lt"/>
              </a:rPr>
              <a:t>MR-OFDM</a:t>
            </a:r>
          </a:p>
          <a:p>
            <a:pPr lvl="2">
              <a:spcBef>
                <a:spcPts val="0"/>
              </a:spcBef>
              <a:buFont typeface="Wingdings" panose="05000000000000000000" pitchFamily="2" charset="2"/>
              <a:buChar char="§"/>
            </a:pPr>
            <a:r>
              <a:rPr lang="en-US" sz="1600" dirty="0">
                <a:latin typeface="+mn-lt"/>
              </a:rPr>
              <a:t>MR-O-QPSK</a:t>
            </a:r>
          </a:p>
          <a:p>
            <a:pPr lvl="1"/>
            <a:r>
              <a:rPr lang="en-US" sz="1800" dirty="0">
                <a:latin typeface="+mn-lt"/>
              </a:rPr>
              <a:t>Define common signaling mode (CSM) for coexistence between devices using different 802.15.4g PHYs</a:t>
            </a:r>
          </a:p>
          <a:p>
            <a:endParaRPr lang="en-US" sz="1600" dirty="0" smtClean="0">
              <a:latin typeface="+mn-lt"/>
            </a:endParaRPr>
          </a:p>
          <a:p>
            <a:r>
              <a:rPr lang="en-US" sz="2000" dirty="0" smtClean="0">
                <a:latin typeface="+mn-lt"/>
              </a:rPr>
              <a:t>802.11ah </a:t>
            </a:r>
            <a:r>
              <a:rPr lang="en-US" sz="2000" dirty="0">
                <a:latin typeface="+mn-lt"/>
              </a:rPr>
              <a:t>coexistence </a:t>
            </a:r>
            <a:r>
              <a:rPr lang="en-US" sz="2000" dirty="0" smtClean="0">
                <a:latin typeface="+mn-lt"/>
              </a:rPr>
              <a:t>mechanism</a:t>
            </a:r>
            <a:endParaRPr lang="en-US" sz="2000" dirty="0">
              <a:latin typeface="+mn-lt"/>
            </a:endParaRPr>
          </a:p>
          <a:p>
            <a:pPr lvl="1"/>
            <a:r>
              <a:rPr lang="en-US" sz="1800" dirty="0">
                <a:latin typeface="+mn-lt"/>
              </a:rPr>
              <a:t>An S1G STA uses energy detection (ED) based CCA with a threshold of </a:t>
            </a:r>
            <a:r>
              <a:rPr lang="en-US" sz="1800" dirty="0" smtClean="0">
                <a:latin typeface="+mn-lt"/>
              </a:rPr>
              <a:t>-75 </a:t>
            </a:r>
            <a:r>
              <a:rPr lang="en-US" sz="1800" dirty="0" err="1">
                <a:latin typeface="+mn-lt"/>
              </a:rPr>
              <a:t>dBm</a:t>
            </a:r>
            <a:r>
              <a:rPr lang="en-US" sz="1800" dirty="0">
                <a:latin typeface="+mn-lt"/>
              </a:rPr>
              <a:t> per MHz to improve coexistence with other </a:t>
            </a:r>
            <a:r>
              <a:rPr lang="en-US" sz="1800" dirty="0" smtClean="0">
                <a:latin typeface="+mn-lt"/>
              </a:rPr>
              <a:t>S1G systems including 802.15.4 and 802.15.4g</a:t>
            </a:r>
            <a:endParaRPr lang="en-US" sz="1800" dirty="0">
              <a:latin typeface="+mn-lt"/>
            </a:endParaRPr>
          </a:p>
          <a:p>
            <a:pPr lvl="1"/>
            <a:r>
              <a:rPr lang="en-US" sz="1800" dirty="0">
                <a:latin typeface="+mn-lt"/>
              </a:rPr>
              <a:t>If a S1G STA detects energy above that threshold on its channel, then the following mechanisms might be used to mitigate </a:t>
            </a:r>
            <a:r>
              <a:rPr lang="en-US" sz="1800" dirty="0" smtClean="0">
                <a:latin typeface="+mn-lt"/>
              </a:rPr>
              <a:t>interference</a:t>
            </a:r>
            <a:endParaRPr lang="en-US" dirty="0">
              <a:latin typeface="+mn-lt"/>
            </a:endParaRPr>
          </a:p>
          <a:p>
            <a:pPr lvl="2">
              <a:spcBef>
                <a:spcPts val="0"/>
              </a:spcBef>
              <a:buFont typeface="Wingdings" panose="05000000000000000000" pitchFamily="2" charset="2"/>
              <a:buChar char="§"/>
            </a:pPr>
            <a:r>
              <a:rPr lang="en-US" sz="1600" dirty="0">
                <a:latin typeface="+mn-lt"/>
              </a:rPr>
              <a:t>Change of operating channel</a:t>
            </a:r>
          </a:p>
          <a:p>
            <a:pPr lvl="2">
              <a:spcBef>
                <a:spcPts val="0"/>
              </a:spcBef>
              <a:buFont typeface="Wingdings" panose="05000000000000000000" pitchFamily="2" charset="2"/>
              <a:buChar char="§"/>
            </a:pPr>
            <a:r>
              <a:rPr lang="en-US" sz="1600" dirty="0" err="1">
                <a:latin typeface="+mn-lt"/>
              </a:rPr>
              <a:t>Sectorized</a:t>
            </a:r>
            <a:r>
              <a:rPr lang="en-US" sz="1600" dirty="0">
                <a:latin typeface="+mn-lt"/>
              </a:rPr>
              <a:t> beamforming</a:t>
            </a:r>
          </a:p>
          <a:p>
            <a:pPr lvl="2">
              <a:spcBef>
                <a:spcPts val="0"/>
              </a:spcBef>
              <a:buFont typeface="Wingdings" panose="05000000000000000000" pitchFamily="2" charset="2"/>
              <a:buChar char="§"/>
            </a:pPr>
            <a:r>
              <a:rPr lang="en-US" sz="1600" dirty="0">
                <a:latin typeface="+mn-lt"/>
              </a:rPr>
              <a:t>Change the schedule of </a:t>
            </a:r>
            <a:r>
              <a:rPr lang="en-US" sz="1600" dirty="0" smtClean="0">
                <a:latin typeface="+mn-lt"/>
              </a:rPr>
              <a:t>restricted </a:t>
            </a:r>
            <a:r>
              <a:rPr lang="en-US" sz="1600" dirty="0">
                <a:latin typeface="+mn-lt"/>
              </a:rPr>
              <a:t>access </a:t>
            </a:r>
            <a:r>
              <a:rPr lang="en-US" sz="1600" dirty="0" smtClean="0">
                <a:latin typeface="+mn-lt"/>
              </a:rPr>
              <a:t>windows, target wake time service periods, </a:t>
            </a:r>
            <a:r>
              <a:rPr lang="en-US" sz="1600" dirty="0">
                <a:latin typeface="+mn-lt"/>
              </a:rPr>
              <a:t>or </a:t>
            </a:r>
            <a:r>
              <a:rPr lang="en-US" sz="1600" dirty="0" err="1" smtClean="0">
                <a:latin typeface="+mn-lt"/>
              </a:rPr>
              <a:t>subchannel</a:t>
            </a:r>
            <a:r>
              <a:rPr lang="en-US" sz="1600" dirty="0" smtClean="0">
                <a:latin typeface="+mn-lt"/>
              </a:rPr>
              <a:t> selective transmission </a:t>
            </a:r>
            <a:r>
              <a:rPr lang="en-US" sz="1600" dirty="0">
                <a:latin typeface="+mn-lt"/>
              </a:rPr>
              <a:t>operating channels</a:t>
            </a:r>
          </a:p>
          <a:p>
            <a:pPr lvl="2">
              <a:spcBef>
                <a:spcPts val="0"/>
              </a:spcBef>
              <a:buFont typeface="Wingdings" panose="05000000000000000000" pitchFamily="2" charset="2"/>
              <a:buChar char="§"/>
            </a:pPr>
            <a:r>
              <a:rPr lang="en-US" sz="1600" dirty="0">
                <a:latin typeface="+mn-lt"/>
              </a:rPr>
              <a:t>Defer transmission for a particular </a:t>
            </a:r>
            <a:r>
              <a:rPr lang="en-US" sz="1600" dirty="0" smtClean="0">
                <a:latin typeface="+mn-lt"/>
              </a:rPr>
              <a:t>interval</a:t>
            </a:r>
            <a:endParaRPr lang="en-US" sz="1600" dirty="0">
              <a:latin typeface="+mn-lt"/>
            </a:endParaRPr>
          </a:p>
          <a:p>
            <a:pPr marL="0" indent="0">
              <a:buNone/>
            </a:pPr>
            <a:endParaRPr lang="en-US" sz="1600" dirty="0" smtClean="0">
              <a:latin typeface="+mn-lt"/>
            </a:endParaRPr>
          </a:p>
          <a:p>
            <a:pPr marL="0" indent="0">
              <a:buNone/>
            </a:pPr>
            <a:endParaRPr lang="en-US" sz="1200" dirty="0" smtClean="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January 2018</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802.11ah Interference Impact on 802.15.4g Network</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r>
              <a:rPr lang="en-US" sz="2000" dirty="0" smtClean="0">
                <a:solidFill>
                  <a:schemeClr val="tx1"/>
                </a:solidFill>
                <a:latin typeface="+mn-lt"/>
              </a:rPr>
              <a:t>802.11ah networks </a:t>
            </a:r>
            <a:r>
              <a:rPr lang="en-US" sz="2000" dirty="0">
                <a:solidFill>
                  <a:schemeClr val="tx1"/>
                </a:solidFill>
                <a:latin typeface="+mn-lt"/>
              </a:rPr>
              <a:t>can severely interfere with 802.15.4g </a:t>
            </a:r>
            <a:r>
              <a:rPr lang="en-US" sz="2000" dirty="0" smtClean="0">
                <a:solidFill>
                  <a:schemeClr val="tx1"/>
                </a:solidFill>
                <a:latin typeface="+mn-lt"/>
              </a:rPr>
              <a:t>network</a:t>
            </a:r>
          </a:p>
          <a:p>
            <a:pPr lvl="1"/>
            <a:r>
              <a:rPr lang="en-US" sz="1600" dirty="0" smtClean="0">
                <a:solidFill>
                  <a:schemeClr val="tx1"/>
                </a:solidFill>
                <a:latin typeface="+mn-lt"/>
              </a:rPr>
              <a:t>See </a:t>
            </a:r>
            <a:r>
              <a:rPr lang="en-US" sz="1800" dirty="0" smtClean="0">
                <a:solidFill>
                  <a:schemeClr val="tx1"/>
                </a:solidFill>
                <a:latin typeface="+mn-lt"/>
              </a:rPr>
              <a:t>19-17-0087-03-0000-802-11ah-and-802-15-4g-coexistence</a:t>
            </a:r>
          </a:p>
          <a:p>
            <a:pPr lvl="1"/>
            <a:endParaRPr lang="en-US" sz="1200" dirty="0" smtClean="0">
              <a:latin typeface="+mn-lt"/>
            </a:endParaRPr>
          </a:p>
          <a:p>
            <a:pPr>
              <a:spcBef>
                <a:spcPts val="0"/>
              </a:spcBef>
            </a:pPr>
            <a:r>
              <a:rPr lang="en-US" sz="2000" dirty="0" smtClean="0">
                <a:latin typeface="+mn-lt"/>
              </a:rPr>
              <a:t>Interference cause 1: higher ED threshold of 802.11ah</a:t>
            </a:r>
          </a:p>
          <a:p>
            <a:pPr lvl="1">
              <a:spcBef>
                <a:spcPts val="0"/>
              </a:spcBef>
            </a:pPr>
            <a:endParaRPr lang="en-US" sz="1200" dirty="0" smtClean="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marL="0" indent="0">
              <a:spcBef>
                <a:spcPts val="0"/>
              </a:spcBef>
              <a:buNone/>
            </a:pPr>
            <a:endParaRPr lang="en-US" sz="2800" dirty="0">
              <a:latin typeface="+mn-lt"/>
            </a:endParaRPr>
          </a:p>
          <a:p>
            <a:pPr>
              <a:spcBef>
                <a:spcPts val="0"/>
              </a:spcBef>
            </a:pPr>
            <a:r>
              <a:rPr lang="en-US" sz="2000" dirty="0" smtClean="0">
                <a:latin typeface="+mn-lt"/>
              </a:rPr>
              <a:t>Interference cause 2: faster </a:t>
            </a:r>
            <a:r>
              <a:rPr lang="en-US" sz="2000" dirty="0" err="1" smtClean="0">
                <a:latin typeface="+mn-lt"/>
              </a:rPr>
              <a:t>backoff</a:t>
            </a:r>
            <a:r>
              <a:rPr lang="en-US" sz="2000" dirty="0" smtClean="0">
                <a:latin typeface="+mn-lt"/>
              </a:rPr>
              <a:t> mechanism of 802.11ah</a:t>
            </a:r>
          </a:p>
          <a:p>
            <a:pPr lvl="1"/>
            <a:r>
              <a:rPr lang="en-US" sz="1800" dirty="0" smtClean="0">
                <a:latin typeface="+mn-lt"/>
              </a:rPr>
              <a:t>802.11ah </a:t>
            </a:r>
            <a:r>
              <a:rPr lang="en-US" sz="1800" dirty="0">
                <a:latin typeface="+mn-lt"/>
              </a:rPr>
              <a:t>device may start packet transmission when 802.15.4g device performs CCA-to-TX turnaround, which causes data packet collision</a:t>
            </a:r>
          </a:p>
          <a:p>
            <a:pPr lvl="1"/>
            <a:r>
              <a:rPr lang="en-US" sz="1800" dirty="0">
                <a:latin typeface="+mn-lt"/>
              </a:rPr>
              <a:t>802.11ah device may start packet transmission when 802.15.4g device is waiting for ACK packet, which causes ACK packet </a:t>
            </a:r>
            <a:r>
              <a:rPr lang="en-US" sz="1800" dirty="0" smtClean="0">
                <a:latin typeface="+mn-lt"/>
              </a:rPr>
              <a:t>collision</a:t>
            </a:r>
            <a:endParaRPr lang="en-US" sz="1800" dirty="0">
              <a:latin typeface="+mn-lt"/>
            </a:endParaRPr>
          </a:p>
        </p:txBody>
      </p:sp>
      <p:pic>
        <p:nvPicPr>
          <p:cNvPr id="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0025" y="2667000"/>
            <a:ext cx="5740400" cy="1259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715000"/>
            <a:ext cx="6223000" cy="96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テキスト ボックス 103"/>
          <p:cNvSpPr txBox="1"/>
          <p:nvPr/>
        </p:nvSpPr>
        <p:spPr>
          <a:xfrm>
            <a:off x="3200400" y="6601987"/>
            <a:ext cx="1523999" cy="338554"/>
          </a:xfrm>
          <a:prstGeom prst="rect">
            <a:avLst/>
          </a:prstGeom>
          <a:noFill/>
          <a:ln w="12700">
            <a:noFill/>
            <a:prstDash val="solid"/>
          </a:ln>
        </p:spPr>
        <p:txBody>
          <a:bodyPr wrap="square" rtlCol="0">
            <a:spAutoFit/>
          </a:bodyPr>
          <a:lstStyle/>
          <a:p>
            <a:pPr algn="ctr"/>
            <a:r>
              <a:rPr lang="en-US" altLang="ja-JP" sz="1600" dirty="0" smtClean="0">
                <a:solidFill>
                  <a:schemeClr val="tx1"/>
                </a:solidFill>
              </a:rPr>
              <a:t>62.5 </a:t>
            </a:r>
            <a:r>
              <a:rPr lang="en-US" altLang="ja-JP" sz="1600" dirty="0" err="1" smtClean="0">
                <a:solidFill>
                  <a:schemeClr val="tx1"/>
                </a:solidFill>
              </a:rPr>
              <a:t>ksymbols</a:t>
            </a:r>
            <a:r>
              <a:rPr lang="en-US" altLang="ja-JP" sz="1600" dirty="0" smtClean="0">
                <a:solidFill>
                  <a:schemeClr val="tx1"/>
                </a:solidFill>
              </a:rPr>
              <a:t>/s</a:t>
            </a:r>
            <a:endParaRPr kumimoji="1" lang="ja-JP" altLang="en-US" sz="1600" dirty="0" smtClean="0">
              <a:solidFill>
                <a:schemeClr val="tx1"/>
              </a:solidFill>
            </a:endParaRPr>
          </a:p>
        </p:txBody>
      </p:sp>
      <p:cxnSp>
        <p:nvCxnSpPr>
          <p:cNvPr id="10" name="Straight Arrow Connector 9"/>
          <p:cNvCxnSpPr/>
          <p:nvPr/>
        </p:nvCxnSpPr>
        <p:spPr bwMode="auto">
          <a:xfrm flipH="1" flipV="1">
            <a:off x="2514602" y="6638848"/>
            <a:ext cx="761998" cy="136900"/>
          </a:xfrm>
          <a:prstGeom prst="straightConnector1">
            <a:avLst/>
          </a:prstGeom>
          <a:solidFill>
            <a:srgbClr val="00B8FF"/>
          </a:solidFill>
          <a:ln w="19050"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Objectives of This Presentation</a:t>
            </a:r>
            <a:endParaRPr lang="en-US" sz="2400" dirty="0">
              <a:latin typeface="+mj-lt"/>
            </a:endParaRPr>
          </a:p>
        </p:txBody>
      </p:sp>
      <p:sp>
        <p:nvSpPr>
          <p:cNvPr id="22" name="Rectangle 2"/>
          <p:cNvSpPr txBox="1">
            <a:spLocks noChangeArrowheads="1"/>
          </p:cNvSpPr>
          <p:nvPr/>
        </p:nvSpPr>
        <p:spPr bwMode="auto">
          <a:xfrm>
            <a:off x="731520" y="1371600"/>
            <a:ext cx="8564880" cy="55625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457200" indent="-457200">
              <a:buFont typeface="+mj-lt"/>
              <a:buAutoNum type="arabicParenR"/>
            </a:pPr>
            <a:r>
              <a:rPr lang="en-US" sz="2000" kern="0" dirty="0" smtClean="0">
                <a:latin typeface="+mn-lt"/>
              </a:rPr>
              <a:t>Show network traffic impact on network reliability</a:t>
            </a:r>
          </a:p>
          <a:p>
            <a:pPr lvl="1"/>
            <a:r>
              <a:rPr lang="en-US" sz="1600" kern="0" dirty="0" smtClean="0">
                <a:latin typeface="+mn-lt"/>
              </a:rPr>
              <a:t>Network reliability is </a:t>
            </a:r>
            <a:r>
              <a:rPr lang="en-US" sz="1600" kern="0" dirty="0">
                <a:latin typeface="+mn-lt"/>
              </a:rPr>
              <a:t>defined as data packet delivery rate by a </a:t>
            </a:r>
            <a:r>
              <a:rPr lang="en-US" sz="1600" kern="0" dirty="0" smtClean="0">
                <a:latin typeface="+mn-lt"/>
              </a:rPr>
              <a:t>network</a:t>
            </a:r>
          </a:p>
          <a:p>
            <a:pPr marL="457200" indent="-457200">
              <a:buFont typeface="+mj-lt"/>
              <a:buAutoNum type="arabicParenR"/>
            </a:pPr>
            <a:r>
              <a:rPr lang="en-US" sz="2000" kern="0" dirty="0" smtClean="0">
                <a:latin typeface="+mn-lt"/>
              </a:rPr>
              <a:t>Show packet size impact on network reliability</a:t>
            </a:r>
          </a:p>
          <a:p>
            <a:pPr marL="457200" indent="-457200">
              <a:buFont typeface="+mj-lt"/>
              <a:buAutoNum type="arabicParenR"/>
            </a:pPr>
            <a:endParaRPr lang="en-US" sz="1200" kern="0" dirty="0" smtClean="0">
              <a:latin typeface="+mn-lt"/>
            </a:endParaRPr>
          </a:p>
          <a:p>
            <a:r>
              <a:rPr lang="en-US" sz="2000" kern="0" dirty="0" smtClean="0">
                <a:latin typeface="+mn-lt"/>
              </a:rPr>
              <a:t>4-node network setup</a:t>
            </a:r>
          </a:p>
          <a:p>
            <a:pPr lvl="1"/>
            <a:r>
              <a:rPr lang="en-US" sz="1800" kern="0" dirty="0" smtClean="0">
                <a:latin typeface="+mn-lt"/>
              </a:rPr>
              <a:t>Minimum network size, minimum node density</a:t>
            </a:r>
          </a:p>
          <a:p>
            <a:pPr lvl="1"/>
            <a:r>
              <a:rPr lang="en-US" sz="1800" kern="0" dirty="0" smtClean="0">
                <a:latin typeface="+mn-lt"/>
              </a:rPr>
              <a:t>No interference/collision caused by node/STA within same network</a:t>
            </a:r>
          </a:p>
          <a:p>
            <a:pPr lvl="2">
              <a:buFont typeface="Wingdings" panose="05000000000000000000" pitchFamily="2" charset="2"/>
              <a:buChar char="§"/>
            </a:pPr>
            <a:r>
              <a:rPr lang="en-US" sz="1600" kern="0" dirty="0" smtClean="0">
                <a:latin typeface="+mn-lt"/>
              </a:rPr>
              <a:t>Interference/collision comes only from other network</a:t>
            </a:r>
          </a:p>
          <a:p>
            <a:pPr lvl="1"/>
            <a:r>
              <a:rPr lang="en-US" sz="1800" kern="0" dirty="0" smtClean="0">
                <a:latin typeface="+mn-lt"/>
              </a:rPr>
              <a:t>No channel access failure caused by node/STA within same network</a:t>
            </a:r>
          </a:p>
          <a:p>
            <a:pPr lvl="2">
              <a:buFont typeface="Wingdings" panose="05000000000000000000" pitchFamily="2" charset="2"/>
              <a:buChar char="§"/>
            </a:pPr>
            <a:r>
              <a:rPr lang="en-US" sz="1600" kern="0" dirty="0" smtClean="0">
                <a:latin typeface="+mn-lt"/>
              </a:rPr>
              <a:t>Channel access failure  can only be caused by other network</a:t>
            </a:r>
          </a:p>
          <a:p>
            <a:pPr lvl="1"/>
            <a:endParaRPr lang="en-US" sz="1200" kern="0" dirty="0" smtClean="0">
              <a:latin typeface="+mn-lt"/>
            </a:endParaRPr>
          </a:p>
          <a:p>
            <a:pPr>
              <a:spcBef>
                <a:spcPts val="0"/>
              </a:spcBef>
            </a:pPr>
            <a:r>
              <a:rPr lang="en-US" sz="2000" dirty="0" smtClean="0">
                <a:latin typeface="+mn-lt"/>
              </a:rPr>
              <a:t>PHY </a:t>
            </a:r>
            <a:r>
              <a:rPr lang="en-US" sz="2000" dirty="0">
                <a:latin typeface="+mn-lt"/>
              </a:rPr>
              <a:t>data rate</a:t>
            </a:r>
          </a:p>
          <a:p>
            <a:pPr lvl="1">
              <a:spcBef>
                <a:spcPts val="0"/>
              </a:spcBef>
            </a:pPr>
            <a:r>
              <a:rPr lang="en-US" sz="1600" dirty="0">
                <a:latin typeface="+mn-lt"/>
              </a:rPr>
              <a:t>802.15.4g: 100kbps</a:t>
            </a:r>
          </a:p>
          <a:p>
            <a:pPr lvl="1">
              <a:spcBef>
                <a:spcPts val="0"/>
              </a:spcBef>
            </a:pPr>
            <a:r>
              <a:rPr lang="en-US" sz="1600" dirty="0">
                <a:latin typeface="+mn-lt"/>
              </a:rPr>
              <a:t>802.11ah: </a:t>
            </a:r>
            <a:r>
              <a:rPr lang="en-US" sz="1600" dirty="0" smtClean="0">
                <a:latin typeface="+mn-lt"/>
              </a:rPr>
              <a:t>3000kbps</a:t>
            </a:r>
            <a:endParaRPr lang="en-US" sz="1200" dirty="0">
              <a:latin typeface="+mn-lt"/>
            </a:endParaRPr>
          </a:p>
          <a:p>
            <a:pPr>
              <a:spcBef>
                <a:spcPts val="0"/>
              </a:spcBef>
            </a:pPr>
            <a:r>
              <a:rPr lang="en-US" sz="2000" dirty="0" smtClean="0">
                <a:latin typeface="+mn-lt"/>
              </a:rPr>
              <a:t>Simulator</a:t>
            </a:r>
            <a:endParaRPr lang="en-US" sz="2000" dirty="0">
              <a:latin typeface="+mn-lt"/>
            </a:endParaRPr>
          </a:p>
          <a:p>
            <a:pPr lvl="1">
              <a:spcBef>
                <a:spcPts val="0"/>
              </a:spcBef>
            </a:pPr>
            <a:r>
              <a:rPr lang="en-US" sz="1600" dirty="0" smtClean="0">
                <a:latin typeface="+mn-lt"/>
              </a:rPr>
              <a:t>NS-3</a:t>
            </a:r>
            <a:endParaRPr lang="en-US" sz="1200" dirty="0" smtClean="0">
              <a:latin typeface="+mn-lt"/>
            </a:endParaRPr>
          </a:p>
          <a:p>
            <a:pPr>
              <a:spcBef>
                <a:spcPts val="0"/>
              </a:spcBef>
            </a:pPr>
            <a:r>
              <a:rPr lang="en-US" sz="2000" dirty="0" smtClean="0">
                <a:latin typeface="+mn-lt"/>
              </a:rPr>
              <a:t>Simulation time</a:t>
            </a:r>
          </a:p>
          <a:p>
            <a:pPr lvl="1">
              <a:spcBef>
                <a:spcPts val="0"/>
              </a:spcBef>
            </a:pPr>
            <a:r>
              <a:rPr lang="en-US" sz="1600" dirty="0" smtClean="0">
                <a:latin typeface="+mn-lt"/>
              </a:rPr>
              <a:t>Each simulation runs 20 minutes</a:t>
            </a:r>
            <a:endParaRPr lang="en-US" sz="1600" dirty="0">
              <a:latin typeface="+mn-lt"/>
            </a:endParaRPr>
          </a:p>
          <a:p>
            <a:pPr lvl="1">
              <a:spcBef>
                <a:spcPts val="0"/>
              </a:spcBef>
            </a:pPr>
            <a:endParaRPr lang="en-US" sz="1600" dirty="0">
              <a:latin typeface="+mn-lt"/>
            </a:endParaRPr>
          </a:p>
        </p:txBody>
      </p:sp>
      <p:pic>
        <p:nvPicPr>
          <p:cNvPr id="2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685255"/>
            <a:ext cx="2713585" cy="22489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475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Propagation Model</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pic>
        <p:nvPicPr>
          <p:cNvPr id="11" name="図 98"/>
          <p:cNvPicPr>
            <a:picLocks noChangeAspect="1"/>
          </p:cNvPicPr>
          <p:nvPr/>
        </p:nvPicPr>
        <p:blipFill>
          <a:blip r:embed="rId4"/>
          <a:stretch>
            <a:fillRect/>
          </a:stretch>
        </p:blipFill>
        <p:spPr>
          <a:xfrm>
            <a:off x="1330673" y="2590801"/>
            <a:ext cx="5577777" cy="4202469"/>
          </a:xfrm>
          <a:prstGeom prst="rect">
            <a:avLst/>
          </a:prstGeom>
        </p:spPr>
      </p:pic>
      <p:sp>
        <p:nvSpPr>
          <p:cNvPr id="12" name="円/楕円 99"/>
          <p:cNvSpPr/>
          <p:nvPr/>
        </p:nvSpPr>
        <p:spPr>
          <a:xfrm>
            <a:off x="3120248" y="2590800"/>
            <a:ext cx="1702566" cy="3564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03"/>
          <p:cNvSpPr txBox="1"/>
          <p:nvPr/>
        </p:nvSpPr>
        <p:spPr>
          <a:xfrm>
            <a:off x="5255829" y="3429000"/>
            <a:ext cx="3049971" cy="338554"/>
          </a:xfrm>
          <a:prstGeom prst="rect">
            <a:avLst/>
          </a:prstGeom>
          <a:noFill/>
          <a:ln>
            <a:noFill/>
          </a:ln>
        </p:spPr>
        <p:txBody>
          <a:bodyPr wrap="square" rtlCol="0">
            <a:spAutoFit/>
          </a:bodyPr>
          <a:lstStyle/>
          <a:p>
            <a:r>
              <a:rPr lang="en-US" altLang="ja-JP" sz="1600" dirty="0" smtClean="0">
                <a:solidFill>
                  <a:srgbClr val="FF0000"/>
                </a:solidFill>
              </a:rPr>
              <a:t>11ah Receiver Sensitivity: -87dBm</a:t>
            </a:r>
            <a:endParaRPr kumimoji="1" lang="ja-JP" altLang="en-US" sz="1600" dirty="0" smtClean="0">
              <a:solidFill>
                <a:srgbClr val="FF0000"/>
              </a:solidFill>
            </a:endParaRPr>
          </a:p>
        </p:txBody>
      </p:sp>
      <p:sp>
        <p:nvSpPr>
          <p:cNvPr id="16" name="テキスト ボックス 104"/>
          <p:cNvSpPr txBox="1"/>
          <p:nvPr/>
        </p:nvSpPr>
        <p:spPr>
          <a:xfrm>
            <a:off x="5257801" y="3766669"/>
            <a:ext cx="3191670" cy="338554"/>
          </a:xfrm>
          <a:prstGeom prst="rect">
            <a:avLst/>
          </a:prstGeom>
          <a:noFill/>
          <a:ln>
            <a:noFill/>
          </a:ln>
        </p:spPr>
        <p:txBody>
          <a:bodyPr wrap="square" rtlCol="0">
            <a:spAutoFit/>
          </a:bodyPr>
          <a:lstStyle/>
          <a:p>
            <a:r>
              <a:rPr lang="en-US" altLang="ja-JP" sz="1600" dirty="0" smtClean="0">
                <a:solidFill>
                  <a:srgbClr val="0000FF"/>
                </a:solidFill>
              </a:rPr>
              <a:t>15.4g Receiver Sensitivity: -88dBm</a:t>
            </a:r>
            <a:endParaRPr kumimoji="1" lang="ja-JP" altLang="en-US" sz="1600" dirty="0" smtClean="0">
              <a:solidFill>
                <a:srgbClr val="0000FF"/>
              </a:solidFill>
            </a:endParaRPr>
          </a:p>
        </p:txBody>
      </p:sp>
      <p:sp>
        <p:nvSpPr>
          <p:cNvPr id="17" name="テキスト ボックス 103"/>
          <p:cNvSpPr txBox="1"/>
          <p:nvPr/>
        </p:nvSpPr>
        <p:spPr>
          <a:xfrm>
            <a:off x="5867400" y="4800600"/>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5867400" y="5334000"/>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-80dBm</a:t>
            </a:r>
            <a:endParaRPr kumimoji="1" lang="ja-JP" altLang="en-US" sz="1600" dirty="0" smtClean="0">
              <a:solidFill>
                <a:srgbClr val="0000FF"/>
              </a:solidFill>
            </a:endParaRPr>
          </a:p>
        </p:txBody>
      </p:sp>
      <p:sp>
        <p:nvSpPr>
          <p:cNvPr id="19" name="テキスト ボックス 104"/>
          <p:cNvSpPr txBox="1"/>
          <p:nvPr/>
        </p:nvSpPr>
        <p:spPr>
          <a:xfrm>
            <a:off x="3324564" y="3469181"/>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352800" y="3776246"/>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
        <p:nvSpPr>
          <p:cNvPr id="20" name="テキスト ボックス 104"/>
          <p:cNvSpPr txBox="1"/>
          <p:nvPr/>
        </p:nvSpPr>
        <p:spPr>
          <a:xfrm>
            <a:off x="3836265" y="4522758"/>
            <a:ext cx="1447800" cy="338554"/>
          </a:xfrm>
          <a:prstGeom prst="rect">
            <a:avLst/>
          </a:prstGeom>
          <a:noFill/>
          <a:ln w="19050">
            <a:solidFill>
              <a:srgbClr val="C00000"/>
            </a:solidFill>
          </a:ln>
        </p:spPr>
        <p:txBody>
          <a:bodyPr wrap="square" rtlCol="0">
            <a:spAutoFit/>
          </a:bodyPr>
          <a:lstStyle/>
          <a:p>
            <a:pPr algn="ctr"/>
            <a:r>
              <a:rPr kumimoji="1" lang="en-US" altLang="ja-JP" sz="1600" dirty="0" smtClean="0">
                <a:solidFill>
                  <a:srgbClr val="C00000"/>
                </a:solidFill>
              </a:rPr>
              <a:t>802.11ah: 42m</a:t>
            </a:r>
            <a:endParaRPr kumimoji="1" lang="ja-JP" altLang="en-US" sz="1600" dirty="0" smtClean="0">
              <a:solidFill>
                <a:srgbClr val="C00000"/>
              </a:solidFill>
            </a:endParaRPr>
          </a:p>
        </p:txBody>
      </p:sp>
      <p:cxnSp>
        <p:nvCxnSpPr>
          <p:cNvPr id="7" name="Straight Connector 6"/>
          <p:cNvCxnSpPr/>
          <p:nvPr/>
        </p:nvCxnSpPr>
        <p:spPr bwMode="auto">
          <a:xfrm flipH="1">
            <a:off x="4028576" y="4861312"/>
            <a:ext cx="228600" cy="247362"/>
          </a:xfrm>
          <a:prstGeom prst="line">
            <a:avLst/>
          </a:prstGeom>
          <a:solidFill>
            <a:srgbClr val="00B8FF"/>
          </a:solidFill>
          <a:ln w="19050" cap="flat" cmpd="sng" algn="ctr">
            <a:solidFill>
              <a:srgbClr val="C00000"/>
            </a:solidFill>
            <a:prstDash val="solid"/>
            <a:round/>
            <a:headEnd type="none" w="med" len="med"/>
            <a:tailEnd type="none" w="med" len="med"/>
          </a:ln>
          <a:effectLst/>
        </p:spPr>
      </p:cxnSp>
      <p:sp>
        <p:nvSpPr>
          <p:cNvPr id="25" name="テキスト ボックス 104"/>
          <p:cNvSpPr txBox="1"/>
          <p:nvPr/>
        </p:nvSpPr>
        <p:spPr>
          <a:xfrm>
            <a:off x="2819400" y="5562600"/>
            <a:ext cx="1512165" cy="338554"/>
          </a:xfrm>
          <a:prstGeom prst="rect">
            <a:avLst/>
          </a:prstGeom>
          <a:noFill/>
          <a:ln w="19050">
            <a:solidFill>
              <a:srgbClr val="0070C0"/>
            </a:solidFill>
          </a:ln>
        </p:spPr>
        <p:txBody>
          <a:bodyPr wrap="square" rtlCol="0">
            <a:spAutoFit/>
          </a:bodyPr>
          <a:lstStyle/>
          <a:p>
            <a:pPr algn="ctr"/>
            <a:r>
              <a:rPr kumimoji="1" lang="en-US" altLang="ja-JP" sz="1600" dirty="0" smtClean="0">
                <a:solidFill>
                  <a:srgbClr val="0070C0"/>
                </a:solidFill>
              </a:rPr>
              <a:t>802.15.4g: 56m</a:t>
            </a:r>
            <a:endParaRPr kumimoji="1" lang="ja-JP" altLang="en-US" sz="1600" dirty="0" smtClean="0">
              <a:solidFill>
                <a:srgbClr val="0070C0"/>
              </a:solidFill>
            </a:endParaRPr>
          </a:p>
        </p:txBody>
      </p:sp>
      <p:cxnSp>
        <p:nvCxnSpPr>
          <p:cNvPr id="26" name="Straight Connector 25"/>
          <p:cNvCxnSpPr/>
          <p:nvPr/>
        </p:nvCxnSpPr>
        <p:spPr bwMode="auto">
          <a:xfrm flipH="1">
            <a:off x="3971531" y="5334000"/>
            <a:ext cx="702934" cy="228600"/>
          </a:xfrm>
          <a:prstGeom prst="line">
            <a:avLst/>
          </a:prstGeom>
          <a:solidFill>
            <a:srgbClr val="00B8FF"/>
          </a:solidFill>
          <a:ln w="19050"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3234092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Network Traffic Impact on Network Reliability</a:t>
            </a:r>
            <a:endParaRPr lang="en-US" sz="2400" dirty="0">
              <a:latin typeface="+mj-lt"/>
            </a:endParaRP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endParaRPr lang="en-US" sz="2000" dirty="0" smtClean="0"/>
          </a:p>
          <a:p>
            <a:pPr>
              <a:spcBef>
                <a:spcPts val="0"/>
              </a:spcBef>
            </a:pPr>
            <a:endParaRPr lang="en-US" sz="2000" dirty="0"/>
          </a:p>
          <a:p>
            <a:pPr>
              <a:spcBef>
                <a:spcPts val="0"/>
              </a:spcBef>
            </a:pPr>
            <a:endParaRPr lang="en-US" sz="2000" dirty="0" smtClean="0"/>
          </a:p>
          <a:p>
            <a:pPr>
              <a:spcBef>
                <a:spcPts val="0"/>
              </a:spcBef>
            </a:pPr>
            <a:endParaRPr lang="en-US" sz="2000" dirty="0"/>
          </a:p>
          <a:p>
            <a:pPr>
              <a:spcBef>
                <a:spcPts val="0"/>
              </a:spcBef>
            </a:pPr>
            <a:endParaRPr lang="en-US" sz="2000" dirty="0" smtClean="0"/>
          </a:p>
          <a:p>
            <a:pPr>
              <a:spcBef>
                <a:spcPts val="0"/>
              </a:spcBef>
            </a:pPr>
            <a:endParaRPr lang="en-US" sz="2000" dirty="0"/>
          </a:p>
          <a:p>
            <a:pPr>
              <a:spcBef>
                <a:spcPts val="0"/>
              </a:spcBef>
            </a:pPr>
            <a:endParaRPr lang="en-US" sz="2000" dirty="0" smtClean="0"/>
          </a:p>
          <a:p>
            <a:pPr>
              <a:spcBef>
                <a:spcPts val="0"/>
              </a:spcBef>
            </a:pPr>
            <a:endParaRPr lang="en-US" sz="2000" dirty="0" smtClean="0"/>
          </a:p>
          <a:p>
            <a:pPr>
              <a:spcBef>
                <a:spcPts val="0"/>
              </a:spcBef>
            </a:pPr>
            <a:endParaRPr lang="en-US" sz="2000" dirty="0" smtClean="0"/>
          </a:p>
          <a:p>
            <a:pPr>
              <a:spcBef>
                <a:spcPts val="0"/>
              </a:spcBef>
            </a:pPr>
            <a:endParaRPr lang="en-US" sz="2000" dirty="0"/>
          </a:p>
          <a:p>
            <a:pPr>
              <a:spcBef>
                <a:spcPts val="0"/>
              </a:spcBef>
            </a:pPr>
            <a:endParaRPr lang="en-US" sz="2000" dirty="0" smtClean="0"/>
          </a:p>
          <a:p>
            <a:pPr>
              <a:spcBef>
                <a:spcPts val="0"/>
              </a:spcBef>
            </a:pPr>
            <a:endParaRPr lang="en-US" sz="2800" dirty="0"/>
          </a:p>
          <a:p>
            <a:pPr>
              <a:spcBef>
                <a:spcPts val="0"/>
              </a:spcBef>
            </a:pPr>
            <a:r>
              <a:rPr lang="en-US" sz="1800" dirty="0" smtClean="0">
                <a:latin typeface="+mn-lt"/>
              </a:rPr>
              <a:t>Packet </a:t>
            </a:r>
            <a:r>
              <a:rPr lang="en-US" sz="1800" dirty="0">
                <a:latin typeface="+mn-lt"/>
              </a:rPr>
              <a:t>size = 256 bytes for </a:t>
            </a:r>
            <a:r>
              <a:rPr lang="en-US" sz="1800" dirty="0" smtClean="0">
                <a:latin typeface="+mn-lt"/>
              </a:rPr>
              <a:t>both 802.15.4g and 802.11ah</a:t>
            </a:r>
            <a:endParaRPr lang="en-US" sz="1800" dirty="0">
              <a:latin typeface="+mn-lt"/>
            </a:endParaRPr>
          </a:p>
          <a:p>
            <a:pPr>
              <a:spcBef>
                <a:spcPts val="0"/>
              </a:spcBef>
            </a:pPr>
            <a:r>
              <a:rPr lang="en-US" sz="1800" dirty="0" smtClean="0">
                <a:latin typeface="+mn-lt"/>
              </a:rPr>
              <a:t>802.11ah network packet delivery rate</a:t>
            </a:r>
            <a:endParaRPr lang="en-US" sz="1800" dirty="0">
              <a:latin typeface="+mn-lt"/>
            </a:endParaRPr>
          </a:p>
          <a:p>
            <a:pPr lvl="1">
              <a:spcBef>
                <a:spcPts val="0"/>
              </a:spcBef>
            </a:pPr>
            <a:r>
              <a:rPr lang="en-US" sz="1600" dirty="0"/>
              <a:t>97.8</a:t>
            </a:r>
            <a:r>
              <a:rPr lang="en-US" sz="1600" dirty="0" smtClean="0"/>
              <a:t>% f</a:t>
            </a:r>
            <a:r>
              <a:rPr lang="en-US" sz="1600" dirty="0" smtClean="0">
                <a:latin typeface="+mn-lt"/>
              </a:rPr>
              <a:t>or 800 kbps traffic rate and near 100</a:t>
            </a:r>
            <a:r>
              <a:rPr lang="en-US" sz="1600" dirty="0" smtClean="0"/>
              <a:t>% f</a:t>
            </a:r>
            <a:r>
              <a:rPr lang="en-US" sz="1600" dirty="0" smtClean="0">
                <a:latin typeface="+mn-lt"/>
              </a:rPr>
              <a:t>or the rest of traffic rates</a:t>
            </a:r>
          </a:p>
          <a:p>
            <a:pPr>
              <a:spcBef>
                <a:spcPts val="0"/>
              </a:spcBef>
            </a:pPr>
            <a:r>
              <a:rPr lang="en-US" sz="1800" dirty="0" smtClean="0">
                <a:latin typeface="+mn-lt"/>
              </a:rPr>
              <a:t>Observations</a:t>
            </a:r>
          </a:p>
          <a:p>
            <a:pPr lvl="1">
              <a:spcBef>
                <a:spcPts val="0"/>
              </a:spcBef>
            </a:pPr>
            <a:r>
              <a:rPr lang="en-US" sz="1600" dirty="0" smtClean="0">
                <a:latin typeface="+mn-lt"/>
              </a:rPr>
              <a:t>802.11ah traffic can severely impact 802.15.4g network reliability</a:t>
            </a:r>
          </a:p>
          <a:p>
            <a:pPr lvl="1">
              <a:spcBef>
                <a:spcPts val="0"/>
              </a:spcBef>
            </a:pPr>
            <a:r>
              <a:rPr lang="en-US" sz="1600" dirty="0" smtClean="0">
                <a:latin typeface="+mn-lt"/>
              </a:rPr>
              <a:t>802.15.4g traffic has no impact on 802.11ah reliability</a:t>
            </a:r>
          </a:p>
          <a:p>
            <a:pPr lvl="1">
              <a:spcBef>
                <a:spcPts val="0"/>
              </a:spcBef>
            </a:pPr>
            <a:r>
              <a:rPr lang="en-US" sz="1600" dirty="0" smtClean="0">
                <a:latin typeface="+mn-lt"/>
              </a:rPr>
              <a:t>When 802.11ah traffic is higher, lowing 802.15.4g traffic does not always help</a:t>
            </a:r>
          </a:p>
        </p:txBody>
      </p:sp>
      <p:sp>
        <p:nvSpPr>
          <p:cNvPr id="10" name="TextBox 9"/>
          <p:cNvSpPr txBox="1"/>
          <p:nvPr/>
        </p:nvSpPr>
        <p:spPr>
          <a:xfrm>
            <a:off x="2747665" y="1292423"/>
            <a:ext cx="4191000" cy="307777"/>
          </a:xfrm>
          <a:prstGeom prst="rect">
            <a:avLst/>
          </a:prstGeom>
          <a:noFill/>
        </p:spPr>
        <p:txBody>
          <a:bodyPr wrap="square" rtlCol="0">
            <a:spAutoFit/>
          </a:bodyPr>
          <a:lstStyle/>
          <a:p>
            <a:pPr algn="ctr"/>
            <a:r>
              <a:rPr lang="en-US" sz="1400" b="1" dirty="0" smtClean="0">
                <a:solidFill>
                  <a:schemeClr val="tx1"/>
                </a:solidFill>
              </a:rPr>
              <a:t>802.15.4g Network Traffic Rate (kbps)</a:t>
            </a:r>
            <a:endParaRPr lang="en-US" sz="1400" b="1"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368368006"/>
              </p:ext>
            </p:extLst>
          </p:nvPr>
        </p:nvGraphicFramePr>
        <p:xfrm>
          <a:off x="1426865" y="1752600"/>
          <a:ext cx="6502400" cy="2966720"/>
        </p:xfrm>
        <a:graphic>
          <a:graphicData uri="http://schemas.openxmlformats.org/drawingml/2006/table">
            <a:tbl>
              <a:tblPr firstRow="1" bandRow="1">
                <a:tableStyleId>{5C22544A-7EE6-4342-B048-85BDC9FD1C3A}</a:tableStyleId>
              </a:tblPr>
              <a:tblGrid>
                <a:gridCol w="812800"/>
                <a:gridCol w="812800"/>
                <a:gridCol w="812800"/>
                <a:gridCol w="812800"/>
                <a:gridCol w="812800"/>
                <a:gridCol w="812800"/>
                <a:gridCol w="812800"/>
                <a:gridCol w="812800"/>
              </a:tblGrid>
              <a:tr h="370840">
                <a:tc>
                  <a:txBody>
                    <a:bodyPr/>
                    <a:lstStyle/>
                    <a:p>
                      <a:pPr algn="ctr"/>
                      <a:endParaRPr lang="en-US" sz="1600" dirty="0"/>
                    </a:p>
                  </a:txBody>
                  <a:tcPr/>
                </a:tc>
                <a:tc>
                  <a:txBody>
                    <a:bodyPr/>
                    <a:lstStyle/>
                    <a:p>
                      <a:pPr algn="ctr"/>
                      <a:r>
                        <a:rPr lang="en-US" sz="1600" dirty="0" smtClean="0"/>
                        <a:t>50</a:t>
                      </a:r>
                      <a:endParaRPr lang="en-US" sz="1600" dirty="0"/>
                    </a:p>
                  </a:txBody>
                  <a:tcPr/>
                </a:tc>
                <a:tc>
                  <a:txBody>
                    <a:bodyPr/>
                    <a:lstStyle/>
                    <a:p>
                      <a:pPr algn="ctr"/>
                      <a:r>
                        <a:rPr lang="en-US" sz="1600" dirty="0" smtClean="0"/>
                        <a:t>40</a:t>
                      </a:r>
                      <a:endParaRPr lang="en-US" sz="1600" dirty="0"/>
                    </a:p>
                  </a:txBody>
                  <a:tcPr/>
                </a:tc>
                <a:tc>
                  <a:txBody>
                    <a:bodyPr/>
                    <a:lstStyle/>
                    <a:p>
                      <a:pPr algn="ctr"/>
                      <a:r>
                        <a:rPr lang="en-US" sz="1600" dirty="0" smtClean="0"/>
                        <a:t>30</a:t>
                      </a:r>
                      <a:endParaRPr lang="en-US" sz="1600" dirty="0"/>
                    </a:p>
                  </a:txBody>
                  <a:tcPr/>
                </a:tc>
                <a:tc>
                  <a:txBody>
                    <a:bodyPr/>
                    <a:lstStyle/>
                    <a:p>
                      <a:pPr algn="ctr"/>
                      <a:r>
                        <a:rPr lang="en-US" sz="1600" dirty="0" smtClean="0"/>
                        <a:t>20</a:t>
                      </a:r>
                      <a:endParaRPr lang="en-US" sz="1600" dirty="0"/>
                    </a:p>
                  </a:txBody>
                  <a:tcPr/>
                </a:tc>
                <a:tc>
                  <a:txBody>
                    <a:bodyPr/>
                    <a:lstStyle/>
                    <a:p>
                      <a:pPr algn="ctr"/>
                      <a:r>
                        <a:rPr lang="en-US" sz="1600" dirty="0" smtClean="0"/>
                        <a:t>10</a:t>
                      </a:r>
                      <a:endParaRPr lang="en-US" sz="1600" dirty="0"/>
                    </a:p>
                  </a:txBody>
                  <a:tcPr/>
                </a:tc>
                <a:tc>
                  <a:txBody>
                    <a:bodyPr/>
                    <a:lstStyle/>
                    <a:p>
                      <a:pPr algn="ctr"/>
                      <a:r>
                        <a:rPr lang="en-US" sz="1600" dirty="0" smtClean="0"/>
                        <a:t>1</a:t>
                      </a:r>
                      <a:endParaRPr lang="en-US" sz="1600" dirty="0"/>
                    </a:p>
                  </a:txBody>
                  <a:tcPr/>
                </a:tc>
                <a:tc>
                  <a:txBody>
                    <a:bodyPr/>
                    <a:lstStyle/>
                    <a:p>
                      <a:pPr algn="ctr"/>
                      <a:r>
                        <a:rPr lang="en-US" sz="1600" dirty="0" smtClean="0"/>
                        <a:t>0.1</a:t>
                      </a:r>
                      <a:endParaRPr lang="en-US" sz="1600" dirty="0"/>
                    </a:p>
                  </a:txBody>
                  <a:tcPr/>
                </a:tc>
              </a:tr>
              <a:tr h="370840">
                <a:tc>
                  <a:txBody>
                    <a:bodyPr/>
                    <a:lstStyle/>
                    <a:p>
                      <a:pPr algn="ctr"/>
                      <a:r>
                        <a:rPr lang="en-US" sz="1600" dirty="0" smtClean="0"/>
                        <a:t>200</a:t>
                      </a:r>
                      <a:endParaRPr lang="en-US" sz="1600" dirty="0"/>
                    </a:p>
                  </a:txBody>
                  <a:tcPr/>
                </a:tc>
                <a:tc>
                  <a:txBody>
                    <a:bodyPr/>
                    <a:lstStyle/>
                    <a:p>
                      <a:pPr algn="ctr"/>
                      <a:r>
                        <a:rPr lang="en-US" sz="1600" dirty="0" smtClean="0"/>
                        <a:t>99.8%</a:t>
                      </a:r>
                      <a:endParaRPr lang="en-US" sz="1600" dirty="0"/>
                    </a:p>
                  </a:txBody>
                  <a:tcPr/>
                </a:tc>
                <a:tc>
                  <a:txBody>
                    <a:bodyPr/>
                    <a:lstStyle/>
                    <a:p>
                      <a:pPr algn="ctr"/>
                      <a:r>
                        <a:rPr lang="en-US" sz="1600" dirty="0" smtClean="0"/>
                        <a:t>98.9%</a:t>
                      </a:r>
                      <a:endParaRPr lang="en-US" sz="1600" dirty="0"/>
                    </a:p>
                  </a:txBody>
                  <a:tcPr/>
                </a:tc>
                <a:tc>
                  <a:txBody>
                    <a:bodyPr/>
                    <a:lstStyle/>
                    <a:p>
                      <a:pPr algn="ctr"/>
                      <a:r>
                        <a:rPr lang="en-US" sz="1600" dirty="0" smtClean="0"/>
                        <a:t>99.8%</a:t>
                      </a:r>
                      <a:endParaRPr lang="en-US" sz="1600" dirty="0"/>
                    </a:p>
                  </a:txBody>
                  <a:tcPr/>
                </a:tc>
                <a:tc>
                  <a:txBody>
                    <a:bodyPr/>
                    <a:lstStyle/>
                    <a:p>
                      <a:pPr algn="ctr"/>
                      <a:r>
                        <a:rPr lang="en-US" sz="1600" dirty="0" smtClean="0"/>
                        <a:t>99.9%</a:t>
                      </a:r>
                      <a:endParaRPr lang="en-US" sz="1600" dirty="0"/>
                    </a:p>
                  </a:txBody>
                  <a:tcPr/>
                </a:tc>
                <a:tc>
                  <a:txBody>
                    <a:bodyPr/>
                    <a:lstStyle/>
                    <a:p>
                      <a:pPr algn="ctr"/>
                      <a:r>
                        <a:rPr lang="en-US" sz="1600" dirty="0" smtClean="0"/>
                        <a:t>99.8%</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r>
              <a:tr h="370840">
                <a:tc>
                  <a:txBody>
                    <a:bodyPr/>
                    <a:lstStyle/>
                    <a:p>
                      <a:pPr algn="ctr"/>
                      <a:r>
                        <a:rPr lang="en-US" sz="1600" dirty="0" smtClean="0"/>
                        <a:t>300</a:t>
                      </a:r>
                      <a:endParaRPr lang="en-US" sz="1600" dirty="0"/>
                    </a:p>
                  </a:txBody>
                  <a:tcPr/>
                </a:tc>
                <a:tc>
                  <a:txBody>
                    <a:bodyPr/>
                    <a:lstStyle/>
                    <a:p>
                      <a:pPr algn="ctr"/>
                      <a:r>
                        <a:rPr lang="en-US" sz="1600" dirty="0" smtClean="0"/>
                        <a:t>99.1%</a:t>
                      </a:r>
                      <a:endParaRPr lang="en-US" sz="1600" dirty="0"/>
                    </a:p>
                  </a:txBody>
                  <a:tcPr/>
                </a:tc>
                <a:tc>
                  <a:txBody>
                    <a:bodyPr/>
                    <a:lstStyle/>
                    <a:p>
                      <a:pPr algn="ctr"/>
                      <a:r>
                        <a:rPr lang="en-US" sz="1600" dirty="0" smtClean="0"/>
                        <a:t>99.1%</a:t>
                      </a:r>
                      <a:endParaRPr lang="en-US" sz="1600" dirty="0"/>
                    </a:p>
                  </a:txBody>
                  <a:tcPr/>
                </a:tc>
                <a:tc>
                  <a:txBody>
                    <a:bodyPr/>
                    <a:lstStyle/>
                    <a:p>
                      <a:pPr algn="ctr"/>
                      <a:r>
                        <a:rPr lang="en-US" sz="1600" dirty="0" smtClean="0"/>
                        <a:t>99.2%</a:t>
                      </a:r>
                      <a:endParaRPr lang="en-US" sz="1600" dirty="0"/>
                    </a:p>
                  </a:txBody>
                  <a:tcPr/>
                </a:tc>
                <a:tc>
                  <a:txBody>
                    <a:bodyPr/>
                    <a:lstStyle/>
                    <a:p>
                      <a:pPr algn="ctr"/>
                      <a:r>
                        <a:rPr lang="en-US" sz="1600" dirty="0" smtClean="0"/>
                        <a:t>99.2%</a:t>
                      </a:r>
                      <a:endParaRPr lang="en-US" sz="1600" dirty="0"/>
                    </a:p>
                  </a:txBody>
                  <a:tcPr/>
                </a:tc>
                <a:tc>
                  <a:txBody>
                    <a:bodyPr/>
                    <a:lstStyle/>
                    <a:p>
                      <a:pPr algn="ctr"/>
                      <a:r>
                        <a:rPr lang="en-US" sz="1600" dirty="0" smtClean="0"/>
                        <a:t>99.2%</a:t>
                      </a:r>
                      <a:endParaRPr lang="en-US" sz="1600" dirty="0"/>
                    </a:p>
                  </a:txBody>
                  <a:tcPr/>
                </a:tc>
                <a:tc>
                  <a:txBody>
                    <a:bodyPr/>
                    <a:lstStyle/>
                    <a:p>
                      <a:pPr algn="ctr"/>
                      <a:r>
                        <a:rPr lang="en-US" sz="1600" dirty="0" smtClean="0"/>
                        <a:t>99.5%</a:t>
                      </a:r>
                      <a:endParaRPr lang="en-US" sz="1600" dirty="0"/>
                    </a:p>
                  </a:txBody>
                  <a:tcPr/>
                </a:tc>
                <a:tc>
                  <a:txBody>
                    <a:bodyPr/>
                    <a:lstStyle/>
                    <a:p>
                      <a:pPr algn="ctr"/>
                      <a:r>
                        <a:rPr lang="en-US" sz="1600" dirty="0" smtClean="0"/>
                        <a:t>100%</a:t>
                      </a:r>
                      <a:endParaRPr lang="en-US" sz="1600" dirty="0"/>
                    </a:p>
                  </a:txBody>
                  <a:tcPr/>
                </a:tc>
              </a:tr>
              <a:tr h="370840">
                <a:tc>
                  <a:txBody>
                    <a:bodyPr/>
                    <a:lstStyle/>
                    <a:p>
                      <a:pPr algn="ctr"/>
                      <a:r>
                        <a:rPr lang="en-US" sz="1600" dirty="0" smtClean="0"/>
                        <a:t>400</a:t>
                      </a:r>
                      <a:endParaRPr lang="en-US" sz="1600" dirty="0"/>
                    </a:p>
                  </a:txBody>
                  <a:tcPr/>
                </a:tc>
                <a:tc>
                  <a:txBody>
                    <a:bodyPr/>
                    <a:lstStyle/>
                    <a:p>
                      <a:pPr algn="ctr"/>
                      <a:r>
                        <a:rPr lang="en-US" sz="1600" dirty="0" smtClean="0"/>
                        <a:t>96.6%</a:t>
                      </a:r>
                      <a:endParaRPr lang="en-US" sz="1600" dirty="0"/>
                    </a:p>
                  </a:txBody>
                  <a:tcPr/>
                </a:tc>
                <a:tc>
                  <a:txBody>
                    <a:bodyPr/>
                    <a:lstStyle/>
                    <a:p>
                      <a:pPr algn="ctr"/>
                      <a:r>
                        <a:rPr lang="en-US" sz="1600" dirty="0" smtClean="0"/>
                        <a:t>96.9%</a:t>
                      </a:r>
                      <a:endParaRPr lang="en-US" sz="1600" dirty="0"/>
                    </a:p>
                  </a:txBody>
                  <a:tcPr/>
                </a:tc>
                <a:tc>
                  <a:txBody>
                    <a:bodyPr/>
                    <a:lstStyle/>
                    <a:p>
                      <a:pPr algn="ctr"/>
                      <a:r>
                        <a:rPr lang="en-US" sz="1600" dirty="0" smtClean="0"/>
                        <a:t>97.1%</a:t>
                      </a:r>
                      <a:endParaRPr lang="en-US" sz="1600" dirty="0"/>
                    </a:p>
                  </a:txBody>
                  <a:tcPr/>
                </a:tc>
                <a:tc>
                  <a:txBody>
                    <a:bodyPr/>
                    <a:lstStyle/>
                    <a:p>
                      <a:pPr algn="ctr"/>
                      <a:r>
                        <a:rPr lang="en-US" sz="1600" dirty="0" smtClean="0"/>
                        <a:t>97.3%</a:t>
                      </a:r>
                      <a:endParaRPr lang="en-US" sz="1600" dirty="0"/>
                    </a:p>
                  </a:txBody>
                  <a:tcPr/>
                </a:tc>
                <a:tc>
                  <a:txBody>
                    <a:bodyPr/>
                    <a:lstStyle/>
                    <a:p>
                      <a:pPr algn="ctr"/>
                      <a:r>
                        <a:rPr lang="en-US" sz="1600" dirty="0" smtClean="0"/>
                        <a:t>96.6%</a:t>
                      </a:r>
                      <a:endParaRPr lang="en-US" sz="1600" dirty="0"/>
                    </a:p>
                  </a:txBody>
                  <a:tcPr/>
                </a:tc>
                <a:tc>
                  <a:txBody>
                    <a:bodyPr/>
                    <a:lstStyle/>
                    <a:p>
                      <a:pPr algn="ctr"/>
                      <a:r>
                        <a:rPr lang="en-US" sz="1600" dirty="0" smtClean="0"/>
                        <a:t>96.2%</a:t>
                      </a:r>
                      <a:endParaRPr lang="en-US" sz="1600" dirty="0"/>
                    </a:p>
                  </a:txBody>
                  <a:tcPr/>
                </a:tc>
                <a:tc>
                  <a:txBody>
                    <a:bodyPr/>
                    <a:lstStyle/>
                    <a:p>
                      <a:pPr algn="ctr"/>
                      <a:r>
                        <a:rPr lang="en-US" sz="1600" dirty="0" smtClean="0"/>
                        <a:t>96.7%</a:t>
                      </a:r>
                      <a:endParaRPr lang="en-US" sz="1600" dirty="0"/>
                    </a:p>
                  </a:txBody>
                  <a:tcPr/>
                </a:tc>
              </a:tr>
              <a:tr h="370840">
                <a:tc>
                  <a:txBody>
                    <a:bodyPr/>
                    <a:lstStyle/>
                    <a:p>
                      <a:pPr algn="ctr"/>
                      <a:r>
                        <a:rPr lang="en-US" sz="1600" dirty="0" smtClean="0"/>
                        <a:t>500</a:t>
                      </a:r>
                      <a:endParaRPr lang="en-US" sz="1600" dirty="0"/>
                    </a:p>
                  </a:txBody>
                  <a:tcPr/>
                </a:tc>
                <a:tc>
                  <a:txBody>
                    <a:bodyPr/>
                    <a:lstStyle/>
                    <a:p>
                      <a:pPr algn="ctr"/>
                      <a:r>
                        <a:rPr lang="en-US" sz="1600" dirty="0" smtClean="0"/>
                        <a:t>73.7%</a:t>
                      </a:r>
                      <a:endParaRPr lang="en-US" sz="1600" dirty="0"/>
                    </a:p>
                  </a:txBody>
                  <a:tcPr/>
                </a:tc>
                <a:tc>
                  <a:txBody>
                    <a:bodyPr/>
                    <a:lstStyle/>
                    <a:p>
                      <a:pPr algn="ctr"/>
                      <a:r>
                        <a:rPr lang="en-US" sz="1600" dirty="0" smtClean="0"/>
                        <a:t>89.4%</a:t>
                      </a:r>
                      <a:endParaRPr lang="en-US" sz="1600" dirty="0"/>
                    </a:p>
                  </a:txBody>
                  <a:tcPr/>
                </a:tc>
                <a:tc>
                  <a:txBody>
                    <a:bodyPr/>
                    <a:lstStyle/>
                    <a:p>
                      <a:pPr algn="ctr"/>
                      <a:r>
                        <a:rPr lang="en-US" sz="1600" dirty="0" smtClean="0"/>
                        <a:t>89.3%</a:t>
                      </a:r>
                      <a:endParaRPr lang="en-US" sz="1600" dirty="0"/>
                    </a:p>
                  </a:txBody>
                  <a:tcPr/>
                </a:tc>
                <a:tc>
                  <a:txBody>
                    <a:bodyPr/>
                    <a:lstStyle/>
                    <a:p>
                      <a:pPr algn="ctr"/>
                      <a:r>
                        <a:rPr lang="en-US" sz="1600" dirty="0" smtClean="0"/>
                        <a:t>89.0%</a:t>
                      </a:r>
                      <a:endParaRPr lang="en-US" sz="1600" dirty="0"/>
                    </a:p>
                  </a:txBody>
                  <a:tcPr/>
                </a:tc>
                <a:tc>
                  <a:txBody>
                    <a:bodyPr/>
                    <a:lstStyle/>
                    <a:p>
                      <a:pPr algn="ctr"/>
                      <a:r>
                        <a:rPr lang="en-US" sz="1600" dirty="0" smtClean="0"/>
                        <a:t>89.0%</a:t>
                      </a:r>
                      <a:endParaRPr lang="en-US" sz="1600" dirty="0"/>
                    </a:p>
                  </a:txBody>
                  <a:tcPr/>
                </a:tc>
                <a:tc>
                  <a:txBody>
                    <a:bodyPr/>
                    <a:lstStyle/>
                    <a:p>
                      <a:pPr algn="ctr"/>
                      <a:r>
                        <a:rPr lang="en-US" sz="1600" dirty="0" smtClean="0"/>
                        <a:t>87.4%</a:t>
                      </a:r>
                      <a:endParaRPr lang="en-US" sz="1600" dirty="0"/>
                    </a:p>
                  </a:txBody>
                  <a:tcPr/>
                </a:tc>
                <a:tc>
                  <a:txBody>
                    <a:bodyPr/>
                    <a:lstStyle/>
                    <a:p>
                      <a:pPr algn="ctr"/>
                      <a:r>
                        <a:rPr lang="en-US" sz="1600" dirty="0" smtClean="0"/>
                        <a:t>88.5%</a:t>
                      </a:r>
                      <a:endParaRPr lang="en-US" sz="1600" dirty="0"/>
                    </a:p>
                  </a:txBody>
                  <a:tcPr/>
                </a:tc>
              </a:tr>
              <a:tr h="370840">
                <a:tc>
                  <a:txBody>
                    <a:bodyPr/>
                    <a:lstStyle/>
                    <a:p>
                      <a:pPr algn="ctr"/>
                      <a:r>
                        <a:rPr lang="en-US" sz="1600" dirty="0" smtClean="0"/>
                        <a:t>600</a:t>
                      </a:r>
                      <a:endParaRPr lang="en-US" sz="1600" dirty="0"/>
                    </a:p>
                  </a:txBody>
                  <a:tcPr/>
                </a:tc>
                <a:tc>
                  <a:txBody>
                    <a:bodyPr/>
                    <a:lstStyle/>
                    <a:p>
                      <a:pPr algn="ctr"/>
                      <a:r>
                        <a:rPr lang="en-US" sz="1600" dirty="0" smtClean="0"/>
                        <a:t>48.6%</a:t>
                      </a:r>
                      <a:endParaRPr lang="en-US" sz="1600" dirty="0"/>
                    </a:p>
                  </a:txBody>
                  <a:tcPr/>
                </a:tc>
                <a:tc>
                  <a:txBody>
                    <a:bodyPr/>
                    <a:lstStyle/>
                    <a:p>
                      <a:pPr algn="ctr"/>
                      <a:r>
                        <a:rPr lang="en-US" sz="1600" dirty="0" smtClean="0"/>
                        <a:t>60.2%</a:t>
                      </a:r>
                      <a:endParaRPr lang="en-US" sz="1600" dirty="0"/>
                    </a:p>
                  </a:txBody>
                  <a:tcPr/>
                </a:tc>
                <a:tc>
                  <a:txBody>
                    <a:bodyPr/>
                    <a:lstStyle/>
                    <a:p>
                      <a:pPr algn="ctr"/>
                      <a:r>
                        <a:rPr lang="en-US" sz="1600" dirty="0" smtClean="0"/>
                        <a:t>73.7%</a:t>
                      </a:r>
                      <a:endParaRPr lang="en-US" sz="1600" dirty="0"/>
                    </a:p>
                  </a:txBody>
                  <a:tcPr/>
                </a:tc>
                <a:tc>
                  <a:txBody>
                    <a:bodyPr/>
                    <a:lstStyle/>
                    <a:p>
                      <a:pPr algn="ctr"/>
                      <a:r>
                        <a:rPr lang="en-US" sz="1600" dirty="0" smtClean="0"/>
                        <a:t>72.5%</a:t>
                      </a:r>
                      <a:endParaRPr lang="en-US" sz="1600" dirty="0"/>
                    </a:p>
                  </a:txBody>
                  <a:tcPr/>
                </a:tc>
                <a:tc>
                  <a:txBody>
                    <a:bodyPr/>
                    <a:lstStyle/>
                    <a:p>
                      <a:pPr algn="ctr"/>
                      <a:r>
                        <a:rPr lang="en-US" sz="1600" dirty="0" smtClean="0"/>
                        <a:t>72.5%</a:t>
                      </a:r>
                      <a:endParaRPr lang="en-US" sz="1600" dirty="0"/>
                    </a:p>
                  </a:txBody>
                  <a:tcPr/>
                </a:tc>
                <a:tc>
                  <a:txBody>
                    <a:bodyPr/>
                    <a:lstStyle/>
                    <a:p>
                      <a:pPr algn="ctr"/>
                      <a:r>
                        <a:rPr lang="en-US" sz="1600" dirty="0" smtClean="0"/>
                        <a:t>69.4%</a:t>
                      </a:r>
                      <a:endParaRPr lang="en-US" sz="1600" dirty="0"/>
                    </a:p>
                  </a:txBody>
                  <a:tcPr/>
                </a:tc>
                <a:tc>
                  <a:txBody>
                    <a:bodyPr/>
                    <a:lstStyle/>
                    <a:p>
                      <a:pPr algn="ctr"/>
                      <a:r>
                        <a:rPr lang="en-US" sz="1600" dirty="0" smtClean="0"/>
                        <a:t>68.9%</a:t>
                      </a:r>
                      <a:endParaRPr lang="en-US" sz="1600" dirty="0"/>
                    </a:p>
                  </a:txBody>
                  <a:tcPr/>
                </a:tc>
              </a:tr>
              <a:tr h="370840">
                <a:tc>
                  <a:txBody>
                    <a:bodyPr/>
                    <a:lstStyle/>
                    <a:p>
                      <a:pPr algn="ctr"/>
                      <a:r>
                        <a:rPr lang="en-US" sz="1600" dirty="0" smtClean="0"/>
                        <a:t>700</a:t>
                      </a:r>
                      <a:endParaRPr lang="en-US" sz="1600" dirty="0"/>
                    </a:p>
                  </a:txBody>
                  <a:tcPr/>
                </a:tc>
                <a:tc>
                  <a:txBody>
                    <a:bodyPr/>
                    <a:lstStyle/>
                    <a:p>
                      <a:pPr algn="ctr"/>
                      <a:r>
                        <a:rPr lang="en-US" sz="1600" dirty="0" smtClean="0"/>
                        <a:t>36.6%</a:t>
                      </a:r>
                      <a:endParaRPr lang="en-US" sz="1600" dirty="0"/>
                    </a:p>
                  </a:txBody>
                  <a:tcPr/>
                </a:tc>
                <a:tc>
                  <a:txBody>
                    <a:bodyPr/>
                    <a:lstStyle/>
                    <a:p>
                      <a:pPr algn="ctr"/>
                      <a:r>
                        <a:rPr lang="en-US" sz="1600" dirty="0" smtClean="0"/>
                        <a:t>43.7%</a:t>
                      </a:r>
                      <a:endParaRPr lang="en-US" sz="1600" dirty="0"/>
                    </a:p>
                  </a:txBody>
                  <a:tcPr/>
                </a:tc>
                <a:tc>
                  <a:txBody>
                    <a:bodyPr/>
                    <a:lstStyle/>
                    <a:p>
                      <a:pPr algn="ctr"/>
                      <a:r>
                        <a:rPr lang="en-US" sz="1600" dirty="0" smtClean="0"/>
                        <a:t>56.4%</a:t>
                      </a:r>
                      <a:endParaRPr lang="en-US" sz="1600" dirty="0"/>
                    </a:p>
                  </a:txBody>
                  <a:tcPr/>
                </a:tc>
                <a:tc>
                  <a:txBody>
                    <a:bodyPr/>
                    <a:lstStyle/>
                    <a:p>
                      <a:pPr algn="ctr"/>
                      <a:r>
                        <a:rPr lang="en-US" sz="1600" dirty="0" smtClean="0"/>
                        <a:t>58.3%</a:t>
                      </a:r>
                      <a:endParaRPr lang="en-US" sz="1600" dirty="0"/>
                    </a:p>
                  </a:txBody>
                  <a:tcPr/>
                </a:tc>
                <a:tc>
                  <a:txBody>
                    <a:bodyPr/>
                    <a:lstStyle/>
                    <a:p>
                      <a:pPr algn="ctr"/>
                      <a:r>
                        <a:rPr lang="en-US" sz="1600" dirty="0" smtClean="0"/>
                        <a:t>57.9%</a:t>
                      </a:r>
                      <a:endParaRPr lang="en-US" sz="1600" dirty="0"/>
                    </a:p>
                  </a:txBody>
                  <a:tcPr/>
                </a:tc>
                <a:tc>
                  <a:txBody>
                    <a:bodyPr/>
                    <a:lstStyle/>
                    <a:p>
                      <a:pPr algn="ctr"/>
                      <a:r>
                        <a:rPr lang="en-US" sz="1600" dirty="0" smtClean="0"/>
                        <a:t>55.7%</a:t>
                      </a:r>
                      <a:endParaRPr lang="en-US" sz="1600" dirty="0"/>
                    </a:p>
                  </a:txBody>
                  <a:tcPr/>
                </a:tc>
                <a:tc>
                  <a:txBody>
                    <a:bodyPr/>
                    <a:lstStyle/>
                    <a:p>
                      <a:pPr algn="ctr"/>
                      <a:r>
                        <a:rPr lang="en-US" sz="1600" dirty="0" smtClean="0"/>
                        <a:t>42.6%</a:t>
                      </a:r>
                      <a:endParaRPr lang="en-US" sz="1600" dirty="0"/>
                    </a:p>
                  </a:txBody>
                  <a:tcPr/>
                </a:tc>
              </a:tr>
              <a:tr h="370840">
                <a:tc>
                  <a:txBody>
                    <a:bodyPr/>
                    <a:lstStyle/>
                    <a:p>
                      <a:pPr algn="ctr"/>
                      <a:r>
                        <a:rPr lang="en-US" sz="1600" dirty="0" smtClean="0"/>
                        <a:t>800</a:t>
                      </a:r>
                      <a:endParaRPr lang="en-US" sz="1600" dirty="0"/>
                    </a:p>
                  </a:txBody>
                  <a:tcPr/>
                </a:tc>
                <a:tc>
                  <a:txBody>
                    <a:bodyPr/>
                    <a:lstStyle/>
                    <a:p>
                      <a:pPr algn="ctr"/>
                      <a:r>
                        <a:rPr lang="en-US" sz="1600" dirty="0" smtClean="0"/>
                        <a:t>26.1%</a:t>
                      </a:r>
                      <a:endParaRPr lang="en-US" sz="1600" dirty="0"/>
                    </a:p>
                  </a:txBody>
                  <a:tcPr/>
                </a:tc>
                <a:tc>
                  <a:txBody>
                    <a:bodyPr/>
                    <a:lstStyle/>
                    <a:p>
                      <a:pPr algn="ctr"/>
                      <a:r>
                        <a:rPr lang="en-US" sz="1600" dirty="0" smtClean="0"/>
                        <a:t>30.1%</a:t>
                      </a:r>
                      <a:endParaRPr lang="en-US" sz="1600" dirty="0"/>
                    </a:p>
                  </a:txBody>
                  <a:tcPr/>
                </a:tc>
                <a:tc>
                  <a:txBody>
                    <a:bodyPr/>
                    <a:lstStyle/>
                    <a:p>
                      <a:pPr algn="ctr"/>
                      <a:r>
                        <a:rPr lang="en-US" sz="1600" dirty="0" smtClean="0"/>
                        <a:t>38.7%</a:t>
                      </a:r>
                      <a:endParaRPr lang="en-US" sz="1600" dirty="0"/>
                    </a:p>
                  </a:txBody>
                  <a:tcPr/>
                </a:tc>
                <a:tc>
                  <a:txBody>
                    <a:bodyPr/>
                    <a:lstStyle/>
                    <a:p>
                      <a:pPr algn="ctr"/>
                      <a:r>
                        <a:rPr lang="en-US" sz="1600" dirty="0" smtClean="0"/>
                        <a:t>41.6%</a:t>
                      </a:r>
                      <a:endParaRPr lang="en-US" sz="1600" dirty="0"/>
                    </a:p>
                  </a:txBody>
                  <a:tcPr/>
                </a:tc>
                <a:tc>
                  <a:txBody>
                    <a:bodyPr/>
                    <a:lstStyle/>
                    <a:p>
                      <a:pPr algn="ctr"/>
                      <a:r>
                        <a:rPr lang="en-US" sz="1600" dirty="0" smtClean="0"/>
                        <a:t>41.9%</a:t>
                      </a:r>
                      <a:endParaRPr lang="en-US" sz="1600" dirty="0"/>
                    </a:p>
                  </a:txBody>
                  <a:tcPr/>
                </a:tc>
                <a:tc>
                  <a:txBody>
                    <a:bodyPr/>
                    <a:lstStyle/>
                    <a:p>
                      <a:pPr algn="ctr"/>
                      <a:r>
                        <a:rPr lang="en-US" sz="1600" dirty="0" smtClean="0"/>
                        <a:t>39.4%</a:t>
                      </a:r>
                      <a:endParaRPr lang="en-US" sz="1600" dirty="0"/>
                    </a:p>
                  </a:txBody>
                  <a:tcPr/>
                </a:tc>
                <a:tc>
                  <a:txBody>
                    <a:bodyPr/>
                    <a:lstStyle/>
                    <a:p>
                      <a:pPr algn="ctr"/>
                      <a:r>
                        <a:rPr lang="en-US" sz="1600" dirty="0" smtClean="0"/>
                        <a:t>37.7%</a:t>
                      </a:r>
                      <a:endParaRPr lang="en-US" sz="1600" dirty="0"/>
                    </a:p>
                  </a:txBody>
                  <a:tcPr/>
                </a:tc>
              </a:tr>
            </a:tbl>
          </a:graphicData>
        </a:graphic>
      </p:graphicFrame>
      <p:sp>
        <p:nvSpPr>
          <p:cNvPr id="8" name="Left Arrow 7"/>
          <p:cNvSpPr/>
          <p:nvPr/>
        </p:nvSpPr>
        <p:spPr bwMode="auto">
          <a:xfrm>
            <a:off x="2290465" y="1524000"/>
            <a:ext cx="5562600" cy="228600"/>
          </a:xfrm>
          <a:prstGeom prst="lef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Down Arrow 8"/>
          <p:cNvSpPr/>
          <p:nvPr/>
        </p:nvSpPr>
        <p:spPr bwMode="auto">
          <a:xfrm>
            <a:off x="1071265" y="2161032"/>
            <a:ext cx="228600" cy="2590800"/>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TextBox 10"/>
          <p:cNvSpPr txBox="1"/>
          <p:nvPr/>
        </p:nvSpPr>
        <p:spPr>
          <a:xfrm>
            <a:off x="671155" y="1932432"/>
            <a:ext cx="400110" cy="2971800"/>
          </a:xfrm>
          <a:prstGeom prst="rect">
            <a:avLst/>
          </a:prstGeom>
          <a:noFill/>
        </p:spPr>
        <p:txBody>
          <a:bodyPr vert="eaVert" wrap="square" rtlCol="0">
            <a:spAutoFit/>
          </a:bodyPr>
          <a:lstStyle/>
          <a:p>
            <a:pPr algn="ctr"/>
            <a:r>
              <a:rPr lang="en-US" sz="1400" b="1" dirty="0" smtClean="0">
                <a:solidFill>
                  <a:schemeClr val="tx1"/>
                </a:solidFill>
              </a:rPr>
              <a:t>802.11ah Network Traffic Rate (kbps)</a:t>
            </a:r>
            <a:endParaRPr lang="en-US" sz="2000" b="1" dirty="0"/>
          </a:p>
        </p:txBody>
      </p:sp>
      <p:sp>
        <p:nvSpPr>
          <p:cNvPr id="12" name="Right Brace 11"/>
          <p:cNvSpPr/>
          <p:nvPr/>
        </p:nvSpPr>
        <p:spPr bwMode="auto">
          <a:xfrm>
            <a:off x="8001000" y="2161032"/>
            <a:ext cx="533400" cy="2590800"/>
          </a:xfrm>
          <a:prstGeom prst="rightBrace">
            <a:avLst>
              <a:gd name="adj1" fmla="val 8333"/>
              <a:gd name="adj2" fmla="val 49233"/>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TextBox 15"/>
          <p:cNvSpPr txBox="1"/>
          <p:nvPr/>
        </p:nvSpPr>
        <p:spPr>
          <a:xfrm>
            <a:off x="8458200" y="1780032"/>
            <a:ext cx="400110" cy="3276600"/>
          </a:xfrm>
          <a:prstGeom prst="rect">
            <a:avLst/>
          </a:prstGeom>
          <a:noFill/>
        </p:spPr>
        <p:txBody>
          <a:bodyPr vert="eaVert" wrap="square" rtlCol="0">
            <a:spAutoFit/>
          </a:bodyPr>
          <a:lstStyle/>
          <a:p>
            <a:pPr algn="ctr"/>
            <a:r>
              <a:rPr lang="en-US" sz="1400" b="1" dirty="0" smtClean="0">
                <a:solidFill>
                  <a:schemeClr val="tx1"/>
                </a:solidFill>
              </a:rPr>
              <a:t>802.15.4g Network Packet Delivery Rate</a:t>
            </a:r>
            <a:endParaRPr lang="en-US" sz="2000" b="1" dirty="0"/>
          </a:p>
        </p:txBody>
      </p:sp>
    </p:spTree>
    <p:extLst>
      <p:ext uri="{BB962C8B-B14F-4D97-AF65-F5344CB8AC3E}">
        <p14:creationId xmlns:p14="http://schemas.microsoft.com/office/powerpoint/2010/main" val="28606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January 2018</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685800"/>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Packet Size Impact on Network Reliability</a:t>
            </a:r>
            <a:endParaRPr lang="en-US" sz="2400" dirty="0">
              <a:latin typeface="+mj-lt"/>
            </a:endParaRPr>
          </a:p>
        </p:txBody>
      </p:sp>
      <p:sp>
        <p:nvSpPr>
          <p:cNvPr id="10242" name="Rectangle 2"/>
          <p:cNvSpPr>
            <a:spLocks noGrp="1" noChangeArrowheads="1"/>
          </p:cNvSpPr>
          <p:nvPr>
            <p:ph type="body" idx="1"/>
          </p:nvPr>
        </p:nvSpPr>
        <p:spPr>
          <a:xfrm>
            <a:off x="731520" y="1295400"/>
            <a:ext cx="8290560" cy="5638799"/>
          </a:xfrm>
          <a:ln/>
        </p:spPr>
        <p:txBody>
          <a:bodyPr/>
          <a:lstStyle/>
          <a:p>
            <a:pPr>
              <a:spcBef>
                <a:spcPts val="0"/>
              </a:spcBef>
            </a:pPr>
            <a:r>
              <a:rPr lang="en-US" sz="2000" dirty="0" smtClean="0">
                <a:latin typeface="+mn-lt"/>
              </a:rPr>
              <a:t>Constant 802.11ah traffic rate</a:t>
            </a:r>
          </a:p>
          <a:p>
            <a:pPr lvl="1">
              <a:spcBef>
                <a:spcPts val="0"/>
              </a:spcBef>
            </a:pPr>
            <a:r>
              <a:rPr lang="en-US" sz="1600" dirty="0" smtClean="0">
                <a:latin typeface="+mn-lt"/>
              </a:rPr>
              <a:t>600 kbps</a:t>
            </a:r>
            <a:endParaRPr lang="en-US" sz="1200" dirty="0" smtClean="0">
              <a:latin typeface="+mn-lt"/>
            </a:endParaRPr>
          </a:p>
          <a:p>
            <a:pPr>
              <a:spcBef>
                <a:spcPts val="0"/>
              </a:spcBef>
            </a:pPr>
            <a:r>
              <a:rPr lang="en-US" sz="2000" dirty="0" smtClean="0">
                <a:latin typeface="+mn-lt"/>
              </a:rPr>
              <a:t>Constant 802.15.4g traffic rate</a:t>
            </a:r>
          </a:p>
          <a:p>
            <a:pPr lvl="1">
              <a:spcBef>
                <a:spcPts val="0"/>
              </a:spcBef>
            </a:pPr>
            <a:r>
              <a:rPr lang="en-US" sz="1600" dirty="0" smtClean="0">
                <a:latin typeface="+mn-lt"/>
              </a:rPr>
              <a:t>50 kbps</a:t>
            </a:r>
            <a:endParaRPr lang="en-US" sz="1400" dirty="0" smtClean="0">
              <a:latin typeface="+mn-lt"/>
            </a:endParaRPr>
          </a:p>
          <a:p>
            <a:pPr>
              <a:spcBef>
                <a:spcPts val="0"/>
              </a:spcBef>
            </a:pPr>
            <a:r>
              <a:rPr lang="en-US" sz="2000" dirty="0" smtClean="0">
                <a:latin typeface="+mn-lt"/>
              </a:rPr>
              <a:t>Constant 802.15.4g packet size</a:t>
            </a:r>
          </a:p>
          <a:p>
            <a:pPr lvl="1">
              <a:spcBef>
                <a:spcPts val="0"/>
              </a:spcBef>
            </a:pPr>
            <a:r>
              <a:rPr lang="en-US" sz="1600" dirty="0" smtClean="0">
                <a:latin typeface="+mn-lt"/>
              </a:rPr>
              <a:t>256 bytes</a:t>
            </a: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smtClean="0">
              <a:latin typeface="+mn-lt"/>
            </a:endParaRPr>
          </a:p>
          <a:p>
            <a:pPr marL="0" indent="0">
              <a:spcBef>
                <a:spcPts val="0"/>
              </a:spcBef>
              <a:buNone/>
            </a:pPr>
            <a:endParaRPr lang="en-US" sz="1800" dirty="0" smtClean="0">
              <a:latin typeface="+mn-lt"/>
            </a:endParaRPr>
          </a:p>
          <a:p>
            <a:pPr>
              <a:spcBef>
                <a:spcPts val="0"/>
              </a:spcBef>
            </a:pPr>
            <a:r>
              <a:rPr lang="en-US" sz="1800" dirty="0" smtClean="0">
                <a:latin typeface="+mn-lt"/>
              </a:rPr>
              <a:t>Observations</a:t>
            </a:r>
          </a:p>
          <a:p>
            <a:pPr lvl="1">
              <a:spcBef>
                <a:spcPts val="0"/>
              </a:spcBef>
            </a:pPr>
            <a:r>
              <a:rPr lang="en-US" sz="1600" dirty="0">
                <a:latin typeface="+mn-lt"/>
              </a:rPr>
              <a:t>As 802.11ah packet size increases, number of 802.11ah </a:t>
            </a:r>
            <a:r>
              <a:rPr lang="en-US" sz="1600" dirty="0" smtClean="0">
                <a:latin typeface="+mn-lt"/>
              </a:rPr>
              <a:t>packets, overhead and channel access demand decrease. Therefore,  </a:t>
            </a:r>
            <a:endParaRPr lang="en-US" sz="1600" dirty="0">
              <a:latin typeface="+mn-lt"/>
            </a:endParaRPr>
          </a:p>
          <a:p>
            <a:pPr lvl="2">
              <a:spcBef>
                <a:spcPts val="0"/>
              </a:spcBef>
              <a:buFont typeface="Wingdings" panose="05000000000000000000" pitchFamily="2" charset="2"/>
              <a:buChar char="§"/>
            </a:pPr>
            <a:r>
              <a:rPr lang="en-US" sz="1400" dirty="0"/>
              <a:t>802.11ah packet delivery rate </a:t>
            </a:r>
            <a:r>
              <a:rPr lang="en-US" sz="1400" dirty="0" smtClean="0"/>
              <a:t>increases</a:t>
            </a:r>
            <a:endParaRPr lang="en-US" sz="1400" dirty="0"/>
          </a:p>
          <a:p>
            <a:pPr lvl="2">
              <a:spcBef>
                <a:spcPts val="0"/>
              </a:spcBef>
              <a:buFont typeface="Wingdings" panose="05000000000000000000" pitchFamily="2" charset="2"/>
              <a:buChar char="§"/>
            </a:pPr>
            <a:r>
              <a:rPr lang="en-US" sz="1400" dirty="0"/>
              <a:t>802.15.4g packet delivery rate </a:t>
            </a:r>
            <a:r>
              <a:rPr lang="en-US" sz="1400" dirty="0" smtClean="0"/>
              <a:t>increases</a:t>
            </a:r>
            <a:endParaRPr lang="en-US" sz="1400" dirty="0"/>
          </a:p>
          <a:p>
            <a:pPr lvl="1">
              <a:spcBef>
                <a:spcPts val="0"/>
              </a:spcBef>
            </a:pPr>
            <a:r>
              <a:rPr lang="en-US" sz="1600" dirty="0"/>
              <a:t>Large 802.11ah packet size can improve </a:t>
            </a:r>
            <a:r>
              <a:rPr lang="en-US" sz="1600" dirty="0" smtClean="0"/>
              <a:t>network reliability </a:t>
            </a:r>
            <a:endParaRPr lang="en-US" sz="1200" dirty="0"/>
          </a:p>
        </p:txBody>
      </p:sp>
      <p:sp>
        <p:nvSpPr>
          <p:cNvPr id="10" name="TextBox 9"/>
          <p:cNvSpPr txBox="1"/>
          <p:nvPr/>
        </p:nvSpPr>
        <p:spPr>
          <a:xfrm>
            <a:off x="2438400" y="3168975"/>
            <a:ext cx="4191000" cy="307777"/>
          </a:xfrm>
          <a:prstGeom prst="rect">
            <a:avLst/>
          </a:prstGeom>
          <a:noFill/>
        </p:spPr>
        <p:txBody>
          <a:bodyPr wrap="square" rtlCol="0">
            <a:spAutoFit/>
          </a:bodyPr>
          <a:lstStyle/>
          <a:p>
            <a:pPr algn="ctr"/>
            <a:r>
              <a:rPr lang="en-US" sz="1400" b="1" dirty="0" smtClean="0">
                <a:solidFill>
                  <a:schemeClr val="tx1"/>
                </a:solidFill>
              </a:rPr>
              <a:t>802.11ah  Packet Size (byte)</a:t>
            </a:r>
            <a:endParaRPr lang="en-US" sz="1400" b="1" dirty="0">
              <a:solidFill>
                <a:schemeClr val="tx1"/>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95259742"/>
              </p:ext>
            </p:extLst>
          </p:nvPr>
        </p:nvGraphicFramePr>
        <p:xfrm>
          <a:off x="1066800" y="3677920"/>
          <a:ext cx="6858000" cy="111252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gridCol w="762000"/>
              </a:tblGrid>
              <a:tr h="370840">
                <a:tc>
                  <a:txBody>
                    <a:bodyPr/>
                    <a:lstStyle/>
                    <a:p>
                      <a:pPr algn="ctr"/>
                      <a:r>
                        <a:rPr lang="en-US" sz="1600" dirty="0" smtClean="0"/>
                        <a:t>200</a:t>
                      </a:r>
                      <a:endParaRPr lang="en-US" sz="1600" dirty="0"/>
                    </a:p>
                  </a:txBody>
                  <a:tcPr/>
                </a:tc>
                <a:tc>
                  <a:txBody>
                    <a:bodyPr/>
                    <a:lstStyle/>
                    <a:p>
                      <a:pPr algn="ctr"/>
                      <a:r>
                        <a:rPr lang="en-US" sz="1600" dirty="0" smtClean="0"/>
                        <a:t>300</a:t>
                      </a:r>
                      <a:endParaRPr lang="en-US" sz="1600" dirty="0"/>
                    </a:p>
                  </a:txBody>
                  <a:tcPr/>
                </a:tc>
                <a:tc>
                  <a:txBody>
                    <a:bodyPr/>
                    <a:lstStyle/>
                    <a:p>
                      <a:pPr algn="ctr"/>
                      <a:r>
                        <a:rPr lang="en-US" sz="1600" dirty="0" smtClean="0"/>
                        <a:t>400</a:t>
                      </a:r>
                      <a:endParaRPr lang="en-US" sz="1600" dirty="0"/>
                    </a:p>
                  </a:txBody>
                  <a:tcPr/>
                </a:tc>
                <a:tc>
                  <a:txBody>
                    <a:bodyPr/>
                    <a:lstStyle/>
                    <a:p>
                      <a:pPr algn="ctr"/>
                      <a:r>
                        <a:rPr lang="en-US" sz="1600" dirty="0" smtClean="0"/>
                        <a:t>500</a:t>
                      </a:r>
                      <a:endParaRPr lang="en-US" sz="1600" dirty="0"/>
                    </a:p>
                  </a:txBody>
                  <a:tcPr/>
                </a:tc>
                <a:tc>
                  <a:txBody>
                    <a:bodyPr/>
                    <a:lstStyle/>
                    <a:p>
                      <a:pPr algn="ctr"/>
                      <a:r>
                        <a:rPr lang="en-US" sz="1600" dirty="0" smtClean="0"/>
                        <a:t>600</a:t>
                      </a:r>
                      <a:endParaRPr lang="en-US" sz="1600" dirty="0"/>
                    </a:p>
                  </a:txBody>
                  <a:tcPr/>
                </a:tc>
                <a:tc>
                  <a:txBody>
                    <a:bodyPr/>
                    <a:lstStyle/>
                    <a:p>
                      <a:pPr algn="ctr"/>
                      <a:r>
                        <a:rPr lang="en-US" sz="1600" dirty="0" smtClean="0"/>
                        <a:t>700</a:t>
                      </a:r>
                      <a:endParaRPr lang="en-US" sz="1600" dirty="0"/>
                    </a:p>
                  </a:txBody>
                  <a:tcPr/>
                </a:tc>
                <a:tc>
                  <a:txBody>
                    <a:bodyPr/>
                    <a:lstStyle/>
                    <a:p>
                      <a:pPr algn="ctr"/>
                      <a:r>
                        <a:rPr lang="en-US" sz="1600" dirty="0" smtClean="0"/>
                        <a:t>800</a:t>
                      </a:r>
                      <a:endParaRPr lang="en-US" sz="1600" dirty="0"/>
                    </a:p>
                  </a:txBody>
                  <a:tcPr/>
                </a:tc>
                <a:tc>
                  <a:txBody>
                    <a:bodyPr/>
                    <a:lstStyle/>
                    <a:p>
                      <a:pPr algn="ctr"/>
                      <a:r>
                        <a:rPr lang="en-US" sz="1600" dirty="0" smtClean="0"/>
                        <a:t>900</a:t>
                      </a:r>
                      <a:endParaRPr lang="en-US" sz="1600" dirty="0"/>
                    </a:p>
                  </a:txBody>
                  <a:tcPr/>
                </a:tc>
                <a:tc>
                  <a:txBody>
                    <a:bodyPr/>
                    <a:lstStyle/>
                    <a:p>
                      <a:pPr algn="ctr"/>
                      <a:r>
                        <a:rPr lang="en-US" sz="1600" dirty="0" smtClean="0"/>
                        <a:t>1000</a:t>
                      </a:r>
                      <a:endParaRPr lang="en-US" sz="1600" dirty="0"/>
                    </a:p>
                  </a:txBody>
                  <a:tcPr/>
                </a:tc>
              </a:tr>
              <a:tr h="370840">
                <a:tc>
                  <a:txBody>
                    <a:bodyPr/>
                    <a:lstStyle/>
                    <a:p>
                      <a:pPr algn="ctr"/>
                      <a:r>
                        <a:rPr lang="en-US" sz="1600" dirty="0" smtClean="0"/>
                        <a:t>28.3%</a:t>
                      </a:r>
                      <a:endParaRPr lang="en-US" sz="1600" dirty="0"/>
                    </a:p>
                  </a:txBody>
                  <a:tcPr/>
                </a:tc>
                <a:tc>
                  <a:txBody>
                    <a:bodyPr/>
                    <a:lstStyle/>
                    <a:p>
                      <a:pPr algn="ctr"/>
                      <a:r>
                        <a:rPr lang="en-US" sz="1600" dirty="0" smtClean="0"/>
                        <a:t>60.7%</a:t>
                      </a:r>
                      <a:endParaRPr lang="en-US" sz="1600" dirty="0"/>
                    </a:p>
                  </a:txBody>
                  <a:tcPr/>
                </a:tc>
                <a:tc>
                  <a:txBody>
                    <a:bodyPr/>
                    <a:lstStyle/>
                    <a:p>
                      <a:pPr algn="ctr"/>
                      <a:r>
                        <a:rPr lang="en-US" sz="1600" dirty="0" smtClean="0"/>
                        <a:t>86.0%</a:t>
                      </a:r>
                      <a:endParaRPr lang="en-US" sz="1600" dirty="0"/>
                    </a:p>
                  </a:txBody>
                  <a:tcPr/>
                </a:tc>
                <a:tc>
                  <a:txBody>
                    <a:bodyPr/>
                    <a:lstStyle/>
                    <a:p>
                      <a:pPr algn="ctr"/>
                      <a:r>
                        <a:rPr lang="en-US" sz="1600" dirty="0" smtClean="0"/>
                        <a:t>95.1%</a:t>
                      </a:r>
                      <a:endParaRPr lang="en-US" sz="1600" dirty="0"/>
                    </a:p>
                  </a:txBody>
                  <a:tcPr/>
                </a:tc>
                <a:tc>
                  <a:txBody>
                    <a:bodyPr/>
                    <a:lstStyle/>
                    <a:p>
                      <a:pPr algn="ctr"/>
                      <a:r>
                        <a:rPr lang="en-US" sz="1600" dirty="0" smtClean="0"/>
                        <a:t>96.7%</a:t>
                      </a:r>
                      <a:endParaRPr lang="en-US" sz="1600" dirty="0"/>
                    </a:p>
                  </a:txBody>
                  <a:tcPr/>
                </a:tc>
                <a:tc>
                  <a:txBody>
                    <a:bodyPr/>
                    <a:lstStyle/>
                    <a:p>
                      <a:pPr algn="ctr"/>
                      <a:r>
                        <a:rPr lang="en-US" sz="1600" dirty="0" smtClean="0"/>
                        <a:t>98.4%</a:t>
                      </a:r>
                      <a:endParaRPr lang="en-US" sz="1600" dirty="0"/>
                    </a:p>
                  </a:txBody>
                  <a:tcPr/>
                </a:tc>
                <a:tc>
                  <a:txBody>
                    <a:bodyPr/>
                    <a:lstStyle/>
                    <a:p>
                      <a:pPr algn="ctr"/>
                      <a:r>
                        <a:rPr lang="en-US" sz="1600" dirty="0" smtClean="0"/>
                        <a:t>98.6%</a:t>
                      </a:r>
                      <a:endParaRPr lang="en-US" sz="1600" dirty="0"/>
                    </a:p>
                  </a:txBody>
                  <a:tcPr/>
                </a:tc>
                <a:tc>
                  <a:txBody>
                    <a:bodyPr/>
                    <a:lstStyle/>
                    <a:p>
                      <a:pPr algn="ctr"/>
                      <a:r>
                        <a:rPr lang="en-US" sz="1600" dirty="0" smtClean="0"/>
                        <a:t>98.4%</a:t>
                      </a:r>
                      <a:endParaRPr lang="en-US" sz="1600" dirty="0"/>
                    </a:p>
                  </a:txBody>
                  <a:tcPr/>
                </a:tc>
                <a:tc>
                  <a:txBody>
                    <a:bodyPr/>
                    <a:lstStyle/>
                    <a:p>
                      <a:pPr algn="ctr"/>
                      <a:r>
                        <a:rPr lang="en-US" sz="1600" dirty="0" smtClean="0"/>
                        <a:t>98.4%</a:t>
                      </a:r>
                      <a:endParaRPr lang="en-US" sz="1600" dirty="0"/>
                    </a:p>
                  </a:txBody>
                  <a:tcPr/>
                </a:tc>
              </a:tr>
              <a:tr h="370840">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c>
                  <a:txBody>
                    <a:bodyPr/>
                    <a:lstStyle/>
                    <a:p>
                      <a:pPr algn="ctr"/>
                      <a:r>
                        <a:rPr lang="en-US" sz="1600" dirty="0" smtClean="0"/>
                        <a:t>100%</a:t>
                      </a:r>
                      <a:endParaRPr lang="en-US" sz="1600" dirty="0"/>
                    </a:p>
                  </a:txBody>
                  <a:tcPr/>
                </a:tc>
              </a:tr>
            </a:tbl>
          </a:graphicData>
        </a:graphic>
      </p:graphicFrame>
      <p:sp>
        <p:nvSpPr>
          <p:cNvPr id="8" name="Left Arrow 7"/>
          <p:cNvSpPr/>
          <p:nvPr/>
        </p:nvSpPr>
        <p:spPr bwMode="auto">
          <a:xfrm flipH="1">
            <a:off x="1071262" y="3400552"/>
            <a:ext cx="6950765" cy="228600"/>
          </a:xfrm>
          <a:prstGeom prst="lef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TextBox 19"/>
          <p:cNvSpPr txBox="1"/>
          <p:nvPr/>
        </p:nvSpPr>
        <p:spPr>
          <a:xfrm>
            <a:off x="7391401" y="2895600"/>
            <a:ext cx="1600199" cy="523220"/>
          </a:xfrm>
          <a:prstGeom prst="rect">
            <a:avLst/>
          </a:prstGeom>
          <a:noFill/>
        </p:spPr>
        <p:txBody>
          <a:bodyPr wrap="square" rtlCol="0">
            <a:spAutoFit/>
          </a:bodyPr>
          <a:lstStyle/>
          <a:p>
            <a:pPr algn="ctr"/>
            <a:r>
              <a:rPr lang="en-US" sz="1400" b="1" dirty="0" smtClean="0">
                <a:solidFill>
                  <a:schemeClr val="tx1"/>
                </a:solidFill>
              </a:rPr>
              <a:t>802.15.4g Packet Delivery Rate</a:t>
            </a:r>
            <a:endParaRPr lang="en-US" sz="1400" b="1" dirty="0">
              <a:solidFill>
                <a:schemeClr val="tx1"/>
              </a:solidFill>
            </a:endParaRPr>
          </a:p>
        </p:txBody>
      </p:sp>
      <p:sp>
        <p:nvSpPr>
          <p:cNvPr id="22" name="TextBox 21"/>
          <p:cNvSpPr txBox="1"/>
          <p:nvPr/>
        </p:nvSpPr>
        <p:spPr>
          <a:xfrm>
            <a:off x="7391400" y="5029200"/>
            <a:ext cx="1600199" cy="523220"/>
          </a:xfrm>
          <a:prstGeom prst="rect">
            <a:avLst/>
          </a:prstGeom>
          <a:noFill/>
        </p:spPr>
        <p:txBody>
          <a:bodyPr wrap="square" rtlCol="0">
            <a:spAutoFit/>
          </a:bodyPr>
          <a:lstStyle/>
          <a:p>
            <a:pPr algn="ctr"/>
            <a:r>
              <a:rPr lang="en-US" sz="1400" b="1" dirty="0" smtClean="0">
                <a:solidFill>
                  <a:schemeClr val="tx1"/>
                </a:solidFill>
              </a:rPr>
              <a:t>802.11ah Packet Delivery Rate</a:t>
            </a:r>
            <a:endParaRPr lang="en-US" sz="1400" b="1" dirty="0">
              <a:solidFill>
                <a:schemeClr val="tx1"/>
              </a:solidFill>
            </a:endParaRPr>
          </a:p>
        </p:txBody>
      </p:sp>
      <p:sp>
        <p:nvSpPr>
          <p:cNvPr id="13" name="Bent-Up Arrow 12"/>
          <p:cNvSpPr/>
          <p:nvPr/>
        </p:nvSpPr>
        <p:spPr bwMode="auto">
          <a:xfrm>
            <a:off x="7924800" y="3400552"/>
            <a:ext cx="381000" cy="866648"/>
          </a:xfrm>
          <a:prstGeom prst="bentUp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 name="Bent-Up Arrow 24"/>
          <p:cNvSpPr/>
          <p:nvPr/>
        </p:nvSpPr>
        <p:spPr bwMode="auto">
          <a:xfrm>
            <a:off x="7924800" y="4450064"/>
            <a:ext cx="381000" cy="612146"/>
          </a:xfrm>
          <a:prstGeom prst="bentUpArrow">
            <a:avLst/>
          </a:prstGeom>
          <a:solidFill>
            <a:srgbClr val="C00000"/>
          </a:solidFill>
          <a:ln w="9525" cap="flat" cmpd="sng" algn="ctr">
            <a:solidFill>
              <a:schemeClr val="tx1"/>
            </a:solidFill>
            <a:prstDash val="solid"/>
            <a:round/>
            <a:headEnd type="none" w="med" len="med"/>
            <a:tailEnd type="none" w="med" len="med"/>
          </a:ln>
          <a:effectLst/>
          <a:scene3d>
            <a:camera prst="orthographicFront">
              <a:rot lat="19799973" lon="10799999" rev="10799999"/>
            </a:camera>
            <a:lightRig rig="threePt" dir="t"/>
          </a:scene3d>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998794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16239</TotalTime>
  <Words>1325</Words>
  <Application>Microsoft Office PowerPoint</Application>
  <PresentationFormat>Custom</PresentationFormat>
  <Paragraphs>352</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Office Theme</vt:lpstr>
      <vt:lpstr>Document</vt:lpstr>
      <vt:lpstr>Reliability of Coexisting 802.15.4g and 802.11ah Networks in the Sub-1 GHz Band</vt:lpstr>
      <vt:lpstr>Abstract</vt:lpstr>
      <vt:lpstr>Motivation</vt:lpstr>
      <vt:lpstr>Coexistence Mechanisms of 802.15.4g and 802.11ah</vt:lpstr>
      <vt:lpstr>802.11ah Interference Impact on 802.15.4g Network</vt:lpstr>
      <vt:lpstr>Objectives of This Presentation</vt:lpstr>
      <vt:lpstr>Propagation Model</vt:lpstr>
      <vt:lpstr>Network Traffic Impact on Network Reliability</vt:lpstr>
      <vt:lpstr>802.11ah Packet Size Impact on Network Reliability</vt:lpstr>
      <vt:lpstr>802.11ah Packet Size Impact on Network Reliability</vt:lpstr>
      <vt:lpstr>Simulation Result Indication</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251</cp:revision>
  <cp:lastPrinted>2014-11-08T20:15:38Z</cp:lastPrinted>
  <dcterms:created xsi:type="dcterms:W3CDTF">2014-10-30T17:06:39Z</dcterms:created>
  <dcterms:modified xsi:type="dcterms:W3CDTF">2018-01-12T17:49:14Z</dcterms:modified>
</cp:coreProperties>
</file>