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6" r:id="rId4"/>
    <p:sldId id="263" r:id="rId5"/>
    <p:sldId id="275" r:id="rId6"/>
    <p:sldId id="266" r:id="rId7"/>
    <p:sldId id="265" r:id="rId8"/>
    <p:sldId id="267" r:id="rId9"/>
    <p:sldId id="268" r:id="rId10"/>
    <p:sldId id="269" r:id="rId11"/>
    <p:sldId id="272" r:id="rId12"/>
    <p:sldId id="274" r:id="rId13"/>
    <p:sldId id="271" r:id="rId14"/>
    <p:sldId id="277" r:id="rId15"/>
    <p:sldId id="278" r:id="rId16"/>
    <p:sldId id="264"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5721" autoAdjust="0"/>
  </p:normalViewPr>
  <p:slideViewPr>
    <p:cSldViewPr>
      <p:cViewPr varScale="1">
        <p:scale>
          <a:sx n="84" d="100"/>
          <a:sy n="84" d="100"/>
        </p:scale>
        <p:origin x="754" y="72"/>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2400"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4448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3848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802.19-17/0087r3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November 2017</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latin typeface="+mn-lt"/>
              </a:rPr>
              <a:t>Coexistence of 802.11ah and 802.15.4g in the S1G Band</a:t>
            </a:r>
            <a:endParaRPr lang="en-GB" sz="3600" dirty="0">
              <a:latin typeface="+mn-lt"/>
            </a:endParaRPr>
          </a:p>
        </p:txBody>
      </p:sp>
      <p:sp>
        <p:nvSpPr>
          <p:cNvPr id="3074" name="Rectangle 2"/>
          <p:cNvSpPr>
            <a:spLocks noGrp="1" noChangeArrowheads="1"/>
          </p:cNvSpPr>
          <p:nvPr>
            <p:ph type="body" idx="1"/>
          </p:nvPr>
        </p:nvSpPr>
        <p:spPr>
          <a:xfrm>
            <a:off x="731520"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2017-11-08</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608056410"/>
              </p:ext>
            </p:extLst>
          </p:nvPr>
        </p:nvGraphicFramePr>
        <p:xfrm>
          <a:off x="674688" y="2549525"/>
          <a:ext cx="7954962" cy="4005137"/>
        </p:xfrm>
        <a:graphic>
          <a:graphicData uri="http://schemas.openxmlformats.org/presentationml/2006/ole">
            <mc:AlternateContent xmlns:mc="http://schemas.openxmlformats.org/markup-compatibility/2006">
              <mc:Choice xmlns:v="urn:schemas-microsoft-com:vml" Requires="v">
                <p:oleObj spid="_x0000_s3236" name="Document" r:id="rId4" imgW="8855058" imgH="4555171" progId="Word.Document.8">
                  <p:embed/>
                </p:oleObj>
              </mc:Choice>
              <mc:Fallback>
                <p:oleObj name="Document" r:id="rId4" imgW="8855058" imgH="4555171" progId="Word.Document.8">
                  <p:embed/>
                  <p:pic>
                    <p:nvPicPr>
                      <p:cNvPr id="0" name="Picture 3"/>
                      <p:cNvPicPr>
                        <a:picLocks noChangeAspect="1" noChangeArrowheads="1"/>
                      </p:cNvPicPr>
                      <p:nvPr/>
                    </p:nvPicPr>
                    <p:blipFill>
                      <a:blip r:embed="rId5"/>
                      <a:srcRect/>
                      <a:stretch>
                        <a:fillRect/>
                      </a:stretch>
                    </p:blipFill>
                    <p:spPr bwMode="auto">
                      <a:xfrm>
                        <a:off x="674688" y="2549525"/>
                        <a:ext cx="7954962" cy="400513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r>
              <a:rPr lang="en-US" sz="2000" dirty="0"/>
              <a:t>Interference caused by </a:t>
            </a:r>
            <a:r>
              <a:rPr lang="en-US" sz="2000" dirty="0" smtClean="0"/>
              <a:t>faster </a:t>
            </a:r>
            <a:r>
              <a:rPr lang="en-US" sz="2000" dirty="0" err="1" smtClean="0"/>
              <a:t>backoff</a:t>
            </a:r>
            <a:r>
              <a:rPr lang="en-US" sz="2000" dirty="0" smtClean="0"/>
              <a:t> </a:t>
            </a:r>
            <a:r>
              <a:rPr lang="en-US" sz="2000" smtClean="0"/>
              <a:t>mechanism of 802.11ah</a:t>
            </a:r>
            <a:endParaRPr lang="en-US" sz="2000" dirty="0"/>
          </a:p>
          <a:p>
            <a:pPr lvl="1"/>
            <a:r>
              <a:rPr lang="en-US" sz="1600" dirty="0"/>
              <a:t>802.11ah smaller time scales vs 802.15.4g larger time </a:t>
            </a:r>
            <a:r>
              <a:rPr lang="en-US" sz="1600" dirty="0" smtClean="0"/>
              <a:t>scales</a:t>
            </a:r>
            <a:endParaRPr lang="en-US" sz="800" dirty="0" smtClean="0"/>
          </a:p>
          <a:p>
            <a:pPr lvl="1"/>
            <a:endParaRPr lang="en-US" sz="1000" dirty="0"/>
          </a:p>
          <a:p>
            <a:pPr lvl="1"/>
            <a:endParaRPr lang="en-US" sz="1000" dirty="0"/>
          </a:p>
          <a:p>
            <a:pPr lvl="1"/>
            <a:endParaRPr lang="en-US" sz="1000" dirty="0"/>
          </a:p>
          <a:p>
            <a:pPr lvl="1"/>
            <a:endParaRPr lang="en-US" sz="1000" dirty="0"/>
          </a:p>
          <a:p>
            <a:pPr marL="487693" lvl="1" indent="0">
              <a:buNone/>
            </a:pPr>
            <a:endParaRPr lang="en-US" sz="1000" dirty="0"/>
          </a:p>
          <a:p>
            <a:r>
              <a:rPr lang="en-US" sz="2000" dirty="0" smtClean="0"/>
              <a:t>Consequences</a:t>
            </a:r>
            <a:endParaRPr lang="en-US" sz="2000" dirty="0"/>
          </a:p>
          <a:p>
            <a:pPr lvl="1"/>
            <a:r>
              <a:rPr lang="en-US" sz="1600" dirty="0"/>
              <a:t>802.11ah </a:t>
            </a:r>
            <a:r>
              <a:rPr lang="en-US" sz="1600" dirty="0" smtClean="0"/>
              <a:t>device may </a:t>
            </a:r>
            <a:r>
              <a:rPr lang="en-US" sz="1600" dirty="0"/>
              <a:t>start packet transmission when 802.15.4g </a:t>
            </a:r>
            <a:r>
              <a:rPr lang="en-US" sz="1600" dirty="0" smtClean="0"/>
              <a:t>device performs </a:t>
            </a:r>
            <a:r>
              <a:rPr lang="en-US" sz="1600" dirty="0"/>
              <a:t>CCA-to-TX </a:t>
            </a:r>
            <a:r>
              <a:rPr lang="en-US" sz="1600" dirty="0" smtClean="0"/>
              <a:t>turnaround, which causes data </a:t>
            </a:r>
            <a:r>
              <a:rPr lang="en-US" sz="1600" dirty="0"/>
              <a:t>packet collision</a:t>
            </a:r>
          </a:p>
          <a:p>
            <a:pPr lvl="1"/>
            <a:r>
              <a:rPr lang="en-US" sz="1600" dirty="0"/>
              <a:t>802.11ah </a:t>
            </a:r>
            <a:r>
              <a:rPr lang="en-US" sz="1600" dirty="0" smtClean="0"/>
              <a:t>device may </a:t>
            </a:r>
            <a:r>
              <a:rPr lang="en-US" sz="1600" dirty="0"/>
              <a:t>start packet transmission when 802.15.4g </a:t>
            </a:r>
            <a:r>
              <a:rPr lang="en-US" sz="1600" dirty="0" smtClean="0"/>
              <a:t>device is </a:t>
            </a:r>
            <a:r>
              <a:rPr lang="en-US" sz="1600" dirty="0"/>
              <a:t>waiting for ACK </a:t>
            </a:r>
            <a:r>
              <a:rPr lang="en-US" sz="1600" dirty="0" smtClean="0"/>
              <a:t>packet, which causes ACK </a:t>
            </a:r>
            <a:r>
              <a:rPr lang="en-US" sz="1600" dirty="0"/>
              <a:t>packet collision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1905000"/>
            <a:ext cx="68103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271" y="4419600"/>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103"/>
          <p:cNvSpPr txBox="1"/>
          <p:nvPr/>
        </p:nvSpPr>
        <p:spPr>
          <a:xfrm>
            <a:off x="4495801" y="2923923"/>
            <a:ext cx="1523999" cy="338554"/>
          </a:xfrm>
          <a:prstGeom prst="rect">
            <a:avLst/>
          </a:prstGeom>
          <a:noFill/>
          <a:ln w="12700">
            <a:solidFill>
              <a:schemeClr val="tx1"/>
            </a:solidFill>
            <a:prstDash val="solid"/>
          </a:ln>
        </p:spPr>
        <p:txBody>
          <a:bodyPr wrap="square" rtlCol="0">
            <a:spAutoFit/>
          </a:bodyPr>
          <a:lstStyle/>
          <a:p>
            <a:pPr algn="ctr"/>
            <a:r>
              <a:rPr lang="en-US" altLang="ja-JP" sz="1600" dirty="0" smtClean="0">
                <a:solidFill>
                  <a:srgbClr val="FF0000"/>
                </a:solidFill>
              </a:rPr>
              <a:t>62.5 </a:t>
            </a:r>
            <a:r>
              <a:rPr lang="en-US" altLang="ja-JP" sz="1600" dirty="0" err="1" smtClean="0">
                <a:solidFill>
                  <a:srgbClr val="FF0000"/>
                </a:solidFill>
              </a:rPr>
              <a:t>ksymbols</a:t>
            </a:r>
            <a:r>
              <a:rPr lang="en-US" altLang="ja-JP" sz="1600" dirty="0" smtClean="0">
                <a:solidFill>
                  <a:srgbClr val="FF0000"/>
                </a:solidFill>
              </a:rPr>
              <a:t>/s</a:t>
            </a:r>
            <a:endParaRPr kumimoji="1" lang="ja-JP" altLang="en-US" sz="1600" dirty="0" smtClean="0">
              <a:solidFill>
                <a:srgbClr val="FF0000"/>
              </a:solidFill>
            </a:endParaRPr>
          </a:p>
        </p:txBody>
      </p:sp>
      <p:cxnSp>
        <p:nvCxnSpPr>
          <p:cNvPr id="3" name="Straight Arrow Connector 2"/>
          <p:cNvCxnSpPr/>
          <p:nvPr/>
        </p:nvCxnSpPr>
        <p:spPr bwMode="auto">
          <a:xfrm flipH="1" flipV="1">
            <a:off x="2362200" y="2819400"/>
            <a:ext cx="2097797" cy="2738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95587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(1)</a:t>
            </a:r>
            <a:endParaRPr lang="en-US" sz="3200" dirty="0"/>
          </a:p>
        </p:txBody>
      </p:sp>
      <p:sp>
        <p:nvSpPr>
          <p:cNvPr id="10242" name="Rectangle 2"/>
          <p:cNvSpPr>
            <a:spLocks noGrp="1" noChangeArrowheads="1"/>
          </p:cNvSpPr>
          <p:nvPr>
            <p:ph type="body" idx="1"/>
          </p:nvPr>
        </p:nvSpPr>
        <p:spPr>
          <a:xfrm>
            <a:off x="731520" y="1524000"/>
            <a:ext cx="8290560" cy="5410199"/>
          </a:xfrm>
          <a:ln/>
        </p:spPr>
        <p:txBody>
          <a:bodyPr/>
          <a:lstStyle/>
          <a:p>
            <a:pPr marL="0" indent="0">
              <a:spcBef>
                <a:spcPts val="0"/>
              </a:spcBef>
              <a:buNone/>
            </a:pPr>
            <a:r>
              <a:rPr lang="en-US" dirty="0" smtClean="0"/>
              <a:t>Do you think there are issues when 802.11ah network and 802.15.4g network are forced to coexist in the Sub-1 GHz band when channel hopping is not available or severely restricted?</a:t>
            </a:r>
          </a:p>
          <a:p>
            <a:pPr marL="0" indent="0">
              <a:spcBef>
                <a:spcPts val="0"/>
              </a:spcBef>
              <a:buNone/>
            </a:pPr>
            <a:endParaRPr lang="en-US" dirty="0"/>
          </a:p>
          <a:p>
            <a:pPr marL="0" indent="0">
              <a:spcBef>
                <a:spcPts val="0"/>
              </a:spcBef>
              <a:buNone/>
            </a:pPr>
            <a:r>
              <a:rPr lang="en-US" dirty="0" smtClean="0"/>
              <a:t>Yes:23</a:t>
            </a:r>
          </a:p>
          <a:p>
            <a:pPr marL="0" indent="0">
              <a:spcBef>
                <a:spcPts val="0"/>
              </a:spcBef>
              <a:buNone/>
            </a:pPr>
            <a:r>
              <a:rPr lang="en-US" dirty="0" smtClean="0"/>
              <a:t>No:0</a:t>
            </a:r>
          </a:p>
          <a:p>
            <a:pPr marL="0" indent="0">
              <a:spcBef>
                <a:spcPts val="0"/>
              </a:spcBef>
              <a:buNone/>
            </a:pPr>
            <a:r>
              <a:rPr lang="en-US" dirty="0" smtClean="0"/>
              <a:t>Abstain:3</a:t>
            </a:r>
            <a:endParaRPr lang="en-US" dirty="0"/>
          </a:p>
        </p:txBody>
      </p:sp>
    </p:spTree>
    <p:extLst>
      <p:ext uri="{BB962C8B-B14F-4D97-AF65-F5344CB8AC3E}">
        <p14:creationId xmlns:p14="http://schemas.microsoft.com/office/powerpoint/2010/main" val="1924469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altLang="ja-JP" dirty="0" smtClean="0"/>
              <a:t>Would you like to participate in the resolution of coexistence of 802.11ah network and 802.15.4g network?</a:t>
            </a:r>
            <a:endParaRPr lang="en-US" dirty="0" smtClean="0"/>
          </a:p>
          <a:p>
            <a:pPr marL="0" indent="0">
              <a:spcBef>
                <a:spcPts val="0"/>
              </a:spcBef>
              <a:buNone/>
            </a:pPr>
            <a:endParaRPr lang="en-US" dirty="0"/>
          </a:p>
          <a:p>
            <a:pPr marL="0" indent="0">
              <a:spcBef>
                <a:spcPts val="0"/>
              </a:spcBef>
              <a:buNone/>
            </a:pPr>
            <a:r>
              <a:rPr lang="en-US" dirty="0" smtClean="0"/>
              <a:t>Yes:10</a:t>
            </a:r>
          </a:p>
          <a:p>
            <a:pPr marL="0" indent="0">
              <a:spcBef>
                <a:spcPts val="0"/>
              </a:spcBef>
              <a:buNone/>
            </a:pPr>
            <a:r>
              <a:rPr lang="en-US" dirty="0" smtClean="0"/>
              <a:t>No:3</a:t>
            </a:r>
          </a:p>
          <a:p>
            <a:pPr marL="0" indent="0">
              <a:spcBef>
                <a:spcPts val="0"/>
              </a:spcBef>
              <a:buNone/>
            </a:pPr>
            <a:r>
              <a:rPr lang="en-US" dirty="0" smtClean="0"/>
              <a:t>Abstain:12</a:t>
            </a:r>
            <a:endParaRPr lang="en-US" dirty="0"/>
          </a:p>
        </p:txBody>
      </p:sp>
    </p:spTree>
    <p:extLst>
      <p:ext uri="{BB962C8B-B14F-4D97-AF65-F5344CB8AC3E}">
        <p14:creationId xmlns:p14="http://schemas.microsoft.com/office/powerpoint/2010/main" val="1076709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(3)</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802.15 and/or 802.19 and/or 802.11 Working Group address issues (if any) in 802.11ah and 802.15.4g coexistence?</a:t>
            </a:r>
          </a:p>
          <a:p>
            <a:pPr marL="0" indent="0">
              <a:spcBef>
                <a:spcPts val="0"/>
              </a:spcBef>
              <a:buNone/>
            </a:pPr>
            <a:endParaRPr lang="en-US" dirty="0"/>
          </a:p>
          <a:p>
            <a:pPr marL="0" indent="0">
              <a:spcBef>
                <a:spcPts val="0"/>
              </a:spcBef>
              <a:buNone/>
            </a:pPr>
            <a:r>
              <a:rPr lang="en-US" dirty="0" smtClean="0"/>
              <a:t>802.15:	6</a:t>
            </a:r>
          </a:p>
          <a:p>
            <a:pPr marL="0" indent="0">
              <a:spcBef>
                <a:spcPts val="0"/>
              </a:spcBef>
              <a:buNone/>
            </a:pPr>
            <a:r>
              <a:rPr lang="en-US" dirty="0" smtClean="0"/>
              <a:t>802.19:	18</a:t>
            </a:r>
          </a:p>
          <a:p>
            <a:pPr marL="0" indent="0">
              <a:spcBef>
                <a:spcPts val="0"/>
              </a:spcBef>
              <a:buNone/>
            </a:pPr>
            <a:r>
              <a:rPr lang="en-US" dirty="0" smtClean="0"/>
              <a:t>802.11:	16</a:t>
            </a:r>
          </a:p>
          <a:p>
            <a:pPr marL="0" indent="0">
              <a:spcBef>
                <a:spcPts val="0"/>
              </a:spcBef>
              <a:buNone/>
            </a:pPr>
            <a:r>
              <a:rPr lang="en-US" dirty="0" smtClean="0"/>
              <a:t>Abstain: 6</a:t>
            </a:r>
          </a:p>
          <a:p>
            <a:pPr marL="0" indent="0">
              <a:spcBef>
                <a:spcPts val="0"/>
              </a:spcBef>
              <a:buNone/>
            </a:pPr>
            <a:r>
              <a:rPr lang="en-US" dirty="0" smtClean="0"/>
              <a:t>None of above: 0</a:t>
            </a:r>
            <a:endParaRPr lang="en-US" dirty="0"/>
          </a:p>
        </p:txBody>
      </p:sp>
    </p:spTree>
    <p:extLst>
      <p:ext uri="{BB962C8B-B14F-4D97-AF65-F5344CB8AC3E}">
        <p14:creationId xmlns:p14="http://schemas.microsoft.com/office/powerpoint/2010/main" val="641414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5786583" y="6629400"/>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November 802.19 WG Straw Poll (1)</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802.19 Working Group </a:t>
            </a:r>
            <a:r>
              <a:rPr lang="en-US" dirty="0" smtClean="0"/>
              <a:t>allocate meeting time to </a:t>
            </a:r>
            <a:r>
              <a:rPr lang="en-US" dirty="0" smtClean="0"/>
              <a:t>study </a:t>
            </a:r>
            <a:r>
              <a:rPr lang="en-US" dirty="0"/>
              <a:t>coexistence </a:t>
            </a:r>
            <a:r>
              <a:rPr lang="en-US" dirty="0" smtClean="0"/>
              <a:t>in </a:t>
            </a:r>
            <a:r>
              <a:rPr lang="en-US" dirty="0"/>
              <a:t>the Sub-1 GHz band?</a:t>
            </a:r>
            <a:endParaRPr lang="en-US" dirty="0" smtClean="0"/>
          </a:p>
          <a:p>
            <a:pPr marL="0" indent="0">
              <a:spcBef>
                <a:spcPts val="0"/>
              </a:spcBef>
              <a:buNone/>
            </a:pPr>
            <a:endParaRPr lang="en-US" dirty="0"/>
          </a:p>
          <a:p>
            <a:pPr marL="0" indent="0">
              <a:spcBef>
                <a:spcPts val="0"/>
              </a:spcBef>
              <a:buNone/>
            </a:pPr>
            <a:r>
              <a:rPr lang="en-US" dirty="0" smtClean="0"/>
              <a:t>Yes</a:t>
            </a:r>
            <a:r>
              <a:rPr lang="en-US" dirty="0" smtClean="0"/>
              <a:t>: 16</a:t>
            </a:r>
            <a:endParaRPr lang="en-US" dirty="0"/>
          </a:p>
          <a:p>
            <a:pPr marL="0" indent="0">
              <a:spcBef>
                <a:spcPts val="0"/>
              </a:spcBef>
              <a:buNone/>
            </a:pPr>
            <a:r>
              <a:rPr lang="en-US" dirty="0" smtClean="0"/>
              <a:t>No:0</a:t>
            </a:r>
            <a:endParaRPr lang="en-US" dirty="0"/>
          </a:p>
          <a:p>
            <a:pPr marL="0" indent="0">
              <a:spcBef>
                <a:spcPts val="0"/>
              </a:spcBef>
              <a:buNone/>
            </a:pPr>
            <a:r>
              <a:rPr lang="en-US" dirty="0" smtClean="0"/>
              <a:t>Abstain:8</a:t>
            </a:r>
            <a:endParaRPr lang="en-US" dirty="0"/>
          </a:p>
        </p:txBody>
      </p:sp>
    </p:spTree>
    <p:extLst>
      <p:ext uri="{BB962C8B-B14F-4D97-AF65-F5344CB8AC3E}">
        <p14:creationId xmlns:p14="http://schemas.microsoft.com/office/powerpoint/2010/main" val="20609592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5786583" y="6629400"/>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November 802.19 WG Straw Poll </a:t>
            </a:r>
            <a:r>
              <a:rPr lang="en-US" sz="3200" dirty="0" smtClean="0"/>
              <a:t>(2)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Will you contribute to the study of </a:t>
            </a:r>
            <a:r>
              <a:rPr lang="en-US" dirty="0" smtClean="0"/>
              <a:t>coexistence in </a:t>
            </a:r>
            <a:r>
              <a:rPr lang="en-US" dirty="0"/>
              <a:t>the Sub-1 GHz band?</a:t>
            </a:r>
            <a:endParaRPr lang="en-US" dirty="0" smtClean="0"/>
          </a:p>
          <a:p>
            <a:pPr marL="0" indent="0">
              <a:spcBef>
                <a:spcPts val="0"/>
              </a:spcBef>
              <a:buNone/>
            </a:pPr>
            <a:endParaRPr lang="en-US" dirty="0"/>
          </a:p>
          <a:p>
            <a:pPr marL="0" indent="0">
              <a:spcBef>
                <a:spcPts val="0"/>
              </a:spcBef>
              <a:buNone/>
            </a:pPr>
            <a:r>
              <a:rPr lang="en-US" dirty="0" smtClean="0"/>
              <a:t>Yes</a:t>
            </a:r>
            <a:r>
              <a:rPr lang="en-US" dirty="0" smtClean="0"/>
              <a:t>: 8</a:t>
            </a:r>
            <a:endParaRPr lang="en-US" dirty="0"/>
          </a:p>
        </p:txBody>
      </p:sp>
    </p:spTree>
    <p:extLst>
      <p:ext uri="{BB962C8B-B14F-4D97-AF65-F5344CB8AC3E}">
        <p14:creationId xmlns:p14="http://schemas.microsoft.com/office/powerpoint/2010/main" val="15999855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96001" y="6907108"/>
            <a:ext cx="30158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1752601"/>
            <a:ext cx="8290560" cy="4849708"/>
          </a:xfrm>
          <a:ln/>
        </p:spPr>
        <p:txBody>
          <a:bodyPr/>
          <a:lstStyle/>
          <a:p>
            <a:pPr marL="487693" indent="-487693">
              <a:buFont typeface="+mj-lt"/>
              <a:buAutoNum type="arabicPeriod"/>
            </a:pPr>
            <a:r>
              <a:rPr lang="en-US" sz="2000" dirty="0" smtClean="0"/>
              <a:t>IEEE Standard 802.15.4g-2012 (</a:t>
            </a:r>
            <a:r>
              <a:rPr lang="en-US" sz="2000" dirty="0"/>
              <a:t>Amendment to IEEE </a:t>
            </a:r>
            <a:r>
              <a:rPr lang="en-US" sz="2000" dirty="0" smtClean="0"/>
              <a:t>Standard 802.15.4-2011)</a:t>
            </a:r>
          </a:p>
          <a:p>
            <a:pPr marL="487693" indent="-487693">
              <a:buFont typeface="+mj-lt"/>
              <a:buAutoNum type="arabicPeriod"/>
            </a:pPr>
            <a:r>
              <a:rPr lang="en-US" sz="2000" dirty="0" smtClean="0"/>
              <a:t>IEEE Standard 802.11ah-2016 (Sub-1 GHz Operation)</a:t>
            </a:r>
          </a:p>
          <a:p>
            <a:pPr marL="487693" indent="-487693">
              <a:buFont typeface="+mj-lt"/>
              <a:buAutoNum type="arabicPeriod"/>
            </a:pPr>
            <a:r>
              <a:rPr lang="en-US" sz="2000" dirty="0" smtClean="0"/>
              <a:t>IEEE 802.11-11-05-00ah/0905r45, “</a:t>
            </a:r>
            <a:r>
              <a:rPr lang="en-US" sz="2000" dirty="0" err="1" smtClean="0"/>
              <a:t>TGah</a:t>
            </a:r>
            <a:r>
              <a:rPr lang="en-US" sz="2000" dirty="0" smtClean="0"/>
              <a:t> Functional Requirements and Evaluation Methodology”</a:t>
            </a:r>
          </a:p>
          <a:p>
            <a:pPr marL="487693" indent="-487693">
              <a:buFont typeface="+mj-lt"/>
              <a:buAutoNum type="arabicPeriod"/>
            </a:pPr>
            <a:r>
              <a:rPr lang="en-US" sz="2000" dirty="0"/>
              <a:t>L. Tian, S. </a:t>
            </a:r>
            <a:r>
              <a:rPr lang="en-US" sz="2000" dirty="0" err="1"/>
              <a:t>Deronne</a:t>
            </a:r>
            <a:r>
              <a:rPr lang="en-US" sz="2000" dirty="0"/>
              <a:t>, S. </a:t>
            </a:r>
            <a:r>
              <a:rPr lang="en-US" sz="2000" dirty="0" err="1"/>
              <a:t>Latre</a:t>
            </a:r>
            <a:r>
              <a:rPr lang="en-US" sz="2000" dirty="0"/>
              <a:t>, and J. </a:t>
            </a:r>
            <a:r>
              <a:rPr lang="en-US" sz="2000" dirty="0" err="1"/>
              <a:t>Famaey</a:t>
            </a:r>
            <a:r>
              <a:rPr lang="en-US" sz="2000" dirty="0"/>
              <a:t>, “An IEEE 802.11 ah Module for NS-3,” in Proceedings of the Workshop on ns-3. ACM, 2016, pp. 49–56</a:t>
            </a:r>
          </a:p>
          <a:p>
            <a:pPr marL="487693" indent="-487693">
              <a:buFont typeface="+mj-lt"/>
              <a:buAutoNum type="arabicPeriod"/>
            </a:pPr>
            <a:r>
              <a:rPr lang="en-US" sz="2000" dirty="0"/>
              <a:t>NS-3 version </a:t>
            </a:r>
            <a:r>
              <a:rPr lang="en-US" sz="2000" dirty="0" smtClean="0"/>
              <a:t>3.23</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Presentation to IEEE 802.19 Working Group to raise awareness of coexistence issues between IEEE 802.11ah and IEEE 802.15.4g in the Sub-1 GHz (S1G)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Motivation</a:t>
            </a:r>
            <a:endParaRPr lang="en-GB" sz="3200" dirty="0">
              <a:latin typeface="+mn-lt"/>
            </a:endParaRPr>
          </a:p>
        </p:txBody>
      </p:sp>
      <p:sp>
        <p:nvSpPr>
          <p:cNvPr id="4098" name="Rectangle 2"/>
          <p:cNvSpPr>
            <a:spLocks noGrp="1" noChangeArrowheads="1"/>
          </p:cNvSpPr>
          <p:nvPr>
            <p:ph type="body" idx="1"/>
          </p:nvPr>
        </p:nvSpPr>
        <p:spPr>
          <a:xfrm>
            <a:off x="731520" y="1371600"/>
            <a:ext cx="8290560" cy="53831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802.15.4g based smart utility devices have been deployed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Operate in the Sub-1 GHz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is also designed to operate in 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channel is at least 1 MHz wide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Spectrum allocation in S1G band can be narrow</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Japan allocates 5.6 MHz spectrum for smart meter </a:t>
            </a:r>
            <a:r>
              <a:rPr lang="en-GB" dirty="0">
                <a:latin typeface="+mn-lt"/>
              </a:rPr>
              <a:t>system </a:t>
            </a:r>
            <a:r>
              <a:rPr lang="en-GB" dirty="0" smtClean="0">
                <a:latin typeface="+mn-lt"/>
              </a:rPr>
              <a:t>as specified in ARIB STD-T108, Version 1.0 (Feb 14 2012).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Channel hopping can be limited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Multiple systems may be deployed with high node density, e.g., </a:t>
            </a:r>
            <a:r>
              <a:rPr lang="en-GB" dirty="0" err="1"/>
              <a:t>LoRa</a:t>
            </a:r>
            <a:r>
              <a:rPr lang="en-GB" dirty="0"/>
              <a:t> and </a:t>
            </a:r>
            <a:r>
              <a:rPr lang="en-GB" dirty="0" err="1"/>
              <a:t>SigFox</a:t>
            </a:r>
            <a:r>
              <a:rPr lang="en-GB" dirty="0"/>
              <a:t> also operate in </a:t>
            </a:r>
            <a:r>
              <a:rPr lang="en-GB" dirty="0" smtClean="0"/>
              <a:t>the S1G band</a:t>
            </a:r>
            <a:endParaRPr lang="en-GB" dirty="0" smtClean="0">
              <a:latin typeface="+mn-lt"/>
            </a:endParaRP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800" dirty="0" smtClean="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As a result, 802.11ah and 802.15.4g coexistence issue needs to be investigated and addressed</a:t>
            </a:r>
          </a:p>
        </p:txBody>
      </p:sp>
    </p:spTree>
    <p:extLst>
      <p:ext uri="{BB962C8B-B14F-4D97-AF65-F5344CB8AC3E}">
        <p14:creationId xmlns:p14="http://schemas.microsoft.com/office/powerpoint/2010/main" val="760336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802.11ah and 802.15.4g</a:t>
            </a: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802.11ah 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RAW(s), TWT SP(s), or SST 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a:p>
            <a:r>
              <a:rPr lang="en-US" sz="2000" dirty="0" smtClean="0">
                <a:latin typeface="+mn-lt"/>
              </a:rPr>
              <a:t>802.15.4g coexistence mechanism</a:t>
            </a:r>
            <a:endParaRPr lang="en-US" sz="2000" dirty="0">
              <a:latin typeface="+mn-lt"/>
            </a:endParaRPr>
          </a:p>
          <a:p>
            <a:pPr lvl="1"/>
            <a:r>
              <a:rPr lang="en-US" sz="1800" dirty="0">
                <a:latin typeface="+mn-lt"/>
              </a:rPr>
              <a:t>Define three PHY </a:t>
            </a:r>
            <a:r>
              <a:rPr lang="en-US" sz="1800" dirty="0" smtClean="0">
                <a:latin typeface="+mn-lt"/>
              </a:rPr>
              <a:t>types</a:t>
            </a:r>
          </a:p>
          <a:p>
            <a:pPr lvl="2">
              <a:spcBef>
                <a:spcPts val="0"/>
              </a:spcBef>
              <a:buFont typeface="Wingdings" panose="05000000000000000000" pitchFamily="2" charset="2"/>
              <a:buChar char="§"/>
            </a:pPr>
            <a:r>
              <a:rPr lang="en-US" sz="1600" dirty="0" smtClean="0">
                <a:latin typeface="+mn-lt"/>
              </a:rPr>
              <a:t>MR-FSK</a:t>
            </a:r>
          </a:p>
          <a:p>
            <a:pPr lvl="2">
              <a:spcBef>
                <a:spcPts val="0"/>
              </a:spcBef>
              <a:buFont typeface="Wingdings" panose="05000000000000000000" pitchFamily="2" charset="2"/>
              <a:buChar char="§"/>
            </a:pPr>
            <a:r>
              <a:rPr lang="en-US" sz="1600" dirty="0" smtClean="0">
                <a:latin typeface="+mn-lt"/>
              </a:rPr>
              <a:t>MR-OFDM</a:t>
            </a:r>
          </a:p>
          <a:p>
            <a:pPr lvl="2">
              <a:spcBef>
                <a:spcPts val="0"/>
              </a:spcBef>
              <a:buFont typeface="Wingdings" panose="05000000000000000000" pitchFamily="2" charset="2"/>
              <a:buChar char="§"/>
            </a:pPr>
            <a:r>
              <a:rPr lang="en-US" sz="1600" dirty="0" smtClean="0">
                <a:latin typeface="+mn-lt"/>
              </a:rPr>
              <a:t>MR-O-QPSK</a:t>
            </a:r>
            <a:endParaRPr lang="en-US" sz="1600" dirty="0">
              <a:latin typeface="+mn-lt"/>
            </a:endParaRPr>
          </a:p>
          <a:p>
            <a:pPr lvl="1"/>
            <a:r>
              <a:rPr lang="en-US" sz="1800" dirty="0">
                <a:latin typeface="+mn-lt"/>
              </a:rPr>
              <a:t>Define common signaling mode (CSM) for coexistence between devices </a:t>
            </a:r>
            <a:r>
              <a:rPr lang="en-US" sz="1800" dirty="0" smtClean="0">
                <a:latin typeface="+mn-lt"/>
              </a:rPr>
              <a:t>using </a:t>
            </a:r>
            <a:r>
              <a:rPr lang="en-US" sz="1800" dirty="0">
                <a:latin typeface="+mn-lt"/>
              </a:rPr>
              <a:t>different 802.15.4g </a:t>
            </a:r>
            <a:r>
              <a:rPr lang="en-US" sz="1800" dirty="0" smtClean="0">
                <a:latin typeface="+mn-lt"/>
              </a:rPr>
              <a:t>PHYs</a:t>
            </a:r>
            <a:endParaRPr lang="en-US" sz="1800" dirty="0">
              <a:latin typeface="+mn-lt"/>
            </a:endParaRPr>
          </a:p>
        </p:txBody>
      </p:sp>
      <p:sp>
        <p:nvSpPr>
          <p:cNvPr id="8" name="TextBox 7"/>
          <p:cNvSpPr txBox="1"/>
          <p:nvPr/>
        </p:nvSpPr>
        <p:spPr>
          <a:xfrm>
            <a:off x="5791200" y="4038600"/>
            <a:ext cx="2895600" cy="830997"/>
          </a:xfrm>
          <a:prstGeom prst="rect">
            <a:avLst/>
          </a:prstGeom>
          <a:noFill/>
          <a:ln w="19050">
            <a:solidFill>
              <a:srgbClr val="0070C0"/>
            </a:solidFill>
            <a:prstDash val="dash"/>
          </a:ln>
        </p:spPr>
        <p:txBody>
          <a:bodyPr wrap="square" rtlCol="0">
            <a:spAutoFit/>
          </a:bodyPr>
          <a:lstStyle/>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RAW = Restricted access window</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TWT = Target wake time</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SP = Service period</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SST = </a:t>
            </a:r>
            <a:r>
              <a:rPr lang="en-US" sz="1200" b="1" dirty="0" err="1" smtClean="0">
                <a:solidFill>
                  <a:prstClr val="black"/>
                </a:solidFill>
                <a:latin typeface="+mn-lt"/>
                <a:ea typeface="+mn-ea"/>
              </a:rPr>
              <a:t>Subchannel</a:t>
            </a:r>
            <a:r>
              <a:rPr lang="en-US" sz="1200" b="1" dirty="0" smtClean="0">
                <a:solidFill>
                  <a:prstClr val="black"/>
                </a:solidFill>
                <a:latin typeface="+mn-lt"/>
                <a:ea typeface="+mn-ea"/>
              </a:rPr>
              <a:t> </a:t>
            </a:r>
            <a:r>
              <a:rPr lang="en-US" sz="1200" b="1" dirty="0">
                <a:solidFill>
                  <a:prstClr val="black"/>
                </a:solidFill>
                <a:latin typeface="+mn-lt"/>
                <a:ea typeface="+mn-ea"/>
              </a:rPr>
              <a:t>Selective </a:t>
            </a:r>
            <a:r>
              <a:rPr lang="en-US" sz="1200" b="1" dirty="0" smtClean="0">
                <a:solidFill>
                  <a:prstClr val="black"/>
                </a:solidFill>
                <a:latin typeface="+mn-lt"/>
                <a:ea typeface="+mn-ea"/>
              </a:rPr>
              <a:t>Transmission</a:t>
            </a:r>
            <a:endParaRPr lang="en-US" sz="1200" b="1" dirty="0">
              <a:solidFill>
                <a:prstClr val="black"/>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Are Standard Defined Coexistence </a:t>
            </a:r>
            <a:r>
              <a:rPr lang="en-US" sz="2400" dirty="0">
                <a:latin typeface="+mn-lt"/>
              </a:rPr>
              <a:t>Mechanisms </a:t>
            </a:r>
            <a:r>
              <a:rPr lang="en-US" sz="2400" dirty="0" smtClean="0">
                <a:latin typeface="+mn-lt"/>
              </a:rPr>
              <a:t>Sufficient?</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a:solidFill>
                  <a:srgbClr val="C00000"/>
                </a:solidFill>
              </a:rPr>
              <a:t>Simulation results show that 802.11ah network can severely interfere with 802.15.4g network</a:t>
            </a:r>
          </a:p>
          <a:p>
            <a:endParaRPr lang="en-US" sz="1200" dirty="0" smtClean="0">
              <a:latin typeface="+mn-lt"/>
            </a:endParaRPr>
          </a:p>
          <a:p>
            <a:r>
              <a:rPr lang="en-US" sz="2000" dirty="0" smtClean="0">
                <a:latin typeface="+mn-lt"/>
              </a:rPr>
              <a:t>A </a:t>
            </a:r>
            <a:r>
              <a:rPr lang="en-US" sz="2000" dirty="0" smtClean="0">
                <a:latin typeface="+mn-lt"/>
              </a:rPr>
              <a:t>NS-3 simulation system is developed to evaluate coexistence of 802.11ah network and 802.15.4g network</a:t>
            </a:r>
          </a:p>
          <a:p>
            <a:endParaRPr lang="en-US" sz="1200" dirty="0" smtClean="0">
              <a:latin typeface="+mn-lt"/>
            </a:endParaRPr>
          </a:p>
          <a:p>
            <a:pPr>
              <a:spcBef>
                <a:spcPts val="0"/>
              </a:spcBef>
            </a:pPr>
            <a:r>
              <a:rPr lang="en-US" sz="2000" dirty="0" smtClean="0">
                <a:latin typeface="+mn-lt"/>
              </a:rPr>
              <a:t>IEEE document 802.11-11/0905r5 provides guidelines </a:t>
            </a:r>
            <a:r>
              <a:rPr lang="en-US" sz="2000" dirty="0" smtClean="0"/>
              <a:t>on </a:t>
            </a:r>
            <a:r>
              <a:rPr lang="en-US" sz="2000" dirty="0"/>
              <a:t>evaluation </a:t>
            </a:r>
            <a:r>
              <a:rPr lang="en-US" sz="2000" dirty="0" smtClean="0"/>
              <a:t>methodology for 802.11ah</a:t>
            </a:r>
            <a:endParaRPr lang="en-US" sz="2000" dirty="0" smtClean="0"/>
          </a:p>
          <a:p>
            <a:pPr lvl="1">
              <a:spcBef>
                <a:spcPts val="0"/>
              </a:spcBef>
            </a:pPr>
            <a:r>
              <a:rPr lang="en-US" sz="1800" dirty="0" smtClean="0">
                <a:latin typeface="+mn-lt"/>
              </a:rPr>
              <a:t>Application such as smart utility, l</a:t>
            </a:r>
            <a:r>
              <a:rPr lang="en-US" sz="2000" dirty="0" smtClean="0">
                <a:latin typeface="+mn-lt"/>
              </a:rPr>
              <a:t>ocation of devices, overlapped network, p</a:t>
            </a:r>
            <a:r>
              <a:rPr lang="en-US" sz="2000" dirty="0" smtClean="0"/>
              <a:t>ropagation model, e</a:t>
            </a:r>
            <a:r>
              <a:rPr lang="en-US" dirty="0" smtClean="0">
                <a:latin typeface="+mn-lt"/>
              </a:rPr>
              <a:t>tc.</a:t>
            </a:r>
          </a:p>
          <a:p>
            <a:pPr lvl="1">
              <a:spcBef>
                <a:spcPts val="0"/>
              </a:spcBef>
            </a:pPr>
            <a:endParaRPr lang="en-US" sz="1200" dirty="0" smtClean="0">
              <a:latin typeface="+mn-lt"/>
            </a:endParaRPr>
          </a:p>
          <a:p>
            <a:pPr>
              <a:spcBef>
                <a:spcPts val="0"/>
              </a:spcBef>
            </a:pPr>
            <a:r>
              <a:rPr lang="en-US" sz="2000" dirty="0" smtClean="0">
                <a:latin typeface="+mn-lt"/>
              </a:rPr>
              <a:t>One 802.15.4g network</a:t>
            </a:r>
          </a:p>
          <a:p>
            <a:pPr lvl="1">
              <a:spcBef>
                <a:spcPts val="0"/>
              </a:spcBef>
            </a:pPr>
            <a:r>
              <a:rPr lang="en-US" sz="1800" dirty="0" smtClean="0">
                <a:latin typeface="+mn-lt"/>
              </a:rPr>
              <a:t>1 PANC located as (0, 0)</a:t>
            </a:r>
          </a:p>
          <a:p>
            <a:pPr lvl="1">
              <a:spcBef>
                <a:spcPts val="0"/>
              </a:spcBef>
            </a:pPr>
            <a:r>
              <a:rPr lang="en-US" sz="1800" dirty="0" smtClean="0">
                <a:latin typeface="+mn-lt"/>
              </a:rPr>
              <a:t>55 nodes are uniformly placed in circle centered at (0, 0) with 56 meters of radius</a:t>
            </a:r>
          </a:p>
          <a:p>
            <a:pPr>
              <a:spcBef>
                <a:spcPts val="0"/>
              </a:spcBef>
            </a:pPr>
            <a:r>
              <a:rPr lang="en-US" sz="2000" dirty="0" smtClean="0">
                <a:latin typeface="+mn-lt"/>
              </a:rPr>
              <a:t>Three overlapped 802.11ah networks</a:t>
            </a:r>
          </a:p>
          <a:p>
            <a:pPr lvl="1">
              <a:spcBef>
                <a:spcPts val="0"/>
              </a:spcBef>
            </a:pPr>
            <a:r>
              <a:rPr lang="en-US" sz="1800" dirty="0" smtClean="0">
                <a:latin typeface="+mn-lt"/>
              </a:rPr>
              <a:t>3 APs are located at (28, 0), (-14, 24.248) and (-14, -24.248)</a:t>
            </a:r>
          </a:p>
          <a:p>
            <a:pPr lvl="1">
              <a:spcBef>
                <a:spcPts val="0"/>
              </a:spcBef>
            </a:pPr>
            <a:r>
              <a:rPr lang="en-US" sz="1800" dirty="0" smtClean="0">
                <a:latin typeface="+mn-lt"/>
              </a:rPr>
              <a:t>Each AP associates with 18 STAs</a:t>
            </a:r>
          </a:p>
          <a:p>
            <a:pPr lvl="1">
              <a:spcBef>
                <a:spcPts val="0"/>
              </a:spcBef>
            </a:pPr>
            <a:r>
              <a:rPr lang="en-US" sz="1800" dirty="0" smtClean="0">
                <a:latin typeface="+mn-lt"/>
              </a:rPr>
              <a:t>STAs of each AP are uniformly placed in circle centered at AP location with 42 meters of radius</a:t>
            </a:r>
          </a:p>
          <a:p>
            <a:pPr lvl="2">
              <a:spcBef>
                <a:spcPts val="0"/>
              </a:spcBef>
            </a:pPr>
            <a:endParaRPr lang="en-US" sz="1200" dirty="0">
              <a:latin typeface="+mn-lt"/>
            </a:endParaRP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Projects\Coexistence\Simulation-2017\Node-Plac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30014"/>
            <a:ext cx="8225603" cy="5562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a:t>
            </a:r>
            <a:r>
              <a:rPr lang="en-US" sz="2400" dirty="0"/>
              <a:t>and 802.15.4g </a:t>
            </a:r>
            <a:r>
              <a:rPr lang="en-US" sz="2400" dirty="0" smtClean="0"/>
              <a:t>Node Placement</a:t>
            </a:r>
            <a:endParaRPr lang="en-US" sz="2400" dirty="0"/>
          </a:p>
        </p:txBody>
      </p:sp>
      <p:sp>
        <p:nvSpPr>
          <p:cNvPr id="10" name="Content Placeholder 2"/>
          <p:cNvSpPr txBox="1">
            <a:spLocks/>
          </p:cNvSpPr>
          <p:nvPr/>
        </p:nvSpPr>
        <p:spPr bwMode="auto">
          <a:xfrm>
            <a:off x="4191000" y="6324600"/>
            <a:ext cx="5029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802.11ah </a:t>
            </a:r>
            <a:r>
              <a:rPr lang="en-US" sz="1600" b="0" dirty="0"/>
              <a:t>APs: </a:t>
            </a:r>
            <a:r>
              <a:rPr lang="en-US" sz="1600" b="0" dirty="0" smtClean="0"/>
              <a:t>{red</a:t>
            </a:r>
            <a:r>
              <a:rPr lang="en-US" sz="1600" b="0" dirty="0"/>
              <a:t>, green, </a:t>
            </a:r>
            <a:r>
              <a:rPr lang="en-US" sz="1600" b="0" dirty="0" smtClean="0"/>
              <a:t>blue} </a:t>
            </a:r>
            <a:r>
              <a:rPr lang="en-US" sz="1600" b="0" dirty="0"/>
              <a:t>diamonds </a:t>
            </a:r>
            <a:endParaRPr lang="en-US" sz="1600" b="0" dirty="0" smtClean="0"/>
          </a:p>
          <a:p>
            <a:r>
              <a:rPr lang="en-US" sz="1600" b="0" dirty="0"/>
              <a:t>802.11ah STAs: </a:t>
            </a:r>
            <a:r>
              <a:rPr lang="en-US" sz="1600" b="0" dirty="0" smtClean="0"/>
              <a:t>{red</a:t>
            </a:r>
            <a:r>
              <a:rPr lang="en-US" sz="1600" b="0" dirty="0"/>
              <a:t>, green, </a:t>
            </a:r>
            <a:r>
              <a:rPr lang="en-US" sz="1600" b="0" dirty="0" smtClean="0"/>
              <a:t>blue} </a:t>
            </a:r>
            <a:r>
              <a:rPr lang="en-US" sz="1600" b="0" dirty="0"/>
              <a:t>dots</a:t>
            </a:r>
            <a:endParaRPr lang="en-US" sz="1600" b="0" dirty="0" smtClean="0"/>
          </a:p>
        </p:txBody>
      </p:sp>
      <p:sp>
        <p:nvSpPr>
          <p:cNvPr id="11" name="Content Placeholder 2"/>
          <p:cNvSpPr txBox="1">
            <a:spLocks/>
          </p:cNvSpPr>
          <p:nvPr/>
        </p:nvSpPr>
        <p:spPr bwMode="auto">
          <a:xfrm>
            <a:off x="838200" y="63246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802.15.4g PANC: black </a:t>
            </a:r>
            <a:r>
              <a:rPr lang="en-US" sz="1600" b="0" dirty="0"/>
              <a:t>square</a:t>
            </a:r>
            <a:endParaRPr lang="en-US" sz="1600" b="0" dirty="0" smtClean="0"/>
          </a:p>
          <a:p>
            <a:r>
              <a:rPr lang="en-US" sz="1600" b="0" dirty="0" smtClean="0"/>
              <a:t>802.15.4g nodes: black stars</a:t>
            </a:r>
          </a:p>
        </p:txBody>
      </p:sp>
      <p:sp>
        <p:nvSpPr>
          <p:cNvPr id="2" name="TextBox 1"/>
          <p:cNvSpPr txBox="1"/>
          <p:nvPr/>
        </p:nvSpPr>
        <p:spPr>
          <a:xfrm>
            <a:off x="6477000" y="2362200"/>
            <a:ext cx="1295400" cy="646331"/>
          </a:xfrm>
          <a:prstGeom prst="rect">
            <a:avLst/>
          </a:prstGeom>
          <a:noFill/>
        </p:spPr>
        <p:txBody>
          <a:bodyPr wrap="square" rtlCol="0">
            <a:spAutoFit/>
          </a:bodyPr>
          <a:lstStyle/>
          <a:p>
            <a:pPr algn="ctr"/>
            <a:r>
              <a:rPr lang="en-US" sz="1800" b="1" dirty="0" smtClean="0">
                <a:solidFill>
                  <a:schemeClr val="tx1"/>
                </a:solidFill>
              </a:rPr>
              <a:t>802.11ah-1</a:t>
            </a:r>
          </a:p>
          <a:p>
            <a:pPr algn="ctr"/>
            <a:r>
              <a:rPr lang="en-US" sz="1800" b="1" dirty="0" smtClean="0">
                <a:solidFill>
                  <a:schemeClr val="tx1"/>
                </a:solidFill>
              </a:rPr>
              <a:t>18 STAs</a:t>
            </a:r>
            <a:endParaRPr lang="en-US" b="1" dirty="0">
              <a:solidFill>
                <a:schemeClr val="tx1"/>
              </a:solidFill>
            </a:endParaRPr>
          </a:p>
        </p:txBody>
      </p:sp>
      <p:sp>
        <p:nvSpPr>
          <p:cNvPr id="12" name="TextBox 11"/>
          <p:cNvSpPr txBox="1"/>
          <p:nvPr/>
        </p:nvSpPr>
        <p:spPr>
          <a:xfrm>
            <a:off x="3048000" y="1487269"/>
            <a:ext cx="2286000" cy="646331"/>
          </a:xfrm>
          <a:prstGeom prst="rect">
            <a:avLst/>
          </a:prstGeom>
          <a:noFill/>
        </p:spPr>
        <p:txBody>
          <a:bodyPr wrap="square" rtlCol="0">
            <a:spAutoFit/>
          </a:bodyPr>
          <a:lstStyle/>
          <a:p>
            <a:pPr algn="ctr"/>
            <a:r>
              <a:rPr lang="en-US" sz="1800" b="1" dirty="0" smtClean="0">
                <a:solidFill>
                  <a:schemeClr val="tx1"/>
                </a:solidFill>
              </a:rPr>
              <a:t>802.11ah-2</a:t>
            </a:r>
          </a:p>
          <a:p>
            <a:pPr algn="ctr"/>
            <a:r>
              <a:rPr lang="en-US" sz="1800" b="1" dirty="0" smtClean="0">
                <a:solidFill>
                  <a:schemeClr val="tx1"/>
                </a:solidFill>
              </a:rPr>
              <a:t>18 STAs</a:t>
            </a:r>
          </a:p>
        </p:txBody>
      </p:sp>
      <p:sp>
        <p:nvSpPr>
          <p:cNvPr id="13" name="TextBox 12"/>
          <p:cNvSpPr txBox="1"/>
          <p:nvPr/>
        </p:nvSpPr>
        <p:spPr>
          <a:xfrm>
            <a:off x="2667000" y="5221069"/>
            <a:ext cx="1371600" cy="646331"/>
          </a:xfrm>
          <a:prstGeom prst="rect">
            <a:avLst/>
          </a:prstGeom>
          <a:noFill/>
        </p:spPr>
        <p:txBody>
          <a:bodyPr wrap="square" rtlCol="0">
            <a:spAutoFit/>
          </a:bodyPr>
          <a:lstStyle/>
          <a:p>
            <a:pPr algn="ctr"/>
            <a:r>
              <a:rPr lang="en-US" sz="1800" b="1" dirty="0" smtClean="0">
                <a:solidFill>
                  <a:schemeClr val="tx1"/>
                </a:solidFill>
              </a:rPr>
              <a:t>18 STAS</a:t>
            </a:r>
          </a:p>
          <a:p>
            <a:pPr algn="ctr"/>
            <a:r>
              <a:rPr lang="en-US" sz="1800" b="1" dirty="0" smtClean="0">
                <a:solidFill>
                  <a:schemeClr val="tx1"/>
                </a:solidFill>
              </a:rPr>
              <a:t>802.11ah-3</a:t>
            </a:r>
            <a:endParaRPr lang="en-US" b="1" dirty="0">
              <a:solidFill>
                <a:schemeClr val="tx1"/>
              </a:solidFill>
            </a:endParaRPr>
          </a:p>
        </p:txBody>
      </p:sp>
      <p:sp>
        <p:nvSpPr>
          <p:cNvPr id="14" name="TextBox 13"/>
          <p:cNvSpPr txBox="1"/>
          <p:nvPr/>
        </p:nvSpPr>
        <p:spPr>
          <a:xfrm>
            <a:off x="5791200" y="5334000"/>
            <a:ext cx="1146996" cy="646331"/>
          </a:xfrm>
          <a:prstGeom prst="rect">
            <a:avLst/>
          </a:prstGeom>
          <a:noFill/>
        </p:spPr>
        <p:txBody>
          <a:bodyPr wrap="square" rtlCol="0">
            <a:spAutoFit/>
          </a:bodyPr>
          <a:lstStyle/>
          <a:p>
            <a:pPr algn="ctr"/>
            <a:r>
              <a:rPr lang="en-US" sz="1800" b="1" dirty="0" smtClean="0">
                <a:solidFill>
                  <a:schemeClr val="tx1"/>
                </a:solidFill>
              </a:rPr>
              <a:t>802.15.4g</a:t>
            </a:r>
          </a:p>
          <a:p>
            <a:pPr algn="ctr"/>
            <a:r>
              <a:rPr lang="en-US" sz="1800" b="1" dirty="0" smtClean="0">
                <a:solidFill>
                  <a:schemeClr val="tx1"/>
                </a:solidFill>
              </a:rPr>
              <a:t>55 Nodes</a:t>
            </a:r>
            <a:endParaRPr lang="en-US" b="1" dirty="0">
              <a:solidFill>
                <a:schemeClr val="tx1"/>
              </a:solidFill>
            </a:endParaRPr>
          </a:p>
        </p:txBody>
      </p:sp>
      <p:cxnSp>
        <p:nvCxnSpPr>
          <p:cNvPr id="7" name="Straight Arrow Connector 6"/>
          <p:cNvCxnSpPr/>
          <p:nvPr/>
        </p:nvCxnSpPr>
        <p:spPr bwMode="auto">
          <a:xfrm flipH="1" flipV="1">
            <a:off x="5863404" y="5105400"/>
            <a:ext cx="308796" cy="30480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0" name="Straight Connector 19"/>
          <p:cNvCxnSpPr/>
          <p:nvPr/>
        </p:nvCxnSpPr>
        <p:spPr bwMode="auto">
          <a:xfrm>
            <a:off x="2286000" y="3733800"/>
            <a:ext cx="22860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3" name="Straight Arrow Connector 22"/>
          <p:cNvCxnSpPr/>
          <p:nvPr/>
        </p:nvCxnSpPr>
        <p:spPr bwMode="auto">
          <a:xfrm flipV="1">
            <a:off x="2286000" y="3725732"/>
            <a:ext cx="718073" cy="137966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7" name="TextBox 26"/>
          <p:cNvSpPr txBox="1"/>
          <p:nvPr/>
        </p:nvSpPr>
        <p:spPr>
          <a:xfrm>
            <a:off x="1748604" y="5040868"/>
            <a:ext cx="1146996" cy="369332"/>
          </a:xfrm>
          <a:prstGeom prst="rect">
            <a:avLst/>
          </a:prstGeom>
          <a:noFill/>
        </p:spPr>
        <p:txBody>
          <a:bodyPr wrap="square" rtlCol="0">
            <a:spAutoFit/>
          </a:bodyPr>
          <a:lstStyle/>
          <a:p>
            <a:pPr algn="ctr"/>
            <a:r>
              <a:rPr lang="en-US" sz="1800" b="1" dirty="0" smtClean="0">
                <a:solidFill>
                  <a:schemeClr val="tx1"/>
                </a:solidFill>
              </a:rPr>
              <a:t>56m</a:t>
            </a:r>
            <a:endParaRPr lang="en-US" b="1" dirty="0">
              <a:solidFill>
                <a:schemeClr val="tx1"/>
              </a:solidFill>
            </a:endParaRPr>
          </a:p>
        </p:txBody>
      </p:sp>
      <p:cxnSp>
        <p:nvCxnSpPr>
          <p:cNvPr id="28" name="Straight Connector 27"/>
          <p:cNvCxnSpPr/>
          <p:nvPr/>
        </p:nvCxnSpPr>
        <p:spPr bwMode="auto">
          <a:xfrm>
            <a:off x="5867400" y="3733800"/>
            <a:ext cx="17526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31" name="Straight Arrow Connector 30"/>
          <p:cNvCxnSpPr/>
          <p:nvPr/>
        </p:nvCxnSpPr>
        <p:spPr bwMode="auto">
          <a:xfrm flipH="1" flipV="1">
            <a:off x="6705600" y="3733800"/>
            <a:ext cx="501127" cy="122726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32" name="TextBox 31"/>
          <p:cNvSpPr txBox="1"/>
          <p:nvPr/>
        </p:nvSpPr>
        <p:spPr>
          <a:xfrm>
            <a:off x="6669331" y="4896536"/>
            <a:ext cx="1146996" cy="369332"/>
          </a:xfrm>
          <a:prstGeom prst="rect">
            <a:avLst/>
          </a:prstGeom>
          <a:noFill/>
        </p:spPr>
        <p:txBody>
          <a:bodyPr wrap="square" rtlCol="0">
            <a:spAutoFit/>
          </a:bodyPr>
          <a:lstStyle/>
          <a:p>
            <a:pPr algn="ctr"/>
            <a:r>
              <a:rPr lang="en-US" sz="1800" b="1" dirty="0" smtClean="0">
                <a:solidFill>
                  <a:schemeClr val="tx1"/>
                </a:solidFill>
              </a:rPr>
              <a:t>42m</a:t>
            </a:r>
            <a:endParaRPr lang="en-US" b="1" dirty="0">
              <a:solidFill>
                <a:schemeClr val="tx1"/>
              </a:solidFill>
            </a:endParaRPr>
          </a:p>
        </p:txBody>
      </p:sp>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Propagation Model</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grpSp>
        <p:nvGrpSpPr>
          <p:cNvPr id="2" name="Group 1"/>
          <p:cNvGrpSpPr/>
          <p:nvPr/>
        </p:nvGrpSpPr>
        <p:grpSpPr>
          <a:xfrm>
            <a:off x="1330673" y="2590800"/>
            <a:ext cx="5577777" cy="4202470"/>
            <a:chOff x="1330673" y="2590800"/>
            <a:chExt cx="5577777" cy="4202470"/>
          </a:xfrm>
        </p:grpSpPr>
        <p:pic>
          <p:nvPicPr>
            <p:cNvPr id="11" name="図 98"/>
            <p:cNvPicPr>
              <a:picLocks noChangeAspect="1"/>
            </p:cNvPicPr>
            <p:nvPr/>
          </p:nvPicPr>
          <p:blipFill>
            <a:blip r:embed="rId4"/>
            <a:stretch>
              <a:fillRect/>
            </a:stretch>
          </p:blipFill>
          <p:spPr>
            <a:xfrm>
              <a:off x="1330673" y="2590801"/>
              <a:ext cx="5577777" cy="4202469"/>
            </a:xfrm>
            <a:prstGeom prst="rect">
              <a:avLst/>
            </a:prstGeom>
          </p:spPr>
        </p:pic>
        <p:sp>
          <p:nvSpPr>
            <p:cNvPr id="12" name="円/楕円 99"/>
            <p:cNvSpPr/>
            <p:nvPr/>
          </p:nvSpPr>
          <p:spPr>
            <a:xfrm>
              <a:off x="3120248" y="2590800"/>
              <a:ext cx="1702566" cy="3564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線吹き出し 1 (枠付き) 100"/>
            <p:cNvSpPr/>
            <p:nvPr/>
          </p:nvSpPr>
          <p:spPr>
            <a:xfrm>
              <a:off x="4533214" y="4652547"/>
              <a:ext cx="1378789" cy="300453"/>
            </a:xfrm>
            <a:prstGeom prst="borderCallout1">
              <a:avLst>
                <a:gd name="adj1" fmla="val 18750"/>
                <a:gd name="adj2" fmla="val -8333"/>
                <a:gd name="adj3" fmla="val 163294"/>
                <a:gd name="adj4" fmla="val -31699"/>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000" dirty="0" smtClean="0"/>
                <a:t>11ah: 42m</a:t>
              </a:r>
              <a:endParaRPr kumimoji="1" lang="ja-JP" altLang="en-US" sz="2000" dirty="0"/>
            </a:p>
          </p:txBody>
        </p:sp>
        <p:sp>
          <p:nvSpPr>
            <p:cNvPr id="14" name="線吹き出し 1 (枠付き) 101"/>
            <p:cNvSpPr/>
            <p:nvPr/>
          </p:nvSpPr>
          <p:spPr>
            <a:xfrm>
              <a:off x="2919946" y="5619009"/>
              <a:ext cx="1397697" cy="300453"/>
            </a:xfrm>
            <a:prstGeom prst="borderCallout1">
              <a:avLst>
                <a:gd name="adj1" fmla="val 30037"/>
                <a:gd name="adj2" fmla="val 104843"/>
                <a:gd name="adj3" fmla="val -96321"/>
                <a:gd name="adj4" fmla="val 128803"/>
              </a:avLst>
            </a:prstGeom>
            <a:ln>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000" dirty="0" smtClean="0"/>
                <a:t>15.4g: 56m</a:t>
              </a:r>
              <a:endParaRPr kumimoji="1" lang="ja-JP" altLang="en-US" sz="2000" dirty="0"/>
            </a:p>
          </p:txBody>
        </p:sp>
      </p:gr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838200" y="4191000"/>
            <a:ext cx="4288536" cy="2267712"/>
          </a:xfrm>
          <a:prstGeom prst="rect">
            <a:avLst/>
          </a:prstGeom>
        </p:spPr>
      </p:pic>
      <p:pic>
        <p:nvPicPr>
          <p:cNvPr id="4099" name="Picture 3" descr="C:\Projects\Coexistence\Simulation-2017\Data\15-nwk-pdr-propos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4191000"/>
            <a:ext cx="4290206" cy="227023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Simulation Results of </a:t>
            </a:r>
            <a:r>
              <a:rPr lang="en-US" sz="2400" dirty="0"/>
              <a:t>802.11ah and 802.15.4g Coexistence</a:t>
            </a: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t>Node/STA data </a:t>
            </a:r>
            <a:r>
              <a:rPr lang="en-US" sz="2000" dirty="0"/>
              <a:t>packet generation rate</a:t>
            </a:r>
          </a:p>
          <a:p>
            <a:pPr lvl="1">
              <a:spcBef>
                <a:spcPts val="0"/>
              </a:spcBef>
            </a:pPr>
            <a:r>
              <a:rPr lang="en-US" sz="1600" dirty="0" smtClean="0"/>
              <a:t>802.15.4g: 1 </a:t>
            </a:r>
            <a:r>
              <a:rPr lang="en-US" sz="1600" dirty="0"/>
              <a:t>packet per </a:t>
            </a:r>
            <a:r>
              <a:rPr lang="en-US" sz="1600" dirty="0" smtClean="0"/>
              <a:t>minute, 256 </a:t>
            </a:r>
            <a:r>
              <a:rPr lang="en-US" sz="1600" dirty="0"/>
              <a:t>bytes payload</a:t>
            </a:r>
          </a:p>
          <a:p>
            <a:pPr lvl="1">
              <a:spcBef>
                <a:spcPts val="0"/>
              </a:spcBef>
            </a:pPr>
            <a:r>
              <a:rPr lang="en-US" sz="1600" dirty="0" smtClean="0"/>
              <a:t>802.11ah: 2, 3, 4, 5 packets per second, 256 </a:t>
            </a:r>
            <a:r>
              <a:rPr lang="en-US" sz="1600" dirty="0" smtClean="0"/>
              <a:t>bytes payload</a:t>
            </a:r>
          </a:p>
          <a:p>
            <a:pPr>
              <a:spcBef>
                <a:spcPts val="0"/>
              </a:spcBef>
            </a:pPr>
            <a:r>
              <a:rPr lang="en-US" sz="2000" dirty="0" smtClean="0"/>
              <a:t>PHY data rate</a:t>
            </a:r>
          </a:p>
          <a:p>
            <a:pPr lvl="1">
              <a:spcBef>
                <a:spcPts val="0"/>
              </a:spcBef>
            </a:pPr>
            <a:r>
              <a:rPr lang="en-US" sz="1600" dirty="0" smtClean="0"/>
              <a:t>802.15.4g: </a:t>
            </a:r>
            <a:r>
              <a:rPr lang="en-US" sz="1600" dirty="0" smtClean="0"/>
              <a:t>100kbps</a:t>
            </a:r>
          </a:p>
          <a:p>
            <a:pPr lvl="1">
              <a:spcBef>
                <a:spcPts val="0"/>
              </a:spcBef>
            </a:pPr>
            <a:r>
              <a:rPr lang="en-US" sz="1600" dirty="0" smtClean="0"/>
              <a:t>802.11ah</a:t>
            </a:r>
            <a:r>
              <a:rPr lang="en-US" sz="1600" dirty="0" smtClean="0"/>
              <a:t>: 3000kbps</a:t>
            </a:r>
            <a:endParaRPr lang="en-US" sz="1600" dirty="0"/>
          </a:p>
          <a:p>
            <a:pPr>
              <a:spcBef>
                <a:spcPts val="0"/>
              </a:spcBef>
            </a:pPr>
            <a:r>
              <a:rPr lang="en-US" sz="2000" dirty="0" smtClean="0"/>
              <a:t>Data packet delivery rate (PDR)</a:t>
            </a:r>
          </a:p>
          <a:p>
            <a:pPr lvl="1">
              <a:spcBef>
                <a:spcPts val="0"/>
              </a:spcBef>
            </a:pPr>
            <a:r>
              <a:rPr lang="en-US" sz="1600" dirty="0" smtClean="0"/>
              <a:t>802.11ah </a:t>
            </a:r>
            <a:r>
              <a:rPr lang="en-US" sz="1600" dirty="0" smtClean="0"/>
              <a:t>PDR ≥ </a:t>
            </a:r>
            <a:r>
              <a:rPr lang="en-US" sz="1600" dirty="0" smtClean="0"/>
              <a:t>85% </a:t>
            </a:r>
          </a:p>
          <a:p>
            <a:pPr lvl="1">
              <a:spcBef>
                <a:spcPts val="0"/>
              </a:spcBef>
            </a:pPr>
            <a:r>
              <a:rPr lang="en-US" sz="1600" dirty="0" smtClean="0"/>
              <a:t>802.15.4g PDR   ≈ </a:t>
            </a:r>
            <a:r>
              <a:rPr lang="en-US" sz="1600" dirty="0" smtClean="0"/>
              <a:t>40</a:t>
            </a:r>
            <a:r>
              <a:rPr lang="en-US" sz="1600" dirty="0" smtClean="0"/>
              <a:t>% for </a:t>
            </a:r>
            <a:r>
              <a:rPr lang="en-US" sz="1600" dirty="0" smtClean="0"/>
              <a:t>packet generation rate </a:t>
            </a:r>
            <a:r>
              <a:rPr lang="en-US" sz="1600" dirty="0" smtClean="0"/>
              <a:t>= 4 packets/s</a:t>
            </a:r>
          </a:p>
          <a:p>
            <a:pPr marL="487693" lvl="1" indent="0">
              <a:spcBef>
                <a:spcPts val="0"/>
              </a:spcBef>
              <a:buNone/>
            </a:pPr>
            <a:r>
              <a:rPr lang="en-US" sz="1600" dirty="0"/>
              <a:t> </a:t>
            </a:r>
            <a:r>
              <a:rPr lang="en-US" sz="1600" dirty="0" smtClean="0"/>
              <a:t>                                    ≈  </a:t>
            </a:r>
            <a:r>
              <a:rPr lang="en-US" sz="1600" dirty="0" smtClean="0"/>
              <a:t>20</a:t>
            </a:r>
            <a:r>
              <a:rPr lang="en-US" sz="1600" dirty="0"/>
              <a:t>% </a:t>
            </a:r>
            <a:r>
              <a:rPr lang="en-US" sz="1600" dirty="0" smtClean="0"/>
              <a:t>for </a:t>
            </a:r>
            <a:r>
              <a:rPr lang="en-US" sz="1600" dirty="0"/>
              <a:t>packet generation rate </a:t>
            </a:r>
            <a:r>
              <a:rPr lang="en-US" sz="1600" dirty="0" smtClean="0"/>
              <a:t>= 5 packets/s</a:t>
            </a:r>
            <a:endParaRPr lang="en-US" sz="1600" dirty="0"/>
          </a:p>
          <a:p>
            <a:pPr lvl="1">
              <a:spcBef>
                <a:spcPts val="0"/>
              </a:spcBef>
            </a:pPr>
            <a:endParaRPr lang="en-US" sz="1600" dirty="0" smtClean="0"/>
          </a:p>
          <a:p>
            <a:pPr lvl="1">
              <a:spcBef>
                <a:spcPts val="0"/>
              </a:spcBef>
            </a:pPr>
            <a:endParaRPr lang="en-US" sz="1600" dirty="0"/>
          </a:p>
          <a:p>
            <a:pPr marL="487693" lvl="1" indent="0">
              <a:spcBef>
                <a:spcPts val="0"/>
              </a:spcBef>
              <a:buNone/>
            </a:pPr>
            <a:endParaRPr lang="en-US" sz="12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800" dirty="0"/>
          </a:p>
          <a:p>
            <a:pPr>
              <a:spcBef>
                <a:spcPts val="0"/>
              </a:spcBef>
            </a:pPr>
            <a:r>
              <a:rPr lang="en-US" sz="2000" dirty="0" smtClean="0">
                <a:solidFill>
                  <a:srgbClr val="C00000"/>
                </a:solidFill>
              </a:rPr>
              <a:t>What are the causes of 802.11ah interference on 802.15.4g?</a:t>
            </a:r>
            <a:endParaRPr lang="en-US" sz="2000" dirty="0">
              <a:solidFill>
                <a:srgbClr val="C00000"/>
              </a:solidFill>
            </a:endParaRPr>
          </a:p>
        </p:txBody>
      </p:sp>
      <p:sp>
        <p:nvSpPr>
          <p:cNvPr id="2" name="TextBox 1"/>
          <p:cNvSpPr txBox="1"/>
          <p:nvPr/>
        </p:nvSpPr>
        <p:spPr>
          <a:xfrm>
            <a:off x="1981200" y="3974068"/>
            <a:ext cx="2040855" cy="369332"/>
          </a:xfrm>
          <a:prstGeom prst="rect">
            <a:avLst/>
          </a:prstGeom>
          <a:noFill/>
        </p:spPr>
        <p:txBody>
          <a:bodyPr wrap="square" rtlCol="0">
            <a:spAutoFit/>
          </a:bodyPr>
          <a:lstStyle/>
          <a:p>
            <a:pPr algn="ctr"/>
            <a:r>
              <a:rPr lang="en-US" sz="1800" dirty="0" smtClean="0">
                <a:solidFill>
                  <a:schemeClr val="tx1"/>
                </a:solidFill>
              </a:rPr>
              <a:t>802.11ah PDR</a:t>
            </a:r>
            <a:endParaRPr lang="en-US" sz="1800" dirty="0">
              <a:solidFill>
                <a:schemeClr val="tx1"/>
              </a:solidFill>
            </a:endParaRPr>
          </a:p>
        </p:txBody>
      </p:sp>
      <p:sp>
        <p:nvSpPr>
          <p:cNvPr id="10" name="TextBox 9"/>
          <p:cNvSpPr txBox="1"/>
          <p:nvPr/>
        </p:nvSpPr>
        <p:spPr>
          <a:xfrm>
            <a:off x="5960145" y="3962400"/>
            <a:ext cx="2040855" cy="369332"/>
          </a:xfrm>
          <a:prstGeom prst="rect">
            <a:avLst/>
          </a:prstGeom>
          <a:noFill/>
        </p:spPr>
        <p:txBody>
          <a:bodyPr wrap="square" rtlCol="0">
            <a:spAutoFit/>
          </a:bodyPr>
          <a:lstStyle/>
          <a:p>
            <a:pPr algn="ctr"/>
            <a:r>
              <a:rPr lang="en-US" sz="1800" dirty="0" smtClean="0">
                <a:solidFill>
                  <a:schemeClr val="tx1"/>
                </a:solidFill>
              </a:rPr>
              <a:t>802.15.4g PDR</a:t>
            </a:r>
            <a:endParaRPr lang="en-US" sz="1800" dirty="0">
              <a:solidFill>
                <a:schemeClr val="tx1"/>
              </a:solidFill>
            </a:endParaRPr>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a:t>Interference caused by </a:t>
            </a:r>
            <a:r>
              <a:rPr lang="en-US" sz="2000" dirty="0" smtClean="0"/>
              <a:t>higher ED </a:t>
            </a:r>
            <a:r>
              <a:rPr lang="en-US" sz="2000" dirty="0"/>
              <a:t>threshold </a:t>
            </a:r>
            <a:r>
              <a:rPr lang="en-US" sz="2000" dirty="0" smtClean="0"/>
              <a:t>of 802.11ah</a:t>
            </a:r>
            <a:endParaRPr lang="en-US" sz="2000" dirty="0"/>
          </a:p>
          <a:p>
            <a:pPr lvl="1">
              <a:spcBef>
                <a:spcPts val="0"/>
              </a:spcBef>
            </a:pPr>
            <a:r>
              <a:rPr lang="en-US" sz="1600" dirty="0"/>
              <a:t>802.11ah </a:t>
            </a:r>
            <a:r>
              <a:rPr lang="en-US" sz="1600" dirty="0" smtClean="0"/>
              <a:t>ED threshold: -75dBm</a:t>
            </a:r>
          </a:p>
          <a:p>
            <a:pPr lvl="1">
              <a:spcBef>
                <a:spcPts val="0"/>
              </a:spcBef>
            </a:pPr>
            <a:r>
              <a:rPr lang="en-US" sz="1600" dirty="0" smtClean="0"/>
              <a:t>802.15.4g ED threshold: -80dBm</a:t>
            </a:r>
          </a:p>
          <a:p>
            <a:pPr lvl="1">
              <a:spcBef>
                <a:spcPts val="0"/>
              </a:spcBef>
            </a:pPr>
            <a:endParaRPr lang="en-US" sz="2000" dirty="0"/>
          </a:p>
          <a:p>
            <a:pPr>
              <a:spcBef>
                <a:spcPts val="0"/>
              </a:spcBef>
            </a:pPr>
            <a:r>
              <a:rPr lang="en-US" sz="2000" dirty="0"/>
              <a:t>802.15.4g receiver </a:t>
            </a:r>
            <a:r>
              <a:rPr lang="en-US" sz="2000" dirty="0" smtClean="0"/>
              <a:t>sensitivity (RS)</a:t>
            </a:r>
          </a:p>
          <a:p>
            <a:pPr lvl="1">
              <a:spcBef>
                <a:spcPts val="0"/>
              </a:spcBef>
            </a:pPr>
            <a:r>
              <a:rPr lang="en-US" sz="1600" dirty="0" smtClean="0"/>
              <a:t>-88dBm</a:t>
            </a:r>
            <a:endParaRPr lang="en-US" sz="16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1600" dirty="0" smtClean="0"/>
          </a:p>
          <a:p>
            <a:pPr>
              <a:spcBef>
                <a:spcPts val="0"/>
              </a:spcBef>
            </a:pPr>
            <a:r>
              <a:rPr lang="en-US" sz="2000" dirty="0" smtClean="0"/>
              <a:t>Consequences</a:t>
            </a:r>
            <a:endParaRPr lang="en-US" sz="2000" dirty="0"/>
          </a:p>
          <a:p>
            <a:pPr lvl="1">
              <a:spcBef>
                <a:spcPts val="0"/>
              </a:spcBef>
            </a:pPr>
            <a:r>
              <a:rPr lang="en-US" sz="1600" dirty="0"/>
              <a:t>Readable 802.15.4g </a:t>
            </a:r>
            <a:r>
              <a:rPr lang="en-US" sz="1600" dirty="0" smtClean="0"/>
              <a:t>packets </a:t>
            </a:r>
            <a:r>
              <a:rPr lang="en-US" sz="1600" dirty="0"/>
              <a:t>with receiving power </a:t>
            </a:r>
            <a:r>
              <a:rPr lang="en-US" sz="1600" dirty="0" smtClean="0"/>
              <a:t>level within the range [802.15.4g RS, 802.11ah ED Threshold] are ignored </a:t>
            </a:r>
            <a:r>
              <a:rPr lang="en-US" sz="1600" dirty="0"/>
              <a:t>by </a:t>
            </a:r>
            <a:r>
              <a:rPr lang="en-US" sz="1600" dirty="0" smtClean="0"/>
              <a:t>802.11ah ED CCA mechanism, which result in</a:t>
            </a:r>
          </a:p>
          <a:p>
            <a:pPr lvl="2">
              <a:spcBef>
                <a:spcPts val="0"/>
              </a:spcBef>
            </a:pPr>
            <a:r>
              <a:rPr lang="en-US" sz="1600" dirty="0" smtClean="0"/>
              <a:t>802.15.4g packet collision</a:t>
            </a:r>
          </a:p>
          <a:p>
            <a:pPr lvl="1">
              <a:spcBef>
                <a:spcPts val="0"/>
              </a:spcBef>
            </a:pPr>
            <a:r>
              <a:rPr lang="en-US" sz="1600" dirty="0"/>
              <a:t>802.11ah </a:t>
            </a:r>
            <a:r>
              <a:rPr lang="en-US" sz="1600" dirty="0" smtClean="0"/>
              <a:t>devices access </a:t>
            </a:r>
            <a:r>
              <a:rPr lang="en-US" sz="1600" dirty="0"/>
              <a:t>channel </a:t>
            </a:r>
            <a:r>
              <a:rPr lang="en-US" sz="1600" dirty="0" smtClean="0"/>
              <a:t>more, which result in</a:t>
            </a:r>
          </a:p>
          <a:p>
            <a:pPr lvl="2">
              <a:spcBef>
                <a:spcPts val="0"/>
              </a:spcBef>
            </a:pPr>
            <a:r>
              <a:rPr lang="en-US" sz="1600" dirty="0" smtClean="0"/>
              <a:t>802.15.4g packet drop due to channel access failure</a:t>
            </a:r>
            <a:endParaRPr lang="en-US" sz="16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3279775"/>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913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10275</TotalTime>
  <Words>1390</Words>
  <Application>Microsoft Office PowerPoint</Application>
  <PresentationFormat>Custom</PresentationFormat>
  <Paragraphs>271</Paragraphs>
  <Slides>16</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Coexistence of 802.11ah and 802.15.4g in the S1G Band</vt:lpstr>
      <vt:lpstr>Abstract</vt:lpstr>
      <vt:lpstr>Motivation</vt:lpstr>
      <vt:lpstr>Coexistence Mechanisms of 802.11ah and 802.15.4g</vt:lpstr>
      <vt:lpstr>Are Standard Defined Coexistence Mechanisms Sufficient?</vt:lpstr>
      <vt:lpstr>802.11ah and 802.15.4g Node Placement</vt:lpstr>
      <vt:lpstr>Propagation Model</vt:lpstr>
      <vt:lpstr>Simulation Results of 802.11ah and 802.15.4g Coexistence</vt:lpstr>
      <vt:lpstr>802.11ah Interference Cause I</vt:lpstr>
      <vt:lpstr>802.11ah Interference Cause II</vt:lpstr>
      <vt:lpstr>September 802.15 WG Straw Poll (1)</vt:lpstr>
      <vt:lpstr>September 802.15 WG Straw Poll (2)</vt:lpstr>
      <vt:lpstr>September 802.15 WG Straw Poll (3)</vt:lpstr>
      <vt:lpstr>November 802.19 WG Straw Poll (1)</vt:lpstr>
      <vt:lpstr>November 802.19 WG Straw Poll (2)</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154</cp:revision>
  <cp:lastPrinted>2014-11-08T20:15:38Z</cp:lastPrinted>
  <dcterms:created xsi:type="dcterms:W3CDTF">2014-10-30T17:06:39Z</dcterms:created>
  <dcterms:modified xsi:type="dcterms:W3CDTF">2017-11-08T22:19:20Z</dcterms:modified>
</cp:coreProperties>
</file>