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76" r:id="rId4"/>
    <p:sldId id="263" r:id="rId5"/>
    <p:sldId id="275" r:id="rId6"/>
    <p:sldId id="266" r:id="rId7"/>
    <p:sldId id="265" r:id="rId8"/>
    <p:sldId id="267" r:id="rId9"/>
    <p:sldId id="268" r:id="rId10"/>
    <p:sldId id="269" r:id="rId11"/>
    <p:sldId id="272" r:id="rId12"/>
    <p:sldId id="274" r:id="rId13"/>
    <p:sldId id="271" r:id="rId14"/>
    <p:sldId id="277" r:id="rId15"/>
    <p:sldId id="264"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5721" autoAdjust="0"/>
  </p:normalViewPr>
  <p:slideViewPr>
    <p:cSldViewPr>
      <p:cViewPr varScale="1">
        <p:scale>
          <a:sx n="86" d="100"/>
          <a:sy n="86" d="100"/>
        </p:scale>
        <p:origin x="1502" y="62"/>
      </p:cViewPr>
      <p:guideLst>
        <p:guide orient="horz" pos="2304"/>
        <p:guide pos="3072"/>
      </p:guideLst>
    </p:cSldViewPr>
  </p:slideViewPr>
  <p:outlineViewPr>
    <p:cViewPr varScale="1">
      <p:scale>
        <a:sx n="170" d="200"/>
        <a:sy n="170" d="200"/>
      </p:scale>
      <p:origin x="0" y="-170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9" d="100"/>
          <a:sy n="59" d="100"/>
        </p:scale>
        <p:origin x="3283"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802.15.4-17/xxxxr0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Month Year</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Jianlin Guo, Mitsubishi Electric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
        <p:nvSpPr>
          <p:cNvPr id="2" name="Header Placeholder 1"/>
          <p:cNvSpPr>
            <a:spLocks noGrp="1"/>
          </p:cNvSpPr>
          <p:nvPr>
            <p:ph type="hdr" sz="quarter"/>
          </p:nvPr>
        </p:nvSpPr>
        <p:spPr>
          <a:xfrm>
            <a:off x="0" y="0"/>
            <a:ext cx="3005138" cy="465138"/>
          </a:xfrm>
          <a:prstGeom prst="rect">
            <a:avLst/>
          </a:prstGeom>
        </p:spPr>
        <p:txBody>
          <a:bodyPr vert="horz" lIns="91440" tIns="45720" rIns="91440" bIns="45720" rtlCol="0"/>
          <a:lstStyle>
            <a:lvl1pPr algn="l">
              <a:defRPr sz="1200"/>
            </a:lvl1pPr>
          </a:lstStyle>
          <a:p>
            <a:endParaRPr lang="en-US"/>
          </a:p>
        </p:txBody>
      </p:sp>
      <p:sp>
        <p:nvSpPr>
          <p:cNvPr id="3" name="Slide Image Placeholder 2"/>
          <p:cNvSpPr>
            <a:spLocks noGrp="1" noRot="1" noChangeAspect="1"/>
          </p:cNvSpPr>
          <p:nvPr>
            <p:ph type="sldImg" idx="2"/>
          </p:nvPr>
        </p:nvSpPr>
        <p:spPr>
          <a:xfrm>
            <a:off x="1379538" y="1160463"/>
            <a:ext cx="4175125" cy="3132137"/>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dt="0"/>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44480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0724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5640388" y="96838"/>
            <a:ext cx="639762" cy="211137"/>
          </a:xfrm>
          <a:prstGeom prst="rect">
            <a:avLst/>
          </a:prstGeom>
          <a:ln/>
        </p:spPr>
        <p:txBody>
          <a:bodyPr/>
          <a:lstStyle/>
          <a:p>
            <a:r>
              <a:rPr lang="en-US" smtClean="0"/>
              <a:t>doc.: IEEE 802.15.4-17/xxxxr0</a:t>
            </a:r>
            <a:endParaRPr lang="en-US"/>
          </a:p>
        </p:txBody>
      </p:sp>
      <p:sp>
        <p:nvSpPr>
          <p:cNvPr id="6" name="Rectangle 6"/>
          <p:cNvSpPr>
            <a:spLocks noGrp="1" noChangeArrowheads="1"/>
          </p:cNvSpPr>
          <p:nvPr>
            <p:ph type="ftr"/>
          </p:nvPr>
        </p:nvSpPr>
        <p:spPr>
          <a:xfrm>
            <a:off x="5357813" y="8985250"/>
            <a:ext cx="922337" cy="180975"/>
          </a:xfrm>
          <a:prstGeom prst="rect">
            <a:avLst/>
          </a:prstGeom>
          <a:ln/>
        </p:spPr>
        <p:txBody>
          <a:bodyPr/>
          <a:lstStyle/>
          <a:p>
            <a:r>
              <a:rPr lang="en-US" smtClean="0"/>
              <a:t>Jianlin Guo, Mitsubishi Electric</a:t>
            </a:r>
            <a:endParaRPr lang="en-US"/>
          </a:p>
        </p:txBody>
      </p:sp>
      <p:sp>
        <p:nvSpPr>
          <p:cNvPr id="7" name="Rectangle 7"/>
          <p:cNvSpPr>
            <a:spLocks noGrp="1" noChangeArrowheads="1"/>
          </p:cNvSpPr>
          <p:nvPr>
            <p:ph type="sldNum"/>
          </p:nvPr>
        </p:nvSpPr>
        <p:spPr>
          <a:xfrm>
            <a:off x="3222625" y="8985250"/>
            <a:ext cx="511175" cy="363538"/>
          </a:xfrm>
          <a:prstGeom prst="rect">
            <a:avLst/>
          </a:prstGeom>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Jianlin Guo, Mitsubishi Electric</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November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Jianlin Guo, Mitsubishi Electric</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802.19-17/0087r1</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latin typeface="+mn-lt"/>
              </a:rPr>
              <a:t>November 2017</a:t>
            </a:r>
            <a:endParaRPr lang="en-GB" dirty="0">
              <a:latin typeface="+mn-lt"/>
            </a:endParaRPr>
          </a:p>
        </p:txBody>
      </p:sp>
      <p:sp>
        <p:nvSpPr>
          <p:cNvPr id="7"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8" name="Slide Number Placeholder 5"/>
          <p:cNvSpPr>
            <a:spLocks noGrp="1"/>
          </p:cNvSpPr>
          <p:nvPr>
            <p:ph type="sldNum" idx="12"/>
          </p:nvPr>
        </p:nvSpPr>
        <p:spPr/>
        <p:txBody>
          <a:bodyPr/>
          <a:lstStyle/>
          <a:p>
            <a:r>
              <a:rPr lang="en-GB" dirty="0">
                <a:latin typeface="+mn-lt"/>
              </a:rPr>
              <a:t>Slide </a:t>
            </a:r>
            <a:fld id="{93823DB3-BAA4-4F4A-B4B3-ED9ABE70E976}" type="slidenum">
              <a:rPr lang="en-GB">
                <a:latin typeface="+mn-lt"/>
              </a:rPr>
              <a:pPr/>
              <a:t>1</a:t>
            </a:fld>
            <a:endParaRPr lang="en-GB" dirty="0">
              <a:latin typeface="+mn-lt"/>
            </a:endParaRPr>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latin typeface="+mn-lt"/>
              </a:rPr>
              <a:t>Coexistence of 802.11ah and 802.15.4g in the S1G Band</a:t>
            </a:r>
            <a:endParaRPr lang="en-GB" sz="3600" dirty="0">
              <a:latin typeface="+mn-lt"/>
            </a:endParaRPr>
          </a:p>
        </p:txBody>
      </p:sp>
      <p:sp>
        <p:nvSpPr>
          <p:cNvPr id="3074" name="Rectangle 2"/>
          <p:cNvSpPr>
            <a:spLocks noGrp="1" noChangeArrowheads="1"/>
          </p:cNvSpPr>
          <p:nvPr>
            <p:ph type="body" idx="1"/>
          </p:nvPr>
        </p:nvSpPr>
        <p:spPr>
          <a:xfrm>
            <a:off x="731520" y="18626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latin typeface="+mn-lt"/>
              </a:rPr>
              <a:t>Date:</a:t>
            </a:r>
            <a:r>
              <a:rPr lang="en-GB" sz="2133" b="0" dirty="0">
                <a:latin typeface="+mn-lt"/>
              </a:rPr>
              <a:t> </a:t>
            </a:r>
            <a:r>
              <a:rPr lang="en-GB" sz="2133" b="0" dirty="0" smtClean="0">
                <a:latin typeface="+mn-lt"/>
              </a:rPr>
              <a:t>2017-11-08</a:t>
            </a:r>
            <a:endParaRPr lang="en-GB" sz="2133" b="0" dirty="0">
              <a:latin typeface="+mn-lt"/>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1608056410"/>
              </p:ext>
            </p:extLst>
          </p:nvPr>
        </p:nvGraphicFramePr>
        <p:xfrm>
          <a:off x="674688" y="2549525"/>
          <a:ext cx="7954962" cy="4005137"/>
        </p:xfrm>
        <a:graphic>
          <a:graphicData uri="http://schemas.openxmlformats.org/presentationml/2006/ole">
            <mc:AlternateContent xmlns:mc="http://schemas.openxmlformats.org/markup-compatibility/2006">
              <mc:Choice xmlns:v="urn:schemas-microsoft-com:vml" Requires="v">
                <p:oleObj spid="_x0000_s3207" name="Document" r:id="rId4" imgW="8855058" imgH="4555171" progId="Word.Document.8">
                  <p:embed/>
                </p:oleObj>
              </mc:Choice>
              <mc:Fallback>
                <p:oleObj name="Document" r:id="rId4" imgW="8855058" imgH="4555171" progId="Word.Document.8">
                  <p:embed/>
                  <p:pic>
                    <p:nvPicPr>
                      <p:cNvPr id="0" name="Picture 3"/>
                      <p:cNvPicPr>
                        <a:picLocks noChangeAspect="1" noChangeArrowheads="1"/>
                      </p:cNvPicPr>
                      <p:nvPr/>
                    </p:nvPicPr>
                    <p:blipFill>
                      <a:blip r:embed="rId5"/>
                      <a:srcRect/>
                      <a:stretch>
                        <a:fillRect/>
                      </a:stretch>
                    </p:blipFill>
                    <p:spPr bwMode="auto">
                      <a:xfrm>
                        <a:off x="674688" y="2549525"/>
                        <a:ext cx="7954962" cy="4005137"/>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mn-lt"/>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mn-lt"/>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latin typeface="+mn-lt"/>
              </a:endParaRP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r>
              <a:rPr lang="en-US" sz="2000" dirty="0"/>
              <a:t>Interference caused by </a:t>
            </a:r>
            <a:r>
              <a:rPr lang="en-US" sz="2000" dirty="0" smtClean="0"/>
              <a:t>faster </a:t>
            </a:r>
            <a:r>
              <a:rPr lang="en-US" sz="2000" dirty="0" err="1" smtClean="0"/>
              <a:t>backoff</a:t>
            </a:r>
            <a:r>
              <a:rPr lang="en-US" sz="2000" dirty="0" smtClean="0"/>
              <a:t> </a:t>
            </a:r>
            <a:r>
              <a:rPr lang="en-US" sz="2000" smtClean="0"/>
              <a:t>mechanism of 802.11ah</a:t>
            </a:r>
            <a:endParaRPr lang="en-US" sz="2000" dirty="0"/>
          </a:p>
          <a:p>
            <a:pPr lvl="1"/>
            <a:r>
              <a:rPr lang="en-US" sz="1600" dirty="0"/>
              <a:t>802.11ah smaller time scales vs 802.15.4g larger time </a:t>
            </a:r>
            <a:r>
              <a:rPr lang="en-US" sz="1600" dirty="0" smtClean="0"/>
              <a:t>scales</a:t>
            </a:r>
            <a:endParaRPr lang="en-US" sz="800" dirty="0" smtClean="0"/>
          </a:p>
          <a:p>
            <a:pPr lvl="1"/>
            <a:endParaRPr lang="en-US" sz="1000" dirty="0"/>
          </a:p>
          <a:p>
            <a:pPr lvl="1"/>
            <a:endParaRPr lang="en-US" sz="1000" dirty="0"/>
          </a:p>
          <a:p>
            <a:pPr lvl="1"/>
            <a:endParaRPr lang="en-US" sz="1000" dirty="0"/>
          </a:p>
          <a:p>
            <a:pPr lvl="1"/>
            <a:endParaRPr lang="en-US" sz="1000" dirty="0"/>
          </a:p>
          <a:p>
            <a:pPr marL="487693" lvl="1" indent="0">
              <a:buNone/>
            </a:pPr>
            <a:endParaRPr lang="en-US" sz="1000" dirty="0"/>
          </a:p>
          <a:p>
            <a:r>
              <a:rPr lang="en-US" sz="2000" dirty="0" smtClean="0"/>
              <a:t>Consequences</a:t>
            </a:r>
            <a:endParaRPr lang="en-US" sz="2000" dirty="0"/>
          </a:p>
          <a:p>
            <a:pPr lvl="1"/>
            <a:r>
              <a:rPr lang="en-US" sz="1600" dirty="0"/>
              <a:t>802.11ah </a:t>
            </a:r>
            <a:r>
              <a:rPr lang="en-US" sz="1600" dirty="0" smtClean="0"/>
              <a:t>device may </a:t>
            </a:r>
            <a:r>
              <a:rPr lang="en-US" sz="1600" dirty="0"/>
              <a:t>start packet transmission when 802.15.4g </a:t>
            </a:r>
            <a:r>
              <a:rPr lang="en-US" sz="1600" dirty="0" smtClean="0"/>
              <a:t>device performs </a:t>
            </a:r>
            <a:r>
              <a:rPr lang="en-US" sz="1600" dirty="0"/>
              <a:t>CCA-to-TX </a:t>
            </a:r>
            <a:r>
              <a:rPr lang="en-US" sz="1600" dirty="0" smtClean="0"/>
              <a:t>turnaround, which causes data </a:t>
            </a:r>
            <a:r>
              <a:rPr lang="en-US" sz="1600" dirty="0"/>
              <a:t>packet collision</a:t>
            </a:r>
          </a:p>
          <a:p>
            <a:pPr lvl="1"/>
            <a:r>
              <a:rPr lang="en-US" sz="1600" dirty="0"/>
              <a:t>802.11ah </a:t>
            </a:r>
            <a:r>
              <a:rPr lang="en-US" sz="1600" dirty="0" smtClean="0"/>
              <a:t>device may </a:t>
            </a:r>
            <a:r>
              <a:rPr lang="en-US" sz="1600" dirty="0"/>
              <a:t>start packet transmission when 802.15.4g </a:t>
            </a:r>
            <a:r>
              <a:rPr lang="en-US" sz="1600" dirty="0" smtClean="0"/>
              <a:t>device is </a:t>
            </a:r>
            <a:r>
              <a:rPr lang="en-US" sz="1600" dirty="0"/>
              <a:t>waiting for ACK </a:t>
            </a:r>
            <a:r>
              <a:rPr lang="en-US" sz="1600" dirty="0" smtClean="0"/>
              <a:t>packet, which causes ACK </a:t>
            </a:r>
            <a:r>
              <a:rPr lang="en-US" sz="1600" dirty="0"/>
              <a:t>packet collision</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0025" y="1905000"/>
            <a:ext cx="6810375" cy="105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19271" y="4419600"/>
            <a:ext cx="6757929" cy="254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テキスト ボックス 103"/>
          <p:cNvSpPr txBox="1"/>
          <p:nvPr/>
        </p:nvSpPr>
        <p:spPr>
          <a:xfrm>
            <a:off x="4495801" y="2923923"/>
            <a:ext cx="1523999" cy="338554"/>
          </a:xfrm>
          <a:prstGeom prst="rect">
            <a:avLst/>
          </a:prstGeom>
          <a:noFill/>
          <a:ln w="12700">
            <a:solidFill>
              <a:schemeClr val="tx1"/>
            </a:solidFill>
            <a:prstDash val="solid"/>
          </a:ln>
        </p:spPr>
        <p:txBody>
          <a:bodyPr wrap="square" rtlCol="0">
            <a:spAutoFit/>
          </a:bodyPr>
          <a:lstStyle/>
          <a:p>
            <a:pPr algn="ctr"/>
            <a:r>
              <a:rPr lang="en-US" altLang="ja-JP" sz="1600" dirty="0" smtClean="0">
                <a:solidFill>
                  <a:srgbClr val="FF0000"/>
                </a:solidFill>
              </a:rPr>
              <a:t>62.5 </a:t>
            </a:r>
            <a:r>
              <a:rPr lang="en-US" altLang="ja-JP" sz="1600" dirty="0" err="1" smtClean="0">
                <a:solidFill>
                  <a:srgbClr val="FF0000"/>
                </a:solidFill>
              </a:rPr>
              <a:t>ksymbols</a:t>
            </a:r>
            <a:r>
              <a:rPr lang="en-US" altLang="ja-JP" sz="1600" dirty="0" smtClean="0">
                <a:solidFill>
                  <a:srgbClr val="FF0000"/>
                </a:solidFill>
              </a:rPr>
              <a:t>/s</a:t>
            </a:r>
            <a:endParaRPr kumimoji="1" lang="ja-JP" altLang="en-US" sz="1600" dirty="0" smtClean="0">
              <a:solidFill>
                <a:srgbClr val="FF0000"/>
              </a:solidFill>
            </a:endParaRPr>
          </a:p>
        </p:txBody>
      </p:sp>
      <p:cxnSp>
        <p:nvCxnSpPr>
          <p:cNvPr id="3" name="Straight Arrow Connector 2"/>
          <p:cNvCxnSpPr/>
          <p:nvPr/>
        </p:nvCxnSpPr>
        <p:spPr bwMode="auto">
          <a:xfrm flipH="1" flipV="1">
            <a:off x="2362200" y="2819400"/>
            <a:ext cx="2097797" cy="273800"/>
          </a:xfrm>
          <a:prstGeom prst="straightConnector1">
            <a:avLst/>
          </a:prstGeom>
          <a:solidFill>
            <a:srgbClr val="00B8FF"/>
          </a:solidFill>
          <a:ln w="19050" cap="flat" cmpd="sng" algn="ctr">
            <a:solidFill>
              <a:schemeClr val="tx1"/>
            </a:solidFill>
            <a:prstDash val="solid"/>
            <a:round/>
            <a:headEnd type="none" w="med" len="med"/>
            <a:tailEnd type="none"/>
          </a:ln>
          <a:effectLst/>
        </p:spPr>
      </p:cxnSp>
    </p:spTree>
    <p:extLst>
      <p:ext uri="{BB962C8B-B14F-4D97-AF65-F5344CB8AC3E}">
        <p14:creationId xmlns:p14="http://schemas.microsoft.com/office/powerpoint/2010/main" val="39558762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(1)</a:t>
            </a:r>
            <a:endParaRPr lang="en-US" sz="3200" dirty="0"/>
          </a:p>
        </p:txBody>
      </p:sp>
      <p:sp>
        <p:nvSpPr>
          <p:cNvPr id="10242" name="Rectangle 2"/>
          <p:cNvSpPr>
            <a:spLocks noGrp="1" noChangeArrowheads="1"/>
          </p:cNvSpPr>
          <p:nvPr>
            <p:ph type="body" idx="1"/>
          </p:nvPr>
        </p:nvSpPr>
        <p:spPr>
          <a:xfrm>
            <a:off x="731520" y="1524000"/>
            <a:ext cx="8290560" cy="5410199"/>
          </a:xfrm>
          <a:ln/>
        </p:spPr>
        <p:txBody>
          <a:bodyPr/>
          <a:lstStyle/>
          <a:p>
            <a:pPr marL="0" indent="0">
              <a:spcBef>
                <a:spcPts val="0"/>
              </a:spcBef>
              <a:buNone/>
            </a:pPr>
            <a:r>
              <a:rPr lang="en-US" dirty="0" smtClean="0"/>
              <a:t>Do you think there are issues when 802.11ah network and 802.15.4g network are forced to coexist in the Sub-1 GHz band when channel hopping is not available or severely restricted?</a:t>
            </a:r>
          </a:p>
          <a:p>
            <a:pPr marL="0" indent="0">
              <a:spcBef>
                <a:spcPts val="0"/>
              </a:spcBef>
              <a:buNone/>
            </a:pPr>
            <a:endParaRPr lang="en-US" dirty="0"/>
          </a:p>
          <a:p>
            <a:pPr marL="0" indent="0">
              <a:spcBef>
                <a:spcPts val="0"/>
              </a:spcBef>
              <a:buNone/>
            </a:pPr>
            <a:r>
              <a:rPr lang="en-US" dirty="0" smtClean="0"/>
              <a:t>Yes:23</a:t>
            </a:r>
          </a:p>
          <a:p>
            <a:pPr marL="0" indent="0">
              <a:spcBef>
                <a:spcPts val="0"/>
              </a:spcBef>
              <a:buNone/>
            </a:pPr>
            <a:r>
              <a:rPr lang="en-US" dirty="0" smtClean="0"/>
              <a:t>No:0</a:t>
            </a:r>
          </a:p>
          <a:p>
            <a:pPr marL="0" indent="0">
              <a:spcBef>
                <a:spcPts val="0"/>
              </a:spcBef>
              <a:buNone/>
            </a:pPr>
            <a:r>
              <a:rPr lang="en-US" dirty="0" smtClean="0"/>
              <a:t>Abstain:3</a:t>
            </a:r>
            <a:endParaRPr lang="en-US" dirty="0"/>
          </a:p>
        </p:txBody>
      </p:sp>
    </p:spTree>
    <p:extLst>
      <p:ext uri="{BB962C8B-B14F-4D97-AF65-F5344CB8AC3E}">
        <p14:creationId xmlns:p14="http://schemas.microsoft.com/office/powerpoint/2010/main" val="19244695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(2)</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altLang="ja-JP" dirty="0" smtClean="0"/>
              <a:t>Would you like to participate in the resolution of coexistence of 802.11ah network and 802.15.4g network?</a:t>
            </a:r>
            <a:endParaRPr lang="en-US" dirty="0" smtClean="0"/>
          </a:p>
          <a:p>
            <a:pPr marL="0" indent="0">
              <a:spcBef>
                <a:spcPts val="0"/>
              </a:spcBef>
              <a:buNone/>
            </a:pPr>
            <a:endParaRPr lang="en-US" dirty="0"/>
          </a:p>
          <a:p>
            <a:pPr marL="0" indent="0">
              <a:spcBef>
                <a:spcPts val="0"/>
              </a:spcBef>
              <a:buNone/>
            </a:pPr>
            <a:r>
              <a:rPr lang="en-US" dirty="0" smtClean="0"/>
              <a:t>Yes:10</a:t>
            </a:r>
          </a:p>
          <a:p>
            <a:pPr marL="0" indent="0">
              <a:spcBef>
                <a:spcPts val="0"/>
              </a:spcBef>
              <a:buNone/>
            </a:pPr>
            <a:r>
              <a:rPr lang="en-US" dirty="0" smtClean="0"/>
              <a:t>No:3</a:t>
            </a:r>
          </a:p>
          <a:p>
            <a:pPr marL="0" indent="0">
              <a:spcBef>
                <a:spcPts val="0"/>
              </a:spcBef>
              <a:buNone/>
            </a:pPr>
            <a:r>
              <a:rPr lang="en-US" dirty="0" smtClean="0"/>
              <a:t>Abstain:12</a:t>
            </a:r>
            <a:endParaRPr lang="en-US" dirty="0"/>
          </a:p>
        </p:txBody>
      </p:sp>
    </p:spTree>
    <p:extLst>
      <p:ext uri="{BB962C8B-B14F-4D97-AF65-F5344CB8AC3E}">
        <p14:creationId xmlns:p14="http://schemas.microsoft.com/office/powerpoint/2010/main" val="1076709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September 802.15 WG Straw Poll (3)</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Should IEEE 802.15 and/or 802.19 and/or 802.11 Working Group address issues (if any) in 802.11ah and 802.15.4g coexistence?</a:t>
            </a:r>
          </a:p>
          <a:p>
            <a:pPr marL="0" indent="0">
              <a:spcBef>
                <a:spcPts val="0"/>
              </a:spcBef>
              <a:buNone/>
            </a:pPr>
            <a:endParaRPr lang="en-US" dirty="0"/>
          </a:p>
          <a:p>
            <a:pPr marL="0" indent="0">
              <a:spcBef>
                <a:spcPts val="0"/>
              </a:spcBef>
              <a:buNone/>
            </a:pPr>
            <a:r>
              <a:rPr lang="en-US" dirty="0" smtClean="0"/>
              <a:t>802.15:	6</a:t>
            </a:r>
          </a:p>
          <a:p>
            <a:pPr marL="0" indent="0">
              <a:spcBef>
                <a:spcPts val="0"/>
              </a:spcBef>
              <a:buNone/>
            </a:pPr>
            <a:r>
              <a:rPr lang="en-US" dirty="0" smtClean="0"/>
              <a:t>802.19:	18</a:t>
            </a:r>
          </a:p>
          <a:p>
            <a:pPr marL="0" indent="0">
              <a:spcBef>
                <a:spcPts val="0"/>
              </a:spcBef>
              <a:buNone/>
            </a:pPr>
            <a:r>
              <a:rPr lang="en-US" dirty="0" smtClean="0"/>
              <a:t>802.11:	16</a:t>
            </a:r>
          </a:p>
          <a:p>
            <a:pPr marL="0" indent="0">
              <a:spcBef>
                <a:spcPts val="0"/>
              </a:spcBef>
              <a:buNone/>
            </a:pPr>
            <a:r>
              <a:rPr lang="en-US" dirty="0" smtClean="0"/>
              <a:t>Abstain: 6</a:t>
            </a:r>
          </a:p>
          <a:p>
            <a:pPr marL="0" indent="0">
              <a:spcBef>
                <a:spcPts val="0"/>
              </a:spcBef>
              <a:buNone/>
            </a:pPr>
            <a:r>
              <a:rPr lang="en-US" dirty="0" smtClean="0"/>
              <a:t>None of above: 0</a:t>
            </a:r>
            <a:endParaRPr lang="en-US" dirty="0"/>
          </a:p>
        </p:txBody>
      </p:sp>
    </p:spTree>
    <p:extLst>
      <p:ext uri="{BB962C8B-B14F-4D97-AF65-F5344CB8AC3E}">
        <p14:creationId xmlns:p14="http://schemas.microsoft.com/office/powerpoint/2010/main" val="641414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3200" dirty="0" smtClean="0"/>
              <a:t>November 802.19 WG Straw Poll (1)</a:t>
            </a:r>
            <a:endParaRPr lang="en-US" sz="3200" dirty="0"/>
          </a:p>
        </p:txBody>
      </p:sp>
      <p:sp>
        <p:nvSpPr>
          <p:cNvPr id="10242" name="Rectangle 2"/>
          <p:cNvSpPr>
            <a:spLocks noGrp="1" noChangeArrowheads="1"/>
          </p:cNvSpPr>
          <p:nvPr>
            <p:ph type="body" idx="1"/>
          </p:nvPr>
        </p:nvSpPr>
        <p:spPr>
          <a:xfrm>
            <a:off x="731520" y="1752600"/>
            <a:ext cx="8290560" cy="5181599"/>
          </a:xfrm>
          <a:ln/>
        </p:spPr>
        <p:txBody>
          <a:bodyPr/>
          <a:lstStyle/>
          <a:p>
            <a:pPr marL="0" indent="0">
              <a:spcBef>
                <a:spcPts val="0"/>
              </a:spcBef>
              <a:buNone/>
            </a:pPr>
            <a:r>
              <a:rPr lang="en-US" dirty="0" smtClean="0"/>
              <a:t>Should IEEE 802.19 Working Group create a study group or interest group to study coexistence between 802.15.4g and 802.11ah in the Sub-1 GHz band?</a:t>
            </a:r>
          </a:p>
          <a:p>
            <a:pPr marL="0" indent="0">
              <a:spcBef>
                <a:spcPts val="0"/>
              </a:spcBef>
              <a:buNone/>
            </a:pPr>
            <a:endParaRPr lang="en-US" dirty="0"/>
          </a:p>
          <a:p>
            <a:pPr marL="0" indent="0">
              <a:spcBef>
                <a:spcPts val="0"/>
              </a:spcBef>
              <a:buNone/>
            </a:pPr>
            <a:r>
              <a:rPr lang="en-US" dirty="0" smtClean="0"/>
              <a:t>Yes:</a:t>
            </a:r>
            <a:endParaRPr lang="en-US" dirty="0"/>
          </a:p>
          <a:p>
            <a:pPr marL="0" indent="0">
              <a:spcBef>
                <a:spcPts val="0"/>
              </a:spcBef>
              <a:buNone/>
            </a:pPr>
            <a:r>
              <a:rPr lang="en-US" dirty="0"/>
              <a:t>No</a:t>
            </a:r>
            <a:r>
              <a:rPr lang="en-US" dirty="0" smtClean="0"/>
              <a:t>:</a:t>
            </a:r>
            <a:endParaRPr lang="en-US" dirty="0"/>
          </a:p>
          <a:p>
            <a:pPr marL="0" indent="0">
              <a:spcBef>
                <a:spcPts val="0"/>
              </a:spcBef>
              <a:buNone/>
            </a:pPr>
            <a:r>
              <a:rPr lang="en-US" dirty="0"/>
              <a:t>Abstain</a:t>
            </a:r>
            <a:r>
              <a:rPr lang="en-US" dirty="0" smtClean="0"/>
              <a:t>:</a:t>
            </a:r>
            <a:endParaRPr lang="en-US" dirty="0"/>
          </a:p>
        </p:txBody>
      </p:sp>
    </p:spTree>
    <p:extLst>
      <p:ext uri="{BB962C8B-B14F-4D97-AF65-F5344CB8AC3E}">
        <p14:creationId xmlns:p14="http://schemas.microsoft.com/office/powerpoint/2010/main" val="20609592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96001" y="6907108"/>
            <a:ext cx="30158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References</a:t>
            </a:r>
          </a:p>
        </p:txBody>
      </p:sp>
      <p:sp>
        <p:nvSpPr>
          <p:cNvPr id="11266" name="Rectangle 2"/>
          <p:cNvSpPr>
            <a:spLocks noGrp="1" noChangeArrowheads="1"/>
          </p:cNvSpPr>
          <p:nvPr>
            <p:ph type="body" idx="1"/>
          </p:nvPr>
        </p:nvSpPr>
        <p:spPr>
          <a:xfrm>
            <a:off x="731520" y="1752601"/>
            <a:ext cx="8290560" cy="4849708"/>
          </a:xfrm>
          <a:ln/>
        </p:spPr>
        <p:txBody>
          <a:bodyPr/>
          <a:lstStyle/>
          <a:p>
            <a:pPr marL="487693" indent="-487693">
              <a:buFont typeface="+mj-lt"/>
              <a:buAutoNum type="arabicPeriod"/>
            </a:pPr>
            <a:r>
              <a:rPr lang="en-US" sz="2000" dirty="0" smtClean="0"/>
              <a:t>IEEE Standard 802.15.4g-2012 (</a:t>
            </a:r>
            <a:r>
              <a:rPr lang="en-US" sz="2000" dirty="0"/>
              <a:t>Amendment to IEEE </a:t>
            </a:r>
            <a:r>
              <a:rPr lang="en-US" sz="2000" dirty="0" smtClean="0"/>
              <a:t>Standard 802.15.4-2011)</a:t>
            </a:r>
          </a:p>
          <a:p>
            <a:pPr marL="487693" indent="-487693">
              <a:buFont typeface="+mj-lt"/>
              <a:buAutoNum type="arabicPeriod"/>
            </a:pPr>
            <a:r>
              <a:rPr lang="en-US" sz="2000" dirty="0" smtClean="0"/>
              <a:t>IEEE Standard 802.11ah-2016 (Sub-1 GHz Operation)</a:t>
            </a:r>
          </a:p>
          <a:p>
            <a:pPr marL="487693" indent="-487693">
              <a:buFont typeface="+mj-lt"/>
              <a:buAutoNum type="arabicPeriod"/>
            </a:pPr>
            <a:r>
              <a:rPr lang="en-US" sz="2000" dirty="0" smtClean="0"/>
              <a:t>IEEE 802.11-11-05-00ah/0905r45, “</a:t>
            </a:r>
            <a:r>
              <a:rPr lang="en-US" sz="2000" dirty="0" err="1" smtClean="0"/>
              <a:t>TGah</a:t>
            </a:r>
            <a:r>
              <a:rPr lang="en-US" sz="2000" dirty="0" smtClean="0"/>
              <a:t> Functional Requirements and Evaluation Methodology”</a:t>
            </a:r>
          </a:p>
          <a:p>
            <a:pPr marL="487693" indent="-487693">
              <a:buFont typeface="+mj-lt"/>
              <a:buAutoNum type="arabicPeriod"/>
            </a:pPr>
            <a:r>
              <a:rPr lang="en-US" sz="2000" dirty="0"/>
              <a:t>L. Tian, S. </a:t>
            </a:r>
            <a:r>
              <a:rPr lang="en-US" sz="2000" dirty="0" err="1"/>
              <a:t>Deronne</a:t>
            </a:r>
            <a:r>
              <a:rPr lang="en-US" sz="2000" dirty="0"/>
              <a:t>, S. </a:t>
            </a:r>
            <a:r>
              <a:rPr lang="en-US" sz="2000" dirty="0" err="1"/>
              <a:t>Latre</a:t>
            </a:r>
            <a:r>
              <a:rPr lang="en-US" sz="2000" dirty="0"/>
              <a:t>, and J. </a:t>
            </a:r>
            <a:r>
              <a:rPr lang="en-US" sz="2000" dirty="0" err="1"/>
              <a:t>Famaey</a:t>
            </a:r>
            <a:r>
              <a:rPr lang="en-US" sz="2000" dirty="0"/>
              <a:t>, “An IEEE 802.11 ah Module for NS-3,” in Proceedings of the Workshop on ns-3. ACM, 2016, pp. 49–56</a:t>
            </a:r>
          </a:p>
          <a:p>
            <a:pPr marL="487693" indent="-487693">
              <a:buFont typeface="+mj-lt"/>
              <a:buAutoNum type="arabicPeriod"/>
            </a:pPr>
            <a:r>
              <a:rPr lang="en-US" sz="2000" dirty="0"/>
              <a:t>NS-3 version </a:t>
            </a:r>
            <a:r>
              <a:rPr lang="en-US" sz="2000" dirty="0" smtClean="0"/>
              <a:t>3.23</a:t>
            </a:r>
            <a:endParaRPr lang="en-US"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November 2017</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2</a:t>
            </a:fld>
            <a:endParaRPr lang="en-GB">
              <a:latin typeface="+mn-lt"/>
            </a:endParaRPr>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latin typeface="+mn-lt"/>
              </a:rPr>
              <a:t>Abstract</a:t>
            </a:r>
          </a:p>
        </p:txBody>
      </p:sp>
      <p:sp>
        <p:nvSpPr>
          <p:cNvPr id="4098" name="Rectangle 2"/>
          <p:cNvSpPr>
            <a:spLocks noGrp="1" noChangeArrowheads="1"/>
          </p:cNvSpPr>
          <p:nvPr>
            <p:ph type="body" idx="1"/>
          </p:nvPr>
        </p:nvSpPr>
        <p:spPr>
          <a:xfrm>
            <a:off x="731520" y="2113280"/>
            <a:ext cx="8290560" cy="4389120"/>
          </a:xfrm>
          <a:ln/>
        </p:spPr>
        <p:txBody>
          <a:bodyPr/>
          <a:lstStyle/>
          <a:p>
            <a:pPr marL="0" inden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Presentation to IEEE 802.19 Working Group to raise awareness of coexistence issues between IEEE 802.11ah and IEEE 802.15.4g in the Sub-1 GHz (S1G) Band</a:t>
            </a:r>
            <a:endParaRPr lang="en-GB"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43374" y="355601"/>
            <a:ext cx="2761816" cy="291254"/>
          </a:xfrm>
        </p:spPr>
        <p:txBody>
          <a:bodyPr/>
          <a:lstStyle/>
          <a:p>
            <a:r>
              <a:rPr lang="en-US" smtClean="0">
                <a:latin typeface="+mn-lt"/>
              </a:rPr>
              <a:t>November 2017</a:t>
            </a:r>
            <a:endParaRPr lang="en-GB" dirty="0">
              <a:latin typeface="+mn-lt"/>
            </a:endParaRPr>
          </a:p>
        </p:txBody>
      </p:sp>
      <p:sp>
        <p:nvSpPr>
          <p:cNvPr id="5" name="Footer Placeholder 4"/>
          <p:cNvSpPr>
            <a:spLocks noGrp="1"/>
          </p:cNvSpPr>
          <p:nvPr>
            <p:ph type="ftr" idx="14"/>
          </p:nvPr>
        </p:nvSpPr>
        <p:spPr>
          <a:xfrm>
            <a:off x="5867407" y="6907108"/>
            <a:ext cx="3244420" cy="193040"/>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351F4386-A5E2-41A1-B4D0-BE653C929E06}" type="slidenum">
              <a:rPr lang="en-GB">
                <a:latin typeface="+mn-lt"/>
              </a:rPr>
              <a:pPr/>
              <a:t>3</a:t>
            </a:fld>
            <a:endParaRPr lang="en-GB">
              <a:latin typeface="+mn-lt"/>
            </a:endParaRPr>
          </a:p>
        </p:txBody>
      </p:sp>
      <p:sp>
        <p:nvSpPr>
          <p:cNvPr id="4097" name="Rectangle 1"/>
          <p:cNvSpPr>
            <a:spLocks noGrp="1" noChangeArrowheads="1"/>
          </p:cNvSpPr>
          <p:nvPr>
            <p:ph type="title"/>
          </p:nvPr>
        </p:nvSpPr>
        <p:spPr>
          <a:xfrm>
            <a:off x="731520" y="682410"/>
            <a:ext cx="8290560" cy="836509"/>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smtClean="0">
                <a:latin typeface="+mn-lt"/>
              </a:rPr>
              <a:t>Motivation</a:t>
            </a:r>
            <a:endParaRPr lang="en-GB" sz="3200" dirty="0">
              <a:latin typeface="+mn-lt"/>
            </a:endParaRPr>
          </a:p>
        </p:txBody>
      </p:sp>
      <p:sp>
        <p:nvSpPr>
          <p:cNvPr id="4098" name="Rectangle 2"/>
          <p:cNvSpPr>
            <a:spLocks noGrp="1" noChangeArrowheads="1"/>
          </p:cNvSpPr>
          <p:nvPr>
            <p:ph type="body" idx="1"/>
          </p:nvPr>
        </p:nvSpPr>
        <p:spPr>
          <a:xfrm>
            <a:off x="731520" y="1524000"/>
            <a:ext cx="8290560" cy="5383108"/>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802.15.4g based smart utility devices have been deployed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Operate in the Sub-1 GHz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802.11ah is also designed to operate on the S1G band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802.11ah channel is at least 1 MHz wide</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Spectrum allocation in S1G band is narrow</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Japan allocates 1 MHz spectrum for smart meter </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Channel hopping is severely limited</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sz="1200" dirty="0">
              <a:latin typeface="+mn-lt"/>
            </a:endParaRPr>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smtClean="0">
                <a:latin typeface="+mn-lt"/>
              </a:rPr>
              <a:t>As a result, 802.11ah and 802.15.4g coexistence issue needs to be investigated and addressed</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err="1">
                <a:latin typeface="+mn-lt"/>
              </a:rPr>
              <a:t>LoRa</a:t>
            </a:r>
            <a:r>
              <a:rPr lang="en-GB" dirty="0">
                <a:latin typeface="+mn-lt"/>
              </a:rPr>
              <a:t> and </a:t>
            </a:r>
            <a:r>
              <a:rPr lang="en-GB" dirty="0" err="1" smtClean="0">
                <a:latin typeface="+mn-lt"/>
              </a:rPr>
              <a:t>SigFox</a:t>
            </a:r>
            <a:r>
              <a:rPr lang="en-GB" dirty="0" smtClean="0">
                <a:latin typeface="+mn-lt"/>
              </a:rPr>
              <a:t> also operate in S1G band</a:t>
            </a:r>
            <a:endParaRPr lang="en-GB" sz="2400" dirty="0">
              <a:latin typeface="+mn-lt"/>
            </a:endParaRPr>
          </a:p>
        </p:txBody>
      </p:sp>
    </p:spTree>
    <p:extLst>
      <p:ext uri="{BB962C8B-B14F-4D97-AF65-F5344CB8AC3E}">
        <p14:creationId xmlns:p14="http://schemas.microsoft.com/office/powerpoint/2010/main" val="7603361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November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4</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a:latin typeface="+mn-lt"/>
              </a:rPr>
              <a:t>Coexistence Mechanisms of 802.11ah and 802.15.4g</a:t>
            </a:r>
          </a:p>
        </p:txBody>
      </p:sp>
      <p:sp>
        <p:nvSpPr>
          <p:cNvPr id="10242" name="Rectangle 2"/>
          <p:cNvSpPr>
            <a:spLocks noGrp="1" noChangeArrowheads="1"/>
          </p:cNvSpPr>
          <p:nvPr>
            <p:ph type="body" idx="1"/>
          </p:nvPr>
        </p:nvSpPr>
        <p:spPr>
          <a:xfrm>
            <a:off x="731520" y="1371600"/>
            <a:ext cx="8290560" cy="5562599"/>
          </a:xfrm>
          <a:ln/>
        </p:spPr>
        <p:txBody>
          <a:bodyPr/>
          <a:lstStyle/>
          <a:p>
            <a:r>
              <a:rPr lang="en-US" sz="2000" dirty="0">
                <a:latin typeface="+mn-lt"/>
              </a:rPr>
              <a:t>802.11ah coexistence </a:t>
            </a:r>
            <a:r>
              <a:rPr lang="en-US" sz="2000" dirty="0" smtClean="0">
                <a:latin typeface="+mn-lt"/>
              </a:rPr>
              <a:t>mechanism</a:t>
            </a:r>
            <a:endParaRPr lang="en-US" sz="2000" dirty="0">
              <a:latin typeface="+mn-lt"/>
            </a:endParaRPr>
          </a:p>
          <a:p>
            <a:pPr lvl="1"/>
            <a:r>
              <a:rPr lang="en-US" sz="1800" dirty="0">
                <a:latin typeface="+mn-lt"/>
              </a:rPr>
              <a:t>An S1G STA uses energy detection (ED) based CCA with a threshold of </a:t>
            </a:r>
            <a:r>
              <a:rPr lang="en-US" sz="1800" dirty="0" smtClean="0">
                <a:latin typeface="+mn-lt"/>
              </a:rPr>
              <a:t>-75 </a:t>
            </a:r>
            <a:r>
              <a:rPr lang="en-US" sz="1800" dirty="0" err="1">
                <a:latin typeface="+mn-lt"/>
              </a:rPr>
              <a:t>dBm</a:t>
            </a:r>
            <a:r>
              <a:rPr lang="en-US" sz="1800" dirty="0">
                <a:latin typeface="+mn-lt"/>
              </a:rPr>
              <a:t> per MHz to improve coexistence with other </a:t>
            </a:r>
            <a:r>
              <a:rPr lang="en-US" sz="1800" dirty="0" smtClean="0">
                <a:latin typeface="+mn-lt"/>
              </a:rPr>
              <a:t>S1G systems including 802.15.4 and 802.15.4g</a:t>
            </a:r>
            <a:endParaRPr lang="en-US" sz="1800" dirty="0">
              <a:latin typeface="+mn-lt"/>
            </a:endParaRPr>
          </a:p>
          <a:p>
            <a:pPr lvl="1"/>
            <a:r>
              <a:rPr lang="en-US" sz="1800" dirty="0">
                <a:latin typeface="+mn-lt"/>
              </a:rPr>
              <a:t>If a S1G STA detects energy above that threshold on its channel, then the following mechanisms might be used to mitigate </a:t>
            </a:r>
            <a:r>
              <a:rPr lang="en-US" sz="1800" dirty="0" smtClean="0">
                <a:latin typeface="+mn-lt"/>
              </a:rPr>
              <a:t>interference</a:t>
            </a:r>
            <a:endParaRPr lang="en-US" dirty="0">
              <a:latin typeface="+mn-lt"/>
            </a:endParaRPr>
          </a:p>
          <a:p>
            <a:pPr lvl="2">
              <a:spcBef>
                <a:spcPts val="0"/>
              </a:spcBef>
              <a:buFont typeface="Wingdings" panose="05000000000000000000" pitchFamily="2" charset="2"/>
              <a:buChar char="§"/>
            </a:pPr>
            <a:r>
              <a:rPr lang="en-US" sz="1600" dirty="0">
                <a:latin typeface="+mn-lt"/>
              </a:rPr>
              <a:t>Change of operating channel</a:t>
            </a:r>
          </a:p>
          <a:p>
            <a:pPr lvl="2">
              <a:spcBef>
                <a:spcPts val="0"/>
              </a:spcBef>
              <a:buFont typeface="Wingdings" panose="05000000000000000000" pitchFamily="2" charset="2"/>
              <a:buChar char="§"/>
            </a:pPr>
            <a:r>
              <a:rPr lang="en-US" sz="1600" dirty="0" err="1">
                <a:latin typeface="+mn-lt"/>
              </a:rPr>
              <a:t>Sectorized</a:t>
            </a:r>
            <a:r>
              <a:rPr lang="en-US" sz="1600" dirty="0">
                <a:latin typeface="+mn-lt"/>
              </a:rPr>
              <a:t> beamforming</a:t>
            </a:r>
          </a:p>
          <a:p>
            <a:pPr lvl="2">
              <a:spcBef>
                <a:spcPts val="0"/>
              </a:spcBef>
              <a:buFont typeface="Wingdings" panose="05000000000000000000" pitchFamily="2" charset="2"/>
              <a:buChar char="§"/>
            </a:pPr>
            <a:r>
              <a:rPr lang="en-US" sz="1600" dirty="0">
                <a:latin typeface="+mn-lt"/>
              </a:rPr>
              <a:t>Change the schedule of RAW(s), TWT SP(s), or SST operating channels</a:t>
            </a:r>
          </a:p>
          <a:p>
            <a:pPr lvl="2">
              <a:spcBef>
                <a:spcPts val="0"/>
              </a:spcBef>
              <a:buFont typeface="Wingdings" panose="05000000000000000000" pitchFamily="2" charset="2"/>
              <a:buChar char="§"/>
            </a:pPr>
            <a:r>
              <a:rPr lang="en-US" sz="1600" dirty="0">
                <a:latin typeface="+mn-lt"/>
              </a:rPr>
              <a:t>Defer transmission for a particular </a:t>
            </a:r>
            <a:r>
              <a:rPr lang="en-US" sz="1600" dirty="0" smtClean="0">
                <a:latin typeface="+mn-lt"/>
              </a:rPr>
              <a:t>interval</a:t>
            </a:r>
            <a:endParaRPr lang="en-US" sz="1600" dirty="0">
              <a:latin typeface="+mn-lt"/>
            </a:endParaRPr>
          </a:p>
          <a:p>
            <a:pPr marL="0" indent="0">
              <a:buNone/>
            </a:pPr>
            <a:endParaRPr lang="en-US" sz="1600" dirty="0" smtClean="0">
              <a:latin typeface="+mn-lt"/>
            </a:endParaRPr>
          </a:p>
          <a:p>
            <a:pPr marL="0" indent="0">
              <a:buNone/>
            </a:pPr>
            <a:endParaRPr lang="en-US" sz="1200" dirty="0" smtClean="0">
              <a:latin typeface="+mn-lt"/>
            </a:endParaRPr>
          </a:p>
          <a:p>
            <a:r>
              <a:rPr lang="en-US" sz="2000" dirty="0" smtClean="0">
                <a:latin typeface="+mn-lt"/>
              </a:rPr>
              <a:t>802.15.4g coexistence mechanism</a:t>
            </a:r>
            <a:endParaRPr lang="en-US" sz="2000" dirty="0">
              <a:latin typeface="+mn-lt"/>
            </a:endParaRPr>
          </a:p>
          <a:p>
            <a:pPr lvl="1"/>
            <a:r>
              <a:rPr lang="en-US" sz="1800" dirty="0">
                <a:latin typeface="+mn-lt"/>
              </a:rPr>
              <a:t>Define three PHY </a:t>
            </a:r>
            <a:r>
              <a:rPr lang="en-US" sz="1800" dirty="0" smtClean="0">
                <a:latin typeface="+mn-lt"/>
              </a:rPr>
              <a:t>types</a:t>
            </a:r>
          </a:p>
          <a:p>
            <a:pPr lvl="2">
              <a:spcBef>
                <a:spcPts val="0"/>
              </a:spcBef>
              <a:buFont typeface="Wingdings" panose="05000000000000000000" pitchFamily="2" charset="2"/>
              <a:buChar char="§"/>
            </a:pPr>
            <a:r>
              <a:rPr lang="en-US" sz="1600" dirty="0" smtClean="0">
                <a:latin typeface="+mn-lt"/>
              </a:rPr>
              <a:t>MR-FSK</a:t>
            </a:r>
          </a:p>
          <a:p>
            <a:pPr lvl="2">
              <a:spcBef>
                <a:spcPts val="0"/>
              </a:spcBef>
              <a:buFont typeface="Wingdings" panose="05000000000000000000" pitchFamily="2" charset="2"/>
              <a:buChar char="§"/>
            </a:pPr>
            <a:r>
              <a:rPr lang="en-US" sz="1600" dirty="0" smtClean="0">
                <a:latin typeface="+mn-lt"/>
              </a:rPr>
              <a:t>MR-OFDM</a:t>
            </a:r>
          </a:p>
          <a:p>
            <a:pPr lvl="2">
              <a:spcBef>
                <a:spcPts val="0"/>
              </a:spcBef>
              <a:buFont typeface="Wingdings" panose="05000000000000000000" pitchFamily="2" charset="2"/>
              <a:buChar char="§"/>
            </a:pPr>
            <a:r>
              <a:rPr lang="en-US" sz="1600" dirty="0" smtClean="0">
                <a:latin typeface="+mn-lt"/>
              </a:rPr>
              <a:t>MR-O-QPSK</a:t>
            </a:r>
            <a:endParaRPr lang="en-US" sz="1600" dirty="0">
              <a:latin typeface="+mn-lt"/>
            </a:endParaRPr>
          </a:p>
          <a:p>
            <a:pPr lvl="1"/>
            <a:r>
              <a:rPr lang="en-US" sz="1800" dirty="0">
                <a:latin typeface="+mn-lt"/>
              </a:rPr>
              <a:t>Define common signaling mode (CSM) for coexistence between devices </a:t>
            </a:r>
            <a:r>
              <a:rPr lang="en-US" sz="1800" dirty="0" smtClean="0">
                <a:latin typeface="+mn-lt"/>
              </a:rPr>
              <a:t>using </a:t>
            </a:r>
            <a:r>
              <a:rPr lang="en-US" sz="1800" dirty="0">
                <a:latin typeface="+mn-lt"/>
              </a:rPr>
              <a:t>different 802.15.4g </a:t>
            </a:r>
            <a:r>
              <a:rPr lang="en-US" sz="1800" dirty="0" smtClean="0">
                <a:latin typeface="+mn-lt"/>
              </a:rPr>
              <a:t>PHYs</a:t>
            </a:r>
            <a:endParaRPr lang="en-US" sz="1800" dirty="0">
              <a:latin typeface="+mn-lt"/>
            </a:endParaRPr>
          </a:p>
        </p:txBody>
      </p:sp>
      <p:sp>
        <p:nvSpPr>
          <p:cNvPr id="8" name="TextBox 7"/>
          <p:cNvSpPr txBox="1"/>
          <p:nvPr/>
        </p:nvSpPr>
        <p:spPr>
          <a:xfrm>
            <a:off x="5791200" y="4038600"/>
            <a:ext cx="2895600" cy="830997"/>
          </a:xfrm>
          <a:prstGeom prst="rect">
            <a:avLst/>
          </a:prstGeom>
          <a:noFill/>
          <a:ln w="19050">
            <a:solidFill>
              <a:srgbClr val="0070C0"/>
            </a:solidFill>
            <a:prstDash val="dash"/>
          </a:ln>
        </p:spPr>
        <p:txBody>
          <a:bodyPr wrap="square" rtlCol="0">
            <a:spAutoFit/>
          </a:bodyPr>
          <a:lstStyle/>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RAW = Restricted access window</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TWT = Target wake time</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SP = Service period</a:t>
            </a:r>
          </a:p>
          <a:p>
            <a:pPr defTabSz="914400" eaLnBrk="1" fontAlgn="auto" hangingPunct="1">
              <a:spcBef>
                <a:spcPts val="0"/>
              </a:spcBef>
              <a:spcAft>
                <a:spcPts val="0"/>
              </a:spcAft>
              <a:buClrTx/>
              <a:buSzTx/>
              <a:buFontTx/>
              <a:buNone/>
            </a:pPr>
            <a:r>
              <a:rPr lang="en-US" sz="1200" b="1" dirty="0" smtClean="0">
                <a:solidFill>
                  <a:prstClr val="black"/>
                </a:solidFill>
                <a:latin typeface="+mn-lt"/>
                <a:ea typeface="+mn-ea"/>
              </a:rPr>
              <a:t>SST = </a:t>
            </a:r>
            <a:r>
              <a:rPr lang="en-US" sz="1200" b="1" dirty="0" err="1" smtClean="0">
                <a:solidFill>
                  <a:prstClr val="black"/>
                </a:solidFill>
                <a:latin typeface="+mn-lt"/>
                <a:ea typeface="+mn-ea"/>
              </a:rPr>
              <a:t>Subchannel</a:t>
            </a:r>
            <a:r>
              <a:rPr lang="en-US" sz="1200" b="1" dirty="0" smtClean="0">
                <a:solidFill>
                  <a:prstClr val="black"/>
                </a:solidFill>
                <a:latin typeface="+mn-lt"/>
                <a:ea typeface="+mn-ea"/>
              </a:rPr>
              <a:t> </a:t>
            </a:r>
            <a:r>
              <a:rPr lang="en-US" sz="1200" b="1" dirty="0">
                <a:solidFill>
                  <a:prstClr val="black"/>
                </a:solidFill>
                <a:latin typeface="+mn-lt"/>
                <a:ea typeface="+mn-ea"/>
              </a:rPr>
              <a:t>Selective </a:t>
            </a:r>
            <a:r>
              <a:rPr lang="en-US" sz="1200" b="1" dirty="0" smtClean="0">
                <a:solidFill>
                  <a:prstClr val="black"/>
                </a:solidFill>
                <a:latin typeface="+mn-lt"/>
                <a:ea typeface="+mn-ea"/>
              </a:rPr>
              <a:t>Transmission</a:t>
            </a:r>
            <a:endParaRPr lang="en-US" sz="1200" b="1" dirty="0">
              <a:solidFill>
                <a:prstClr val="black"/>
              </a:solidFill>
              <a:latin typeface="+mn-lt"/>
              <a:ea typeface="+mn-ea"/>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latin typeface="+mn-lt"/>
              </a:rPr>
              <a:t>November 2017</a:t>
            </a:r>
            <a:endParaRPr lang="en-GB">
              <a:latin typeface="+mn-lt"/>
            </a:endParaRPr>
          </a:p>
        </p:txBody>
      </p:sp>
      <p:sp>
        <p:nvSpPr>
          <p:cNvPr id="5" name="Footer Placeholder 4"/>
          <p:cNvSpPr>
            <a:spLocks noGrp="1"/>
          </p:cNvSpPr>
          <p:nvPr>
            <p:ph type="ftr" idx="14"/>
          </p:nvPr>
        </p:nvSpPr>
        <p:spPr>
          <a:xfrm>
            <a:off x="6019801" y="6907108"/>
            <a:ext cx="3092028" cy="179492"/>
          </a:xfrm>
        </p:spPr>
        <p:txBody>
          <a:bodyPr/>
          <a:lstStyle/>
          <a:p>
            <a:r>
              <a:rPr lang="en-GB" dirty="0" err="1" smtClean="0">
                <a:latin typeface="+mn-lt"/>
              </a:rPr>
              <a:t>Jianlin</a:t>
            </a:r>
            <a:r>
              <a:rPr lang="en-GB" dirty="0" smtClean="0">
                <a:latin typeface="+mn-lt"/>
              </a:rPr>
              <a:t> </a:t>
            </a:r>
            <a:r>
              <a:rPr lang="en-GB" dirty="0" err="1" smtClean="0">
                <a:latin typeface="+mn-lt"/>
              </a:rPr>
              <a:t>Guo</a:t>
            </a:r>
            <a:r>
              <a:rPr lang="en-GB" dirty="0" smtClean="0">
                <a:latin typeface="+mn-lt"/>
              </a:rPr>
              <a:t>, Mitsubishi Electric</a:t>
            </a:r>
            <a:endParaRPr lang="en-GB" dirty="0">
              <a:latin typeface="+mn-lt"/>
            </a:endParaRPr>
          </a:p>
        </p:txBody>
      </p:sp>
      <p:sp>
        <p:nvSpPr>
          <p:cNvPr id="6" name="Slide Number Placeholder 5"/>
          <p:cNvSpPr>
            <a:spLocks noGrp="1"/>
          </p:cNvSpPr>
          <p:nvPr>
            <p:ph type="sldNum" idx="12"/>
          </p:nvPr>
        </p:nvSpPr>
        <p:spPr/>
        <p:txBody>
          <a:bodyPr/>
          <a:lstStyle/>
          <a:p>
            <a:r>
              <a:rPr lang="en-GB">
                <a:latin typeface="+mn-lt"/>
              </a:rPr>
              <a:t>Slide </a:t>
            </a:r>
            <a:fld id="{DC83D890-10BB-4905-98E9-EC5FFEC1B9BB}" type="slidenum">
              <a:rPr lang="en-GB">
                <a:latin typeface="+mn-lt"/>
              </a:rPr>
              <a:pPr/>
              <a:t>5</a:t>
            </a:fld>
            <a:endParaRPr lang="en-GB">
              <a:latin typeface="+mn-lt"/>
            </a:endParaRPr>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latin typeface="+mn-lt"/>
              </a:rPr>
              <a:t>Are Standard Defined Coexistence </a:t>
            </a:r>
            <a:r>
              <a:rPr lang="en-US" sz="2400" dirty="0">
                <a:latin typeface="+mn-lt"/>
              </a:rPr>
              <a:t>Mechanisms </a:t>
            </a:r>
            <a:r>
              <a:rPr lang="en-US" sz="2400" dirty="0" smtClean="0">
                <a:latin typeface="+mn-lt"/>
              </a:rPr>
              <a:t>Sufficient?</a:t>
            </a:r>
            <a:endParaRPr lang="en-US" sz="2400" dirty="0">
              <a:latin typeface="+mn-lt"/>
            </a:endParaRPr>
          </a:p>
        </p:txBody>
      </p:sp>
      <p:sp>
        <p:nvSpPr>
          <p:cNvPr id="10242" name="Rectangle 2"/>
          <p:cNvSpPr>
            <a:spLocks noGrp="1" noChangeArrowheads="1"/>
          </p:cNvSpPr>
          <p:nvPr>
            <p:ph type="body" idx="1"/>
          </p:nvPr>
        </p:nvSpPr>
        <p:spPr>
          <a:xfrm>
            <a:off x="731520" y="1371600"/>
            <a:ext cx="8564880" cy="5562599"/>
          </a:xfrm>
          <a:ln/>
        </p:spPr>
        <p:txBody>
          <a:bodyPr/>
          <a:lstStyle/>
          <a:p>
            <a:r>
              <a:rPr lang="en-US" sz="2000" dirty="0" smtClean="0">
                <a:latin typeface="+mn-lt"/>
              </a:rPr>
              <a:t>A NS-3 simulation system is developed to evaluate coexistence of 802.11ah network and 802.15.4g network</a:t>
            </a:r>
          </a:p>
          <a:p>
            <a:endParaRPr lang="en-US" sz="1200" dirty="0" smtClean="0">
              <a:latin typeface="+mn-lt"/>
            </a:endParaRPr>
          </a:p>
          <a:p>
            <a:pPr>
              <a:spcBef>
                <a:spcPts val="0"/>
              </a:spcBef>
            </a:pPr>
            <a:r>
              <a:rPr lang="en-US" sz="2000" dirty="0" smtClean="0">
                <a:latin typeface="+mn-lt"/>
              </a:rPr>
              <a:t>IEEE document 802.11-11/0905r5 provides guidelines </a:t>
            </a:r>
            <a:r>
              <a:rPr lang="en-US" sz="2000" dirty="0" smtClean="0"/>
              <a:t>on </a:t>
            </a:r>
            <a:r>
              <a:rPr lang="en-US" sz="2000" dirty="0"/>
              <a:t>evaluation </a:t>
            </a:r>
            <a:r>
              <a:rPr lang="en-US" sz="2000" dirty="0" smtClean="0"/>
              <a:t>methodology</a:t>
            </a:r>
          </a:p>
          <a:p>
            <a:pPr lvl="1">
              <a:spcBef>
                <a:spcPts val="0"/>
              </a:spcBef>
            </a:pPr>
            <a:r>
              <a:rPr lang="en-US" sz="1800" dirty="0" smtClean="0">
                <a:latin typeface="+mn-lt"/>
              </a:rPr>
              <a:t>Application such as smart utility, l</a:t>
            </a:r>
            <a:r>
              <a:rPr lang="en-US" sz="2000" dirty="0" smtClean="0">
                <a:latin typeface="+mn-lt"/>
              </a:rPr>
              <a:t>ocation of devices, overlapped network, p</a:t>
            </a:r>
            <a:r>
              <a:rPr lang="en-US" sz="2000" dirty="0" smtClean="0"/>
              <a:t>ropagation model, e</a:t>
            </a:r>
            <a:r>
              <a:rPr lang="en-US" dirty="0" smtClean="0">
                <a:latin typeface="+mn-lt"/>
              </a:rPr>
              <a:t>tc.</a:t>
            </a:r>
          </a:p>
          <a:p>
            <a:pPr lvl="1">
              <a:spcBef>
                <a:spcPts val="0"/>
              </a:spcBef>
            </a:pPr>
            <a:endParaRPr lang="en-US" sz="1200" dirty="0" smtClean="0">
              <a:latin typeface="+mn-lt"/>
            </a:endParaRPr>
          </a:p>
          <a:p>
            <a:pPr>
              <a:spcBef>
                <a:spcPts val="0"/>
              </a:spcBef>
            </a:pPr>
            <a:r>
              <a:rPr lang="en-US" sz="2000" dirty="0" smtClean="0">
                <a:latin typeface="+mn-lt"/>
              </a:rPr>
              <a:t>One 802.15.4g network</a:t>
            </a:r>
          </a:p>
          <a:p>
            <a:pPr lvl="1">
              <a:spcBef>
                <a:spcPts val="0"/>
              </a:spcBef>
            </a:pPr>
            <a:r>
              <a:rPr lang="en-US" sz="1800" dirty="0" smtClean="0">
                <a:latin typeface="+mn-lt"/>
              </a:rPr>
              <a:t>1 PANC located as (0, 0)</a:t>
            </a:r>
          </a:p>
          <a:p>
            <a:pPr lvl="1">
              <a:spcBef>
                <a:spcPts val="0"/>
              </a:spcBef>
            </a:pPr>
            <a:r>
              <a:rPr lang="en-US" sz="1800" dirty="0" smtClean="0">
                <a:latin typeface="+mn-lt"/>
              </a:rPr>
              <a:t>55 nodes are uniformly placed in circle centered at (0, 0) with 56 meters of radius</a:t>
            </a:r>
          </a:p>
          <a:p>
            <a:pPr>
              <a:spcBef>
                <a:spcPts val="0"/>
              </a:spcBef>
            </a:pPr>
            <a:r>
              <a:rPr lang="en-US" sz="2000" dirty="0" smtClean="0">
                <a:latin typeface="+mn-lt"/>
              </a:rPr>
              <a:t>Three overlapped 802.11ah networks</a:t>
            </a:r>
          </a:p>
          <a:p>
            <a:pPr lvl="1">
              <a:spcBef>
                <a:spcPts val="0"/>
              </a:spcBef>
            </a:pPr>
            <a:r>
              <a:rPr lang="en-US" sz="1800" dirty="0" smtClean="0">
                <a:latin typeface="+mn-lt"/>
              </a:rPr>
              <a:t>3 APs are located at (28, 0), (-14, 24.248) and (-14, -24.248)</a:t>
            </a:r>
          </a:p>
          <a:p>
            <a:pPr lvl="1">
              <a:spcBef>
                <a:spcPts val="0"/>
              </a:spcBef>
            </a:pPr>
            <a:r>
              <a:rPr lang="en-US" sz="1800" dirty="0" smtClean="0">
                <a:latin typeface="+mn-lt"/>
              </a:rPr>
              <a:t>Each AP associates with 18 STAs</a:t>
            </a:r>
          </a:p>
          <a:p>
            <a:pPr lvl="1">
              <a:spcBef>
                <a:spcPts val="0"/>
              </a:spcBef>
            </a:pPr>
            <a:r>
              <a:rPr lang="en-US" sz="1800" dirty="0" smtClean="0">
                <a:latin typeface="+mn-lt"/>
              </a:rPr>
              <a:t>STAs of each AP are uniformly placed in circle centered at AP location with 42 meters of radius</a:t>
            </a:r>
          </a:p>
          <a:p>
            <a:pPr lvl="2">
              <a:spcBef>
                <a:spcPts val="0"/>
              </a:spcBef>
            </a:pPr>
            <a:endParaRPr lang="en-US" sz="1200" dirty="0">
              <a:latin typeface="+mn-lt"/>
            </a:endParaRPr>
          </a:p>
          <a:p>
            <a:pPr>
              <a:spcBef>
                <a:spcPts val="0"/>
              </a:spcBef>
            </a:pPr>
            <a:r>
              <a:rPr lang="en-US" sz="2000" dirty="0" smtClean="0">
                <a:solidFill>
                  <a:srgbClr val="C00000"/>
                </a:solidFill>
              </a:rPr>
              <a:t>Simulation </a:t>
            </a:r>
            <a:r>
              <a:rPr lang="en-US" sz="2000" dirty="0">
                <a:solidFill>
                  <a:srgbClr val="C00000"/>
                </a:solidFill>
              </a:rPr>
              <a:t>results </a:t>
            </a:r>
            <a:r>
              <a:rPr lang="en-US" sz="2000" dirty="0" smtClean="0">
                <a:solidFill>
                  <a:srgbClr val="C00000"/>
                </a:solidFill>
              </a:rPr>
              <a:t>show </a:t>
            </a:r>
            <a:r>
              <a:rPr lang="en-US" sz="2000" dirty="0">
                <a:solidFill>
                  <a:srgbClr val="C00000"/>
                </a:solidFill>
              </a:rPr>
              <a:t>that 802.11ah </a:t>
            </a:r>
            <a:r>
              <a:rPr lang="en-US" sz="2000" dirty="0" smtClean="0">
                <a:solidFill>
                  <a:srgbClr val="C00000"/>
                </a:solidFill>
              </a:rPr>
              <a:t>network can </a:t>
            </a:r>
            <a:r>
              <a:rPr lang="en-US" sz="2000" dirty="0">
                <a:solidFill>
                  <a:srgbClr val="C00000"/>
                </a:solidFill>
              </a:rPr>
              <a:t>severely interfere with 802.15.4g </a:t>
            </a:r>
            <a:r>
              <a:rPr lang="en-US" sz="2000" dirty="0" smtClean="0">
                <a:solidFill>
                  <a:srgbClr val="C00000"/>
                </a:solidFill>
              </a:rPr>
              <a:t>network</a:t>
            </a:r>
            <a:endParaRPr lang="en-US" sz="2000" dirty="0">
              <a:solidFill>
                <a:srgbClr val="C00000"/>
              </a:solidFill>
            </a:endParaRPr>
          </a:p>
        </p:txBody>
      </p:sp>
    </p:spTree>
    <p:extLst>
      <p:ext uri="{BB962C8B-B14F-4D97-AF65-F5344CB8AC3E}">
        <p14:creationId xmlns:p14="http://schemas.microsoft.com/office/powerpoint/2010/main" val="8936806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descr="C:\Projects\Coexistence\Simulation-2017\Node-Place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030014"/>
            <a:ext cx="8225603" cy="5562600"/>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a:t>
            </a:r>
            <a:r>
              <a:rPr lang="en-US" sz="2400" dirty="0"/>
              <a:t>and 802.15.4g </a:t>
            </a:r>
            <a:r>
              <a:rPr lang="en-US" sz="2400" dirty="0" smtClean="0"/>
              <a:t>Node Placement</a:t>
            </a:r>
            <a:endParaRPr lang="en-US" sz="2400" dirty="0"/>
          </a:p>
        </p:txBody>
      </p:sp>
      <p:sp>
        <p:nvSpPr>
          <p:cNvPr id="10" name="Content Placeholder 2"/>
          <p:cNvSpPr txBox="1">
            <a:spLocks/>
          </p:cNvSpPr>
          <p:nvPr/>
        </p:nvSpPr>
        <p:spPr bwMode="auto">
          <a:xfrm>
            <a:off x="4191000" y="6324600"/>
            <a:ext cx="5029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802.11ah </a:t>
            </a:r>
            <a:r>
              <a:rPr lang="en-US" sz="1600" b="0" dirty="0"/>
              <a:t>APs: </a:t>
            </a:r>
            <a:r>
              <a:rPr lang="en-US" sz="1600" b="0" dirty="0" smtClean="0"/>
              <a:t>{red</a:t>
            </a:r>
            <a:r>
              <a:rPr lang="en-US" sz="1600" b="0" dirty="0"/>
              <a:t>, green, </a:t>
            </a:r>
            <a:r>
              <a:rPr lang="en-US" sz="1600" b="0" dirty="0" smtClean="0"/>
              <a:t>blue} </a:t>
            </a:r>
            <a:r>
              <a:rPr lang="en-US" sz="1600" b="0" dirty="0"/>
              <a:t>diamonds </a:t>
            </a:r>
            <a:endParaRPr lang="en-US" sz="1600" b="0" dirty="0" smtClean="0"/>
          </a:p>
          <a:p>
            <a:r>
              <a:rPr lang="en-US" sz="1600" b="0" dirty="0"/>
              <a:t>802.11ah STAs: </a:t>
            </a:r>
            <a:r>
              <a:rPr lang="en-US" sz="1600" b="0" dirty="0" smtClean="0"/>
              <a:t>{red</a:t>
            </a:r>
            <a:r>
              <a:rPr lang="en-US" sz="1600" b="0" dirty="0"/>
              <a:t>, green, </a:t>
            </a:r>
            <a:r>
              <a:rPr lang="en-US" sz="1600" b="0" dirty="0" smtClean="0"/>
              <a:t>blue} </a:t>
            </a:r>
            <a:r>
              <a:rPr lang="en-US" sz="1600" b="0" dirty="0"/>
              <a:t>dots</a:t>
            </a:r>
            <a:endParaRPr lang="en-US" sz="1600" b="0" dirty="0" smtClean="0"/>
          </a:p>
        </p:txBody>
      </p:sp>
      <p:sp>
        <p:nvSpPr>
          <p:cNvPr id="11" name="Content Placeholder 2"/>
          <p:cNvSpPr txBox="1">
            <a:spLocks/>
          </p:cNvSpPr>
          <p:nvPr/>
        </p:nvSpPr>
        <p:spPr bwMode="auto">
          <a:xfrm>
            <a:off x="838200" y="6324600"/>
            <a:ext cx="3429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defTabSz="457200" rtl="0" eaLnBrk="0" fontAlgn="base" hangingPunct="0">
              <a:spcBef>
                <a:spcPts val="0"/>
              </a:spcBef>
              <a:spcAft>
                <a:spcPct val="0"/>
              </a:spcAft>
              <a:buFont typeface="Arial" charset="0"/>
              <a:buChar char="•"/>
              <a:defRPr sz="1800" b="1" kern="1200" baseline="0">
                <a:solidFill>
                  <a:schemeClr val="tx1"/>
                </a:solidFill>
                <a:latin typeface="Arial"/>
                <a:ea typeface="ＭＳ Ｐゴシック" charset="0"/>
                <a:cs typeface="Arial"/>
              </a:defRPr>
            </a:lvl1pPr>
            <a:lvl2pPr marL="512763" indent="-220663" algn="l" defTabSz="457200" rtl="0" eaLnBrk="0" fontAlgn="base" hangingPunct="0">
              <a:spcBef>
                <a:spcPts val="0"/>
              </a:spcBef>
              <a:spcAft>
                <a:spcPct val="0"/>
              </a:spcAft>
              <a:buFont typeface="Arial" charset="0"/>
              <a:buChar char="–"/>
              <a:defRPr sz="1600" kern="1200" baseline="0">
                <a:solidFill>
                  <a:schemeClr val="tx1"/>
                </a:solidFill>
                <a:latin typeface="Arial"/>
                <a:ea typeface="ＭＳ Ｐゴシック" charset="0"/>
                <a:cs typeface="Arial"/>
              </a:defRPr>
            </a:lvl2pPr>
            <a:lvl3pPr marL="858838" indent="-173038" algn="l" defTabSz="457200" rtl="0" eaLnBrk="0" fontAlgn="base" hangingPunct="0">
              <a:spcBef>
                <a:spcPts val="0"/>
              </a:spcBef>
              <a:spcAft>
                <a:spcPct val="0"/>
              </a:spcAft>
              <a:buFont typeface="Arial" charset="0"/>
              <a:buChar char="•"/>
              <a:defRPr sz="1400" kern="1200" baseline="0">
                <a:solidFill>
                  <a:schemeClr val="tx1"/>
                </a:solidFill>
                <a:latin typeface="Arial"/>
                <a:ea typeface="ＭＳ Ｐゴシック" charset="0"/>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Arial"/>
                <a:ea typeface="ＭＳ Ｐゴシック"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0" dirty="0" smtClean="0"/>
              <a:t>802.15.4g PANC: black </a:t>
            </a:r>
            <a:r>
              <a:rPr lang="en-US" sz="1600" b="0" dirty="0"/>
              <a:t>square</a:t>
            </a:r>
            <a:endParaRPr lang="en-US" sz="1600" b="0" dirty="0" smtClean="0"/>
          </a:p>
          <a:p>
            <a:r>
              <a:rPr lang="en-US" sz="1600" b="0" dirty="0" smtClean="0"/>
              <a:t>802.15.4g nodes: black stars</a:t>
            </a:r>
          </a:p>
        </p:txBody>
      </p:sp>
    </p:spTree>
    <p:extLst>
      <p:ext uri="{BB962C8B-B14F-4D97-AF65-F5344CB8AC3E}">
        <p14:creationId xmlns:p14="http://schemas.microsoft.com/office/powerpoint/2010/main" val="40294757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1828800"/>
            <a:ext cx="5038725" cy="51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Propagation Model</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latin typeface="+mn-lt"/>
              </a:rPr>
              <a:t>ITU-R P.1411-8 model for propagation between terminals from below roof-top height to near street level</a:t>
            </a:r>
          </a:p>
          <a:p>
            <a:pPr marL="975386" lvl="2" indent="0">
              <a:spcBef>
                <a:spcPts val="0"/>
              </a:spcBef>
              <a:buNone/>
            </a:pPr>
            <a:endParaRPr lang="en-US" sz="2800" dirty="0">
              <a:latin typeface="+mn-lt"/>
            </a:endParaRPr>
          </a:p>
          <a:p>
            <a:pPr marL="487693" lvl="1" indent="0">
              <a:spcBef>
                <a:spcPts val="0"/>
              </a:spcBef>
              <a:buNone/>
            </a:pPr>
            <a:r>
              <a:rPr lang="en-US" sz="1600" dirty="0" smtClean="0">
                <a:latin typeface="+mn-lt"/>
              </a:rPr>
              <a:t>         </a:t>
            </a:r>
            <a:r>
              <a:rPr lang="en-US" sz="1600" dirty="0" err="1" smtClean="0">
                <a:latin typeface="+mn-lt"/>
              </a:rPr>
              <a:t>L</a:t>
            </a:r>
            <a:r>
              <a:rPr lang="en-US" sz="1600" baseline="-25000" dirty="0" err="1" smtClean="0">
                <a:latin typeface="+mn-lt"/>
              </a:rPr>
              <a:t>urban</a:t>
            </a:r>
            <a:r>
              <a:rPr lang="en-US" sz="1600" dirty="0" smtClean="0">
                <a:latin typeface="+mn-lt"/>
              </a:rPr>
              <a:t> </a:t>
            </a:r>
            <a:r>
              <a:rPr lang="en-US" sz="1600" dirty="0">
                <a:latin typeface="+mn-lt"/>
              </a:rPr>
              <a:t>= 0 for </a:t>
            </a:r>
            <a:r>
              <a:rPr lang="en-US" sz="1600" dirty="0" smtClean="0">
                <a:latin typeface="+mn-lt"/>
              </a:rPr>
              <a:t>suburban</a:t>
            </a:r>
          </a:p>
          <a:p>
            <a:pPr lvl="2">
              <a:spcBef>
                <a:spcPts val="0"/>
              </a:spcBef>
              <a:buFont typeface="Wingdings" panose="05000000000000000000" pitchFamily="2" charset="2"/>
              <a:buChar char="§"/>
            </a:pPr>
            <a:endParaRPr lang="en-US" sz="1100" dirty="0">
              <a:latin typeface="+mn-lt"/>
            </a:endParaRPr>
          </a:p>
        </p:txBody>
      </p:sp>
      <p:grpSp>
        <p:nvGrpSpPr>
          <p:cNvPr id="10" name="グループ化 97"/>
          <p:cNvGrpSpPr>
            <a:grpSpLocks noChangeAspect="1"/>
          </p:cNvGrpSpPr>
          <p:nvPr/>
        </p:nvGrpSpPr>
        <p:grpSpPr>
          <a:xfrm>
            <a:off x="1330673" y="2590800"/>
            <a:ext cx="5577777" cy="4202470"/>
            <a:chOff x="4869481" y="3676735"/>
            <a:chExt cx="4010392" cy="3021553"/>
          </a:xfrm>
        </p:grpSpPr>
        <p:pic>
          <p:nvPicPr>
            <p:cNvPr id="11" name="図 98"/>
            <p:cNvPicPr>
              <a:picLocks noChangeAspect="1"/>
            </p:cNvPicPr>
            <p:nvPr/>
          </p:nvPicPr>
          <p:blipFill>
            <a:blip r:embed="rId4"/>
            <a:stretch>
              <a:fillRect/>
            </a:stretch>
          </p:blipFill>
          <p:spPr>
            <a:xfrm>
              <a:off x="4869481" y="3676736"/>
              <a:ext cx="4010392" cy="3021552"/>
            </a:xfrm>
            <a:prstGeom prst="rect">
              <a:avLst/>
            </a:prstGeom>
          </p:spPr>
        </p:pic>
        <p:sp>
          <p:nvSpPr>
            <p:cNvPr id="12" name="円/楕円 99"/>
            <p:cNvSpPr/>
            <p:nvPr/>
          </p:nvSpPr>
          <p:spPr>
            <a:xfrm>
              <a:off x="6156176" y="3676735"/>
              <a:ext cx="1224136" cy="2563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線吹き出し 1 (枠付き) 100"/>
            <p:cNvSpPr/>
            <p:nvPr/>
          </p:nvSpPr>
          <p:spPr>
            <a:xfrm>
              <a:off x="7172091" y="5134265"/>
              <a:ext cx="991342" cy="216024"/>
            </a:xfrm>
            <a:prstGeom prst="borderCallout1">
              <a:avLst>
                <a:gd name="adj1" fmla="val 18750"/>
                <a:gd name="adj2" fmla="val -8333"/>
                <a:gd name="adj3" fmla="val 163294"/>
                <a:gd name="adj4" fmla="val -31699"/>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sz="2000" dirty="0" smtClean="0"/>
                <a:t>11ah: 42m</a:t>
              </a:r>
              <a:endParaRPr kumimoji="1" lang="ja-JP" altLang="en-US" sz="2000" dirty="0"/>
            </a:p>
          </p:txBody>
        </p:sp>
        <p:sp>
          <p:nvSpPr>
            <p:cNvPr id="14" name="線吹き出し 1 (枠付き) 101"/>
            <p:cNvSpPr/>
            <p:nvPr/>
          </p:nvSpPr>
          <p:spPr>
            <a:xfrm>
              <a:off x="6012160" y="5854001"/>
              <a:ext cx="1004937" cy="216024"/>
            </a:xfrm>
            <a:prstGeom prst="borderCallout1">
              <a:avLst>
                <a:gd name="adj1" fmla="val 30037"/>
                <a:gd name="adj2" fmla="val 104843"/>
                <a:gd name="adj3" fmla="val -96321"/>
                <a:gd name="adj4" fmla="val 128803"/>
              </a:avLst>
            </a:prstGeom>
            <a:ln>
              <a:solidFill>
                <a:srgbClr val="0000FF"/>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sz="2000" dirty="0" smtClean="0"/>
                <a:t>15.4g: 56m</a:t>
              </a:r>
              <a:endParaRPr kumimoji="1" lang="ja-JP" altLang="en-US" sz="2000" dirty="0"/>
            </a:p>
          </p:txBody>
        </p:sp>
      </p:grpSp>
      <p:sp>
        <p:nvSpPr>
          <p:cNvPr id="15" name="テキスト ボックス 103"/>
          <p:cNvSpPr txBox="1"/>
          <p:nvPr/>
        </p:nvSpPr>
        <p:spPr>
          <a:xfrm>
            <a:off x="5255829" y="3429000"/>
            <a:ext cx="3049971" cy="338554"/>
          </a:xfrm>
          <a:prstGeom prst="rect">
            <a:avLst/>
          </a:prstGeom>
          <a:noFill/>
          <a:ln>
            <a:noFill/>
          </a:ln>
        </p:spPr>
        <p:txBody>
          <a:bodyPr wrap="square" rtlCol="0">
            <a:spAutoFit/>
          </a:bodyPr>
          <a:lstStyle/>
          <a:p>
            <a:r>
              <a:rPr lang="en-US" altLang="ja-JP" sz="1600" dirty="0" smtClean="0">
                <a:solidFill>
                  <a:srgbClr val="FF0000"/>
                </a:solidFill>
              </a:rPr>
              <a:t>11ah Receiver Sensitivity: -77dBm</a:t>
            </a:r>
            <a:endParaRPr kumimoji="1" lang="ja-JP" altLang="en-US" sz="1600" dirty="0" smtClean="0">
              <a:solidFill>
                <a:srgbClr val="FF0000"/>
              </a:solidFill>
            </a:endParaRPr>
          </a:p>
        </p:txBody>
      </p:sp>
      <p:sp>
        <p:nvSpPr>
          <p:cNvPr id="16" name="テキスト ボックス 104"/>
          <p:cNvSpPr txBox="1"/>
          <p:nvPr/>
        </p:nvSpPr>
        <p:spPr>
          <a:xfrm>
            <a:off x="5257801" y="3766669"/>
            <a:ext cx="3191670" cy="338554"/>
          </a:xfrm>
          <a:prstGeom prst="rect">
            <a:avLst/>
          </a:prstGeom>
          <a:noFill/>
          <a:ln>
            <a:noFill/>
          </a:ln>
        </p:spPr>
        <p:txBody>
          <a:bodyPr wrap="square" rtlCol="0">
            <a:spAutoFit/>
          </a:bodyPr>
          <a:lstStyle/>
          <a:p>
            <a:r>
              <a:rPr lang="en-US" altLang="ja-JP" sz="1600" dirty="0" smtClean="0">
                <a:solidFill>
                  <a:srgbClr val="0000FF"/>
                </a:solidFill>
              </a:rPr>
              <a:t>15.4g Receiver Sensitivity: -88dBm</a:t>
            </a:r>
            <a:endParaRPr kumimoji="1" lang="ja-JP" altLang="en-US" sz="1600" dirty="0" smtClean="0">
              <a:solidFill>
                <a:srgbClr val="0000FF"/>
              </a:solidFill>
            </a:endParaRPr>
          </a:p>
        </p:txBody>
      </p:sp>
      <p:sp>
        <p:nvSpPr>
          <p:cNvPr id="17" name="テキスト ボックス 103"/>
          <p:cNvSpPr txBox="1"/>
          <p:nvPr/>
        </p:nvSpPr>
        <p:spPr>
          <a:xfrm>
            <a:off x="5867400" y="4800600"/>
            <a:ext cx="2582070" cy="338554"/>
          </a:xfrm>
          <a:prstGeom prst="rect">
            <a:avLst/>
          </a:prstGeom>
          <a:noFill/>
          <a:ln>
            <a:noFill/>
          </a:ln>
        </p:spPr>
        <p:txBody>
          <a:bodyPr wrap="square" rtlCol="0">
            <a:spAutoFit/>
          </a:bodyPr>
          <a:lstStyle/>
          <a:p>
            <a:r>
              <a:rPr lang="en-US" altLang="ja-JP" sz="1600" dirty="0" smtClean="0">
                <a:solidFill>
                  <a:srgbClr val="FF0000"/>
                </a:solidFill>
              </a:rPr>
              <a:t>11ah ED Threshold: -75dBm</a:t>
            </a:r>
            <a:endParaRPr kumimoji="1" lang="ja-JP" altLang="en-US" sz="1600" dirty="0" smtClean="0">
              <a:solidFill>
                <a:srgbClr val="FF0000"/>
              </a:solidFill>
            </a:endParaRPr>
          </a:p>
        </p:txBody>
      </p:sp>
      <p:sp>
        <p:nvSpPr>
          <p:cNvPr id="18" name="テキスト ボックス 104"/>
          <p:cNvSpPr txBox="1"/>
          <p:nvPr/>
        </p:nvSpPr>
        <p:spPr>
          <a:xfrm>
            <a:off x="5867400" y="5334000"/>
            <a:ext cx="2628369" cy="338554"/>
          </a:xfrm>
          <a:prstGeom prst="rect">
            <a:avLst/>
          </a:prstGeom>
          <a:noFill/>
          <a:ln>
            <a:noFill/>
          </a:ln>
        </p:spPr>
        <p:txBody>
          <a:bodyPr wrap="square" rtlCol="0">
            <a:spAutoFit/>
          </a:bodyPr>
          <a:lstStyle/>
          <a:p>
            <a:r>
              <a:rPr lang="en-US" altLang="ja-JP" sz="1600" dirty="0" smtClean="0">
                <a:solidFill>
                  <a:srgbClr val="0000FF"/>
                </a:solidFill>
              </a:rPr>
              <a:t>15.4g ED Threshold: -80dBm</a:t>
            </a:r>
            <a:endParaRPr kumimoji="1" lang="ja-JP" altLang="en-US" sz="1600" dirty="0" smtClean="0">
              <a:solidFill>
                <a:srgbClr val="0000FF"/>
              </a:solidFill>
            </a:endParaRPr>
          </a:p>
        </p:txBody>
      </p:sp>
      <p:sp>
        <p:nvSpPr>
          <p:cNvPr id="19" name="テキスト ボックス 104"/>
          <p:cNvSpPr txBox="1"/>
          <p:nvPr/>
        </p:nvSpPr>
        <p:spPr>
          <a:xfrm>
            <a:off x="3324564" y="3469181"/>
            <a:ext cx="1931265" cy="338554"/>
          </a:xfrm>
          <a:prstGeom prst="rect">
            <a:avLst/>
          </a:prstGeom>
          <a:noFill/>
          <a:ln>
            <a:noFill/>
          </a:ln>
        </p:spPr>
        <p:txBody>
          <a:bodyPr wrap="square" rtlCol="0">
            <a:spAutoFit/>
          </a:bodyPr>
          <a:lstStyle/>
          <a:p>
            <a:r>
              <a:rPr lang="en-US" altLang="ja-JP" sz="1600" dirty="0" smtClean="0">
                <a:solidFill>
                  <a:schemeClr val="tx1"/>
                </a:solidFill>
              </a:rPr>
              <a:t>TX power: 13dBm</a:t>
            </a:r>
            <a:endParaRPr kumimoji="1" lang="ja-JP" altLang="en-US" sz="1600" dirty="0" smtClean="0">
              <a:solidFill>
                <a:schemeClr val="tx1"/>
              </a:solidFill>
            </a:endParaRPr>
          </a:p>
        </p:txBody>
      </p:sp>
      <p:sp>
        <p:nvSpPr>
          <p:cNvPr id="21" name="テキスト ボックス 104"/>
          <p:cNvSpPr txBox="1"/>
          <p:nvPr/>
        </p:nvSpPr>
        <p:spPr>
          <a:xfrm>
            <a:off x="3352800" y="3776246"/>
            <a:ext cx="1931265" cy="338554"/>
          </a:xfrm>
          <a:prstGeom prst="rect">
            <a:avLst/>
          </a:prstGeom>
          <a:noFill/>
          <a:ln>
            <a:noFill/>
          </a:ln>
        </p:spPr>
        <p:txBody>
          <a:bodyPr wrap="square" rtlCol="0">
            <a:spAutoFit/>
          </a:bodyPr>
          <a:lstStyle/>
          <a:p>
            <a:r>
              <a:rPr lang="en-US" altLang="ja-JP" sz="1600" dirty="0" smtClean="0">
                <a:solidFill>
                  <a:schemeClr val="tx1"/>
                </a:solidFill>
              </a:rPr>
              <a:t>920 MHz band</a:t>
            </a:r>
            <a:endParaRPr kumimoji="1" lang="ja-JP" altLang="en-US" sz="1600" dirty="0" smtClean="0">
              <a:solidFill>
                <a:schemeClr val="tx1"/>
              </a:solidFill>
            </a:endParaRPr>
          </a:p>
        </p:txBody>
      </p:sp>
    </p:spTree>
    <p:extLst>
      <p:ext uri="{BB962C8B-B14F-4D97-AF65-F5344CB8AC3E}">
        <p14:creationId xmlns:p14="http://schemas.microsoft.com/office/powerpoint/2010/main" val="3234092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838200" y="4191000"/>
            <a:ext cx="4288536" cy="2267712"/>
          </a:xfrm>
          <a:prstGeom prst="rect">
            <a:avLst/>
          </a:prstGeom>
        </p:spPr>
      </p:pic>
      <p:pic>
        <p:nvPicPr>
          <p:cNvPr id="4099" name="Picture 3" descr="C:\Projects\Coexistence\Simulation-2017\Data\15-nwk-pdr-proposa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4400" y="4191000"/>
            <a:ext cx="4290206" cy="2270234"/>
          </a:xfrm>
          <a:prstGeom prst="rect">
            <a:avLst/>
          </a:prstGeom>
          <a:noFill/>
          <a:extLst>
            <a:ext uri="{909E8E84-426E-40DD-AFC4-6F175D3DCCD1}">
              <a14:hiddenFill xmlns:a14="http://schemas.microsoft.com/office/drawing/2010/main">
                <a:solidFill>
                  <a:srgbClr val="FFFFFF"/>
                </a:solidFill>
              </a14:hiddenFill>
            </a:ext>
          </a:extLst>
        </p:spPr>
      </p:pic>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Simulation Results of </a:t>
            </a:r>
            <a:r>
              <a:rPr lang="en-US" sz="2400" dirty="0"/>
              <a:t>802.11ah and 802.15.4g Coexistence</a:t>
            </a:r>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smtClean="0"/>
              <a:t>Data </a:t>
            </a:r>
            <a:r>
              <a:rPr lang="en-US" sz="2000" dirty="0"/>
              <a:t>packet generation rate</a:t>
            </a:r>
          </a:p>
          <a:p>
            <a:pPr lvl="1">
              <a:spcBef>
                <a:spcPts val="0"/>
              </a:spcBef>
            </a:pPr>
            <a:r>
              <a:rPr lang="en-US" sz="1600" dirty="0" smtClean="0"/>
              <a:t>802.15.4g: 1 </a:t>
            </a:r>
            <a:r>
              <a:rPr lang="en-US" sz="1600" dirty="0"/>
              <a:t>packet per </a:t>
            </a:r>
            <a:r>
              <a:rPr lang="en-US" sz="1600" dirty="0" smtClean="0"/>
              <a:t>minutes with 256 </a:t>
            </a:r>
            <a:r>
              <a:rPr lang="en-US" sz="1600" dirty="0"/>
              <a:t>bytes payload</a:t>
            </a:r>
          </a:p>
          <a:p>
            <a:pPr lvl="1">
              <a:spcBef>
                <a:spcPts val="0"/>
              </a:spcBef>
            </a:pPr>
            <a:r>
              <a:rPr lang="en-US" sz="1600" dirty="0" smtClean="0"/>
              <a:t>Variable 802.11ah packet generate with 256 bytes payload</a:t>
            </a:r>
          </a:p>
          <a:p>
            <a:pPr>
              <a:spcBef>
                <a:spcPts val="0"/>
              </a:spcBef>
            </a:pPr>
            <a:r>
              <a:rPr lang="en-US" sz="2000" dirty="0" smtClean="0"/>
              <a:t>PHY data rate</a:t>
            </a:r>
          </a:p>
          <a:p>
            <a:pPr lvl="1">
              <a:spcBef>
                <a:spcPts val="0"/>
              </a:spcBef>
            </a:pPr>
            <a:r>
              <a:rPr lang="en-US" sz="1600" dirty="0" smtClean="0"/>
              <a:t>802.15.4g: 100kbps, 802.11ah: 3000kbps</a:t>
            </a:r>
            <a:endParaRPr lang="en-US" sz="1600" dirty="0"/>
          </a:p>
          <a:p>
            <a:pPr>
              <a:spcBef>
                <a:spcPts val="0"/>
              </a:spcBef>
            </a:pPr>
            <a:r>
              <a:rPr lang="en-US" sz="2000" dirty="0" smtClean="0"/>
              <a:t>Data packet delivery rate (PDR)</a:t>
            </a:r>
          </a:p>
          <a:p>
            <a:pPr lvl="1">
              <a:spcBef>
                <a:spcPts val="0"/>
              </a:spcBef>
            </a:pPr>
            <a:r>
              <a:rPr lang="en-US" sz="1600" dirty="0" smtClean="0"/>
              <a:t>802.11ah network achieves more than 85% of PDR for four scenarios</a:t>
            </a:r>
          </a:p>
          <a:p>
            <a:pPr lvl="1">
              <a:spcBef>
                <a:spcPts val="0"/>
              </a:spcBef>
            </a:pPr>
            <a:r>
              <a:rPr lang="en-US" sz="1600" dirty="0" smtClean="0"/>
              <a:t>However, 802.15.4g network PDR decreases to about 40% when 802.11ah network packet generation rate is 216/s, i.e., 4 packets/s by each STA, to about </a:t>
            </a:r>
            <a:r>
              <a:rPr lang="en-US" sz="1600" dirty="0"/>
              <a:t>20% 802.11ah network packet generation rate is </a:t>
            </a:r>
            <a:r>
              <a:rPr lang="en-US" sz="1600" dirty="0" smtClean="0"/>
              <a:t>270/s</a:t>
            </a:r>
            <a:r>
              <a:rPr lang="en-US" sz="1600" dirty="0"/>
              <a:t>, i.e., </a:t>
            </a:r>
            <a:r>
              <a:rPr lang="en-US" sz="1600" dirty="0" smtClean="0"/>
              <a:t>5 packets/s </a:t>
            </a:r>
            <a:r>
              <a:rPr lang="en-US" sz="1600" dirty="0"/>
              <a:t>by each STA</a:t>
            </a:r>
          </a:p>
          <a:p>
            <a:pPr lvl="1">
              <a:spcBef>
                <a:spcPts val="0"/>
              </a:spcBef>
            </a:pPr>
            <a:endParaRPr lang="en-US" sz="1600" dirty="0" smtClean="0"/>
          </a:p>
          <a:p>
            <a:pPr lvl="1">
              <a:spcBef>
                <a:spcPts val="0"/>
              </a:spcBef>
            </a:pPr>
            <a:endParaRPr lang="en-US" sz="1600" dirty="0"/>
          </a:p>
          <a:p>
            <a:pPr marL="487693" lvl="1" indent="0">
              <a:spcBef>
                <a:spcPts val="0"/>
              </a:spcBef>
              <a:buNone/>
            </a:pPr>
            <a:endParaRPr lang="en-US" sz="12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600" dirty="0" smtClean="0"/>
          </a:p>
          <a:p>
            <a:pPr lvl="1">
              <a:spcBef>
                <a:spcPts val="0"/>
              </a:spcBef>
            </a:pPr>
            <a:endParaRPr lang="en-US" sz="1600" dirty="0"/>
          </a:p>
          <a:p>
            <a:pPr lvl="1">
              <a:spcBef>
                <a:spcPts val="0"/>
              </a:spcBef>
            </a:pPr>
            <a:endParaRPr lang="en-US" sz="1800" dirty="0"/>
          </a:p>
          <a:p>
            <a:pPr>
              <a:spcBef>
                <a:spcPts val="0"/>
              </a:spcBef>
            </a:pPr>
            <a:r>
              <a:rPr lang="en-US" sz="2000" dirty="0" smtClean="0">
                <a:solidFill>
                  <a:srgbClr val="C00000"/>
                </a:solidFill>
              </a:rPr>
              <a:t>What are the causes of 802.11ah interference on 802.15.4g?</a:t>
            </a:r>
            <a:endParaRPr lang="en-US" sz="2000" dirty="0">
              <a:solidFill>
                <a:srgbClr val="C00000"/>
              </a:solidFill>
            </a:endParaRPr>
          </a:p>
        </p:txBody>
      </p:sp>
      <p:sp>
        <p:nvSpPr>
          <p:cNvPr id="2" name="TextBox 1"/>
          <p:cNvSpPr txBox="1"/>
          <p:nvPr/>
        </p:nvSpPr>
        <p:spPr>
          <a:xfrm>
            <a:off x="1981200" y="3974068"/>
            <a:ext cx="2040855" cy="369332"/>
          </a:xfrm>
          <a:prstGeom prst="rect">
            <a:avLst/>
          </a:prstGeom>
          <a:noFill/>
        </p:spPr>
        <p:txBody>
          <a:bodyPr wrap="square" rtlCol="0">
            <a:spAutoFit/>
          </a:bodyPr>
          <a:lstStyle/>
          <a:p>
            <a:pPr algn="ctr"/>
            <a:r>
              <a:rPr lang="en-US" sz="1800" dirty="0" smtClean="0">
                <a:solidFill>
                  <a:schemeClr val="tx1"/>
                </a:solidFill>
              </a:rPr>
              <a:t>802.11ah PDR</a:t>
            </a:r>
            <a:endParaRPr lang="en-US" sz="1800" dirty="0">
              <a:solidFill>
                <a:schemeClr val="tx1"/>
              </a:solidFill>
            </a:endParaRPr>
          </a:p>
        </p:txBody>
      </p:sp>
      <p:sp>
        <p:nvSpPr>
          <p:cNvPr id="10" name="TextBox 9"/>
          <p:cNvSpPr txBox="1"/>
          <p:nvPr/>
        </p:nvSpPr>
        <p:spPr>
          <a:xfrm>
            <a:off x="5960145" y="3962400"/>
            <a:ext cx="2040855" cy="369332"/>
          </a:xfrm>
          <a:prstGeom prst="rect">
            <a:avLst/>
          </a:prstGeom>
          <a:noFill/>
        </p:spPr>
        <p:txBody>
          <a:bodyPr wrap="square" rtlCol="0">
            <a:spAutoFit/>
          </a:bodyPr>
          <a:lstStyle/>
          <a:p>
            <a:pPr algn="ctr"/>
            <a:r>
              <a:rPr lang="en-US" sz="1800" dirty="0" smtClean="0">
                <a:solidFill>
                  <a:schemeClr val="tx1"/>
                </a:solidFill>
              </a:rPr>
              <a:t>802.15.4g PDR</a:t>
            </a:r>
            <a:endParaRPr lang="en-US" sz="1800" dirty="0">
              <a:solidFill>
                <a:schemeClr val="tx1"/>
              </a:solidFill>
            </a:endParaRPr>
          </a:p>
        </p:txBody>
      </p:sp>
    </p:spTree>
    <p:extLst>
      <p:ext uri="{BB962C8B-B14F-4D97-AF65-F5344CB8AC3E}">
        <p14:creationId xmlns:p14="http://schemas.microsoft.com/office/powerpoint/2010/main" val="286062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61973" y="380977"/>
            <a:ext cx="2533214" cy="291254"/>
          </a:xfrm>
        </p:spPr>
        <p:txBody>
          <a:bodyPr/>
          <a:lstStyle/>
          <a:p>
            <a:r>
              <a:rPr lang="en-US" smtClean="0"/>
              <a:t>November 2017</a:t>
            </a:r>
            <a:endParaRPr lang="en-GB"/>
          </a:p>
        </p:txBody>
      </p:sp>
      <p:sp>
        <p:nvSpPr>
          <p:cNvPr id="5" name="Footer Placeholder 4"/>
          <p:cNvSpPr>
            <a:spLocks noGrp="1"/>
          </p:cNvSpPr>
          <p:nvPr>
            <p:ph type="ftr" idx="14"/>
          </p:nvPr>
        </p:nvSpPr>
        <p:spPr>
          <a:xfrm>
            <a:off x="6019801" y="6907108"/>
            <a:ext cx="3092028" cy="179492"/>
          </a:xfrm>
        </p:spPr>
        <p:txBody>
          <a:bodyPr/>
          <a:lstStyle/>
          <a:p>
            <a:r>
              <a:rPr lang="en-GB" dirty="0" err="1" smtClean="0"/>
              <a:t>Jianlin</a:t>
            </a:r>
            <a:r>
              <a:rPr lang="en-GB" dirty="0" smtClean="0"/>
              <a:t> </a:t>
            </a:r>
            <a:r>
              <a:rPr lang="en-GB" dirty="0" err="1" smtClean="0"/>
              <a:t>Guo</a:t>
            </a:r>
            <a:r>
              <a:rPr lang="en-GB" dirty="0" smtClean="0"/>
              <a:t>, Mitsubishi Electric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731520" y="729828"/>
            <a:ext cx="8290560" cy="565572"/>
          </a:xfrm>
          <a:ln/>
        </p:spPr>
        <p:txBody>
          <a:bodyPr vert="horz" wrap="square" lIns="96000" tIns="49920" rIns="96000" bIns="49920" numCol="1" anchor="ctr" anchorCtr="0" compatLnSpc="1">
            <a:prstTxWarp prst="textNoShape">
              <a:avLst/>
            </a:prstTxWarp>
          </a:bodyPr>
          <a:lstStyle/>
          <a:p>
            <a:r>
              <a:rPr lang="en-US" sz="2400" dirty="0" smtClean="0"/>
              <a:t>802.11ah Interference Cause I</a:t>
            </a:r>
            <a:endParaRPr lang="en-US" sz="2400" dirty="0"/>
          </a:p>
        </p:txBody>
      </p:sp>
      <p:sp>
        <p:nvSpPr>
          <p:cNvPr id="10242" name="Rectangle 2"/>
          <p:cNvSpPr>
            <a:spLocks noGrp="1" noChangeArrowheads="1"/>
          </p:cNvSpPr>
          <p:nvPr>
            <p:ph type="body" idx="1"/>
          </p:nvPr>
        </p:nvSpPr>
        <p:spPr>
          <a:xfrm>
            <a:off x="731520" y="1219200"/>
            <a:ext cx="8290560" cy="5714999"/>
          </a:xfrm>
          <a:ln/>
        </p:spPr>
        <p:txBody>
          <a:bodyPr/>
          <a:lstStyle/>
          <a:p>
            <a:pPr>
              <a:spcBef>
                <a:spcPts val="0"/>
              </a:spcBef>
            </a:pPr>
            <a:r>
              <a:rPr lang="en-US" sz="2000" dirty="0"/>
              <a:t>Interference caused by </a:t>
            </a:r>
            <a:r>
              <a:rPr lang="en-US" sz="2000" dirty="0" smtClean="0"/>
              <a:t>higher ED </a:t>
            </a:r>
            <a:r>
              <a:rPr lang="en-US" sz="2000" dirty="0"/>
              <a:t>threshold </a:t>
            </a:r>
            <a:r>
              <a:rPr lang="en-US" sz="2000" dirty="0" smtClean="0"/>
              <a:t>of 802.11ah</a:t>
            </a:r>
            <a:endParaRPr lang="en-US" sz="2000" dirty="0"/>
          </a:p>
          <a:p>
            <a:pPr lvl="1">
              <a:spcBef>
                <a:spcPts val="0"/>
              </a:spcBef>
            </a:pPr>
            <a:r>
              <a:rPr lang="en-US" sz="1600" dirty="0"/>
              <a:t>802.11ah </a:t>
            </a:r>
            <a:r>
              <a:rPr lang="en-US" sz="1600" dirty="0" smtClean="0"/>
              <a:t>ED threshold: -75dBm</a:t>
            </a:r>
          </a:p>
          <a:p>
            <a:pPr lvl="1">
              <a:spcBef>
                <a:spcPts val="0"/>
              </a:spcBef>
            </a:pPr>
            <a:r>
              <a:rPr lang="en-US" sz="1600" dirty="0" smtClean="0"/>
              <a:t>802.15.4g ED threshold: -80dBm</a:t>
            </a:r>
          </a:p>
          <a:p>
            <a:pPr lvl="1">
              <a:spcBef>
                <a:spcPts val="0"/>
              </a:spcBef>
            </a:pPr>
            <a:endParaRPr lang="en-US" sz="2000" dirty="0"/>
          </a:p>
          <a:p>
            <a:pPr>
              <a:spcBef>
                <a:spcPts val="0"/>
              </a:spcBef>
            </a:pPr>
            <a:r>
              <a:rPr lang="en-US" sz="2000" dirty="0"/>
              <a:t>802.15.4g receiver </a:t>
            </a:r>
            <a:r>
              <a:rPr lang="en-US" sz="2000" dirty="0" smtClean="0"/>
              <a:t>sensitivity (RS)</a:t>
            </a:r>
          </a:p>
          <a:p>
            <a:pPr lvl="1">
              <a:spcBef>
                <a:spcPts val="0"/>
              </a:spcBef>
            </a:pPr>
            <a:r>
              <a:rPr lang="en-US" sz="1600" dirty="0" smtClean="0"/>
              <a:t>-88dBm</a:t>
            </a:r>
            <a:endParaRPr lang="en-US" sz="16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2000" dirty="0"/>
          </a:p>
          <a:p>
            <a:pPr>
              <a:spcBef>
                <a:spcPts val="0"/>
              </a:spcBef>
            </a:pPr>
            <a:endParaRPr lang="en-US" sz="1600" dirty="0" smtClean="0"/>
          </a:p>
          <a:p>
            <a:pPr>
              <a:spcBef>
                <a:spcPts val="0"/>
              </a:spcBef>
            </a:pPr>
            <a:r>
              <a:rPr lang="en-US" sz="2000" dirty="0" smtClean="0"/>
              <a:t>Consequences</a:t>
            </a:r>
            <a:endParaRPr lang="en-US" sz="2000" dirty="0"/>
          </a:p>
          <a:p>
            <a:pPr lvl="1">
              <a:spcBef>
                <a:spcPts val="0"/>
              </a:spcBef>
            </a:pPr>
            <a:r>
              <a:rPr lang="en-US" sz="1600" dirty="0"/>
              <a:t>Readable 802.15.4g </a:t>
            </a:r>
            <a:r>
              <a:rPr lang="en-US" sz="1600" dirty="0" smtClean="0"/>
              <a:t>packets </a:t>
            </a:r>
            <a:r>
              <a:rPr lang="en-US" sz="1600" dirty="0"/>
              <a:t>with receiving power </a:t>
            </a:r>
            <a:r>
              <a:rPr lang="en-US" sz="1600" dirty="0" smtClean="0"/>
              <a:t>level within the range [802.15.4g RS, 802.11ah ED Threshold] are ignored </a:t>
            </a:r>
            <a:r>
              <a:rPr lang="en-US" sz="1600" dirty="0"/>
              <a:t>by </a:t>
            </a:r>
            <a:r>
              <a:rPr lang="en-US" sz="1600" dirty="0" smtClean="0"/>
              <a:t>802.11ah ED CCA mechanism, which result in</a:t>
            </a:r>
          </a:p>
          <a:p>
            <a:pPr lvl="2">
              <a:spcBef>
                <a:spcPts val="0"/>
              </a:spcBef>
            </a:pPr>
            <a:r>
              <a:rPr lang="en-US" sz="1600" dirty="0" smtClean="0"/>
              <a:t>802.15.4g packet collision</a:t>
            </a:r>
          </a:p>
          <a:p>
            <a:pPr lvl="1">
              <a:spcBef>
                <a:spcPts val="0"/>
              </a:spcBef>
            </a:pPr>
            <a:r>
              <a:rPr lang="en-US" sz="1600" dirty="0"/>
              <a:t>802.11ah </a:t>
            </a:r>
            <a:r>
              <a:rPr lang="en-US" sz="1600" dirty="0" smtClean="0"/>
              <a:t>devices access </a:t>
            </a:r>
            <a:r>
              <a:rPr lang="en-US" sz="1600" dirty="0"/>
              <a:t>channel </a:t>
            </a:r>
            <a:r>
              <a:rPr lang="en-US" sz="1600" dirty="0" smtClean="0"/>
              <a:t>more, which result in</a:t>
            </a:r>
          </a:p>
          <a:p>
            <a:pPr lvl="2">
              <a:spcBef>
                <a:spcPts val="0"/>
              </a:spcBef>
            </a:pPr>
            <a:r>
              <a:rPr lang="en-US" sz="1600" dirty="0" smtClean="0"/>
              <a:t>802.15.4g packet drop due to channel access failure</a:t>
            </a:r>
            <a:endParaRPr lang="en-US" sz="1600"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0588" y="3279775"/>
            <a:ext cx="7974012"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491351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9785</TotalTime>
  <Words>1332</Words>
  <Application>Microsoft Office PowerPoint</Application>
  <PresentationFormat>Custom</PresentationFormat>
  <Paragraphs>249</Paragraphs>
  <Slides>15</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MS Gothic</vt:lpstr>
      <vt:lpstr>ＭＳ Ｐゴシック</vt:lpstr>
      <vt:lpstr>Arial</vt:lpstr>
      <vt:lpstr>Arial Unicode MS</vt:lpstr>
      <vt:lpstr>Calibri</vt:lpstr>
      <vt:lpstr>Courier New</vt:lpstr>
      <vt:lpstr>Times New Roman</vt:lpstr>
      <vt:lpstr>Wingdings</vt:lpstr>
      <vt:lpstr>Office Theme</vt:lpstr>
      <vt:lpstr>Document</vt:lpstr>
      <vt:lpstr>Coexistence of 802.11ah and 802.15.4g in the S1G Band</vt:lpstr>
      <vt:lpstr>Abstract</vt:lpstr>
      <vt:lpstr>Motivation</vt:lpstr>
      <vt:lpstr>Coexistence Mechanisms of 802.11ah and 802.15.4g</vt:lpstr>
      <vt:lpstr>Are Standard Defined Coexistence Mechanisms Sufficient?</vt:lpstr>
      <vt:lpstr>802.11ah and 802.15.4g Node Placement</vt:lpstr>
      <vt:lpstr>Propagation Model</vt:lpstr>
      <vt:lpstr>Simulation Results of 802.11ah and 802.15.4g Coexistence</vt:lpstr>
      <vt:lpstr>802.11ah Interference Cause I</vt:lpstr>
      <vt:lpstr>802.11ah Interference Cause II</vt:lpstr>
      <vt:lpstr>September 802.15 WG Straw Poll (1)</vt:lpstr>
      <vt:lpstr>September 802.15 WG Straw Poll (2)</vt:lpstr>
      <vt:lpstr>September 802.15 WG Straw Poll (3)</vt:lpstr>
      <vt:lpstr>November 802.19 WG Straw Poll (1)</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129</cp:revision>
  <cp:lastPrinted>2014-11-08T20:15:38Z</cp:lastPrinted>
  <dcterms:created xsi:type="dcterms:W3CDTF">2014-10-30T17:06:39Z</dcterms:created>
  <dcterms:modified xsi:type="dcterms:W3CDTF">2017-11-03T20:57:40Z</dcterms:modified>
</cp:coreProperties>
</file>