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76" r:id="rId4"/>
    <p:sldId id="263" r:id="rId5"/>
    <p:sldId id="275" r:id="rId6"/>
    <p:sldId id="266" r:id="rId7"/>
    <p:sldId id="265" r:id="rId8"/>
    <p:sldId id="267" r:id="rId9"/>
    <p:sldId id="268" r:id="rId10"/>
    <p:sldId id="269" r:id="rId11"/>
    <p:sldId id="272" r:id="rId12"/>
    <p:sldId id="274" r:id="rId13"/>
    <p:sldId id="271" r:id="rId14"/>
    <p:sldId id="277" r:id="rId15"/>
    <p:sldId id="264"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86" d="100"/>
          <a:sy n="86" d="100"/>
        </p:scale>
        <p:origin x="1502" y="62"/>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4448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802.19-15/0522r2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November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2017-11-08</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608056410"/>
              </p:ext>
            </p:extLst>
          </p:nvPr>
        </p:nvGraphicFramePr>
        <p:xfrm>
          <a:off x="674688" y="2549525"/>
          <a:ext cx="7954962" cy="4005137"/>
        </p:xfrm>
        <a:graphic>
          <a:graphicData uri="http://schemas.openxmlformats.org/presentationml/2006/ole">
            <mc:AlternateContent xmlns:mc="http://schemas.openxmlformats.org/markup-compatibility/2006">
              <mc:Choice xmlns:v="urn:schemas-microsoft-com:vml" Requires="v">
                <p:oleObj spid="_x0000_s3205" name="Document" r:id="rId4" imgW="8855058" imgH="4555171" progId="Word.Document.8">
                  <p:embed/>
                </p:oleObj>
              </mc:Choice>
              <mc:Fallback>
                <p:oleObj name="Document" r:id="rId4" imgW="8855058" imgH="4555171" progId="Word.Document.8">
                  <p:embed/>
                  <p:pic>
                    <p:nvPicPr>
                      <p:cNvPr id="0" name="Picture 3"/>
                      <p:cNvPicPr>
                        <a:picLocks noChangeAspect="1" noChangeArrowheads="1"/>
                      </p:cNvPicPr>
                      <p:nvPr/>
                    </p:nvPicPr>
                    <p:blipFill>
                      <a:blip r:embed="rId5"/>
                      <a:srcRect/>
                      <a:stretch>
                        <a:fillRect/>
                      </a:stretch>
                    </p:blipFill>
                    <p:spPr bwMode="auto">
                      <a:xfrm>
                        <a:off x="674688" y="2549525"/>
                        <a:ext cx="7954962" cy="400513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are forced to coexist in the Sub-1 GHz band when channel hopping is not available or severely restricted?</a:t>
            </a:r>
          </a:p>
          <a:p>
            <a:pPr marL="0" indent="0">
              <a:spcBef>
                <a:spcPts val="0"/>
              </a:spcBef>
              <a:buNone/>
            </a:pPr>
            <a:endParaRPr lang="en-US" dirty="0"/>
          </a:p>
          <a:p>
            <a:pPr marL="0" indent="0">
              <a:spcBef>
                <a:spcPts val="0"/>
              </a:spcBef>
              <a:buNone/>
            </a:pPr>
            <a:r>
              <a:rPr lang="en-US" dirty="0" smtClean="0"/>
              <a:t>Yes:23</a:t>
            </a:r>
          </a:p>
          <a:p>
            <a:pPr marL="0" indent="0">
              <a:spcBef>
                <a:spcPts val="0"/>
              </a:spcBef>
              <a:buNone/>
            </a:pPr>
            <a:r>
              <a:rPr lang="en-US" dirty="0" smtClean="0"/>
              <a:t>No:0</a:t>
            </a:r>
          </a:p>
          <a:p>
            <a:pPr marL="0" indent="0">
              <a:spcBef>
                <a:spcPts val="0"/>
              </a:spcBef>
              <a:buNone/>
            </a:pPr>
            <a:r>
              <a:rPr lang="en-US" dirty="0" smtClean="0"/>
              <a:t>Abstain:3</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participate in the resolution of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Yes:10</a:t>
            </a:r>
          </a:p>
          <a:p>
            <a:pPr marL="0" indent="0">
              <a:spcBef>
                <a:spcPts val="0"/>
              </a:spcBef>
              <a:buNone/>
            </a:pPr>
            <a:r>
              <a:rPr lang="en-US" dirty="0" smtClean="0"/>
              <a:t>No:3</a:t>
            </a:r>
          </a:p>
          <a:p>
            <a:pPr marL="0" indent="0">
              <a:spcBef>
                <a:spcPts val="0"/>
              </a:spcBef>
              <a:buNone/>
            </a:pPr>
            <a:r>
              <a:rPr lang="en-US" dirty="0" smtClean="0"/>
              <a:t>Abstain:12</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802.15 and/or 802.19 and/or 802.11 Working Group address issues (if any) in 802.11ah and 802.15.4g coexistence?</a:t>
            </a:r>
          </a:p>
          <a:p>
            <a:pPr marL="0" indent="0">
              <a:spcBef>
                <a:spcPts val="0"/>
              </a:spcBef>
              <a:buNone/>
            </a:pPr>
            <a:endParaRPr lang="en-US" dirty="0"/>
          </a:p>
          <a:p>
            <a:pPr marL="0" indent="0">
              <a:spcBef>
                <a:spcPts val="0"/>
              </a:spcBef>
              <a:buNone/>
            </a:pPr>
            <a:r>
              <a:rPr lang="en-US" dirty="0" smtClean="0"/>
              <a:t>802.15:	6</a:t>
            </a:r>
          </a:p>
          <a:p>
            <a:pPr marL="0" indent="0">
              <a:spcBef>
                <a:spcPts val="0"/>
              </a:spcBef>
              <a:buNone/>
            </a:pPr>
            <a:r>
              <a:rPr lang="en-US" dirty="0" smtClean="0"/>
              <a:t>802.19:	18</a:t>
            </a:r>
          </a:p>
          <a:p>
            <a:pPr marL="0" indent="0">
              <a:spcBef>
                <a:spcPts val="0"/>
              </a:spcBef>
              <a:buNone/>
            </a:pPr>
            <a:r>
              <a:rPr lang="en-US" dirty="0" smtClean="0"/>
              <a:t>802.11:	16</a:t>
            </a:r>
          </a:p>
          <a:p>
            <a:pPr marL="0" indent="0">
              <a:spcBef>
                <a:spcPts val="0"/>
              </a:spcBef>
              <a:buNone/>
            </a:pPr>
            <a:r>
              <a:rPr lang="en-US" dirty="0" smtClean="0"/>
              <a:t>Abstain: 6</a:t>
            </a:r>
          </a:p>
          <a:p>
            <a:pPr marL="0" indent="0">
              <a:spcBef>
                <a:spcPts val="0"/>
              </a:spcBef>
              <a:buNone/>
            </a:pPr>
            <a:r>
              <a:rPr lang="en-US" dirty="0" smtClean="0"/>
              <a:t>None of above: 0</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November 802.19 WG Straw Poll (1)</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802.19 Working Group create a study group or interest group to study coexistence between 802.15.4g and 802.11ah in the Sub-1 GHz band?</a:t>
            </a:r>
          </a:p>
          <a:p>
            <a:pPr marL="0" indent="0">
              <a:spcBef>
                <a:spcPts val="0"/>
              </a:spcBef>
              <a:buNone/>
            </a:pPr>
            <a:endParaRPr lang="en-US" dirty="0"/>
          </a:p>
          <a:p>
            <a:pPr marL="0" indent="0">
              <a:spcBef>
                <a:spcPts val="0"/>
              </a:spcBef>
              <a:buNone/>
            </a:pPr>
            <a:r>
              <a:rPr lang="en-US" dirty="0" smtClean="0"/>
              <a:t>Yes:</a:t>
            </a:r>
            <a:endParaRPr lang="en-US" dirty="0"/>
          </a:p>
          <a:p>
            <a:pPr marL="0" indent="0">
              <a:spcBef>
                <a:spcPts val="0"/>
              </a:spcBef>
              <a:buNone/>
            </a:pPr>
            <a:r>
              <a:rPr lang="en-US" dirty="0"/>
              <a:t>No</a:t>
            </a:r>
            <a:r>
              <a:rPr lang="en-US" dirty="0" smtClean="0"/>
              <a:t>:</a:t>
            </a:r>
            <a:endParaRPr lang="en-US" dirty="0"/>
          </a:p>
          <a:p>
            <a:pPr marL="0" indent="0">
              <a:spcBef>
                <a:spcPts val="0"/>
              </a:spcBef>
              <a:buNone/>
            </a:pPr>
            <a:r>
              <a:rPr lang="en-US" dirty="0"/>
              <a:t>Abstain</a:t>
            </a:r>
            <a:r>
              <a:rPr lang="en-US" dirty="0" smtClean="0"/>
              <a:t>:</a:t>
            </a:r>
            <a:endParaRPr lang="en-US" dirty="0"/>
          </a:p>
        </p:txBody>
      </p:sp>
    </p:spTree>
    <p:extLst>
      <p:ext uri="{BB962C8B-B14F-4D97-AF65-F5344CB8AC3E}">
        <p14:creationId xmlns:p14="http://schemas.microsoft.com/office/powerpoint/2010/main" val="20609592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raise awareness of coexistence issues between IEEE 802.11ah and IEEE 802.15.4g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82410"/>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5240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Operate in the Sub-1 GHz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is also designed to operate on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Spectrum allocation in S1G band is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Japan allocates 1 MHz spectrum for smart meter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Channel hopping is severely limited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As a result, 802.11ah and 802.15.4g coexistence issue needs to be investigated and addressed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err="1">
                <a:latin typeface="+mn-lt"/>
              </a:rPr>
              <a:t>LoRa</a:t>
            </a:r>
            <a:r>
              <a:rPr lang="en-GB" dirty="0">
                <a:latin typeface="+mn-lt"/>
              </a:rPr>
              <a:t> and </a:t>
            </a:r>
            <a:r>
              <a:rPr lang="en-GB" dirty="0" err="1" smtClean="0">
                <a:latin typeface="+mn-lt"/>
              </a:rPr>
              <a:t>SigFox</a:t>
            </a:r>
            <a:r>
              <a:rPr lang="en-GB" dirty="0" smtClean="0">
                <a:latin typeface="+mn-lt"/>
              </a:rPr>
              <a:t> also operate in S1G band</a:t>
            </a:r>
            <a:endParaRPr lang="en-GB" sz="2400" dirty="0">
              <a:latin typeface="+mn-lt"/>
            </a:endParaRP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a:t>
            </a:r>
            <a:r>
              <a:rPr lang="en-US" sz="1800" dirty="0" smtClean="0">
                <a:latin typeface="+mn-lt"/>
              </a:rPr>
              <a:t>using </a:t>
            </a:r>
            <a:r>
              <a:rPr lang="en-US" sz="1800" dirty="0">
                <a:latin typeface="+mn-lt"/>
              </a:rPr>
              <a:t>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 802.11ah 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ED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 which result in</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9776</TotalTime>
  <Words>1332</Words>
  <Application>Microsoft Office PowerPoint</Application>
  <PresentationFormat>Custom</PresentationFormat>
  <Paragraphs>249</Paragraphs>
  <Slides>15</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MS Gothic</vt:lpstr>
      <vt:lpstr>ＭＳ Ｐゴシック</vt:lpstr>
      <vt:lpstr>Arial</vt:lpstr>
      <vt:lpstr>Arial Unicode MS</vt:lpstr>
      <vt:lpstr>Calibri</vt:lpstr>
      <vt:lpstr>Courier New</vt:lpstr>
      <vt:lpstr>Times New Roman</vt:lpstr>
      <vt:lpstr>Wingdings</vt:lpstr>
      <vt:lpstr>Office Theme</vt:lpstr>
      <vt:lpstr>Microsoft Word 97 - 2003 Document</vt:lpstr>
      <vt:lpstr>Coexistence of 802.11ah and 802.15.4g in the S1G Band</vt:lpstr>
      <vt:lpstr>Abstract</vt:lpstr>
      <vt:lpstr>Motivation</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September 802.15 WG Straw Poll (1)</vt:lpstr>
      <vt:lpstr>September 802.15 WG Straw Poll (2)</vt:lpstr>
      <vt:lpstr>September 802.15 WG Straw Poll (3)</vt:lpstr>
      <vt:lpstr>November 802.19 WG Straw Poll (1)</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127</cp:revision>
  <cp:lastPrinted>2014-11-08T20:15:38Z</cp:lastPrinted>
  <dcterms:created xsi:type="dcterms:W3CDTF">2014-10-30T17:06:39Z</dcterms:created>
  <dcterms:modified xsi:type="dcterms:W3CDTF">2017-11-03T20:29:29Z</dcterms:modified>
</cp:coreProperties>
</file>