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7" r:id="rId3"/>
    <p:sldId id="323" r:id="rId4"/>
    <p:sldId id="324" r:id="rId5"/>
    <p:sldId id="325" r:id="rId6"/>
    <p:sldId id="320" r:id="rId7"/>
    <p:sldId id="321"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33"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September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802.19-17/0081r0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September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September 2017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2017-09-14</a:t>
            </a:r>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89"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September 2017 IEEE 802.19 meeting in Waikoloa, Hawaii.</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Reviewed the revision draft which technical editor provided</a:t>
            </a:r>
          </a:p>
          <a:p>
            <a:pPr lvl="1"/>
            <a:r>
              <a:rPr kumimoji="1" lang="en-US" altLang="ja-JP" dirty="0"/>
              <a:t>Adapted the</a:t>
            </a:r>
            <a:r>
              <a:rPr kumimoji="1" lang="ja-JP" altLang="en-US" dirty="0"/>
              <a:t> </a:t>
            </a:r>
            <a:r>
              <a:rPr kumimoji="1" lang="en-US" altLang="ja-JP" dirty="0"/>
              <a:t>candidate draft (D0.0)</a:t>
            </a:r>
          </a:p>
          <a:p>
            <a:pPr lvl="1"/>
            <a:r>
              <a:rPr kumimoji="1" lang="en-US" altLang="ja-JP" dirty="0"/>
              <a:t>Chair will provide editorial comments which TG found during this review to technical editor</a:t>
            </a:r>
          </a:p>
          <a:p>
            <a:pPr lvl="1"/>
            <a:r>
              <a:rPr kumimoji="1" lang="en-US" altLang="ja-JP" dirty="0"/>
              <a:t>TG agreed to modify Annex A, B and C</a:t>
            </a:r>
          </a:p>
          <a:p>
            <a:pPr lvl="1"/>
            <a:endParaRPr kumimoji="1" lang="en-US" altLang="ja-JP" dirty="0"/>
          </a:p>
          <a:p>
            <a:r>
              <a:rPr kumimoji="1" lang="en-US" altLang="ja-JP" dirty="0"/>
              <a:t>Project time line for the revision work was updated</a:t>
            </a:r>
          </a:p>
          <a:p>
            <a:pPr lvl="1"/>
            <a:r>
              <a:rPr kumimoji="1" lang="en-US" altLang="ja-JP" dirty="0"/>
              <a:t>DCN 19-17/0064r1 (see next slide)</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Original Timeline (</a:t>
            </a:r>
            <a:r>
              <a:rPr kumimoji="1" lang="en-US" altLang="ja-JP" dirty="0"/>
              <a:t>19-17/0064r0</a:t>
            </a:r>
            <a:r>
              <a:rPr kumimoji="1" lang="en-US" altLang="ja-JP" dirty="0"/>
              <a:t>)</a:t>
            </a:r>
            <a:endParaRPr kumimoji="1" lang="ja-JP" altLang="en-US" dirty="0"/>
          </a:p>
        </p:txBody>
      </p:sp>
      <p:graphicFrame>
        <p:nvGraphicFramePr>
          <p:cNvPr id="8" name="コンテンツ プレースホルダー 7"/>
          <p:cNvGraphicFramePr>
            <a:graphicFrameLocks noGrp="1"/>
          </p:cNvGraphicFramePr>
          <p:nvPr>
            <p:ph idx="1"/>
          </p:nvPr>
        </p:nvGraphicFramePr>
        <p:xfrm>
          <a:off x="1560671" y="2455862"/>
          <a:ext cx="6630670" cy="3546475"/>
        </p:xfrm>
        <a:graphic>
          <a:graphicData uri="http://schemas.openxmlformats.org/drawingml/2006/table">
            <a:tbl>
              <a:tblPr firstRow="1" firstCol="1" bandRow="1"/>
              <a:tblGrid>
                <a:gridCol w="2812730">
                  <a:extLst>
                    <a:ext uri="{9D8B030D-6E8A-4147-A177-3AD203B41FA5}">
                      <a16:colId xmlns:a16="http://schemas.microsoft.com/office/drawing/2014/main" val="2652431418"/>
                    </a:ext>
                  </a:extLst>
                </a:gridCol>
                <a:gridCol w="267879">
                  <a:extLst>
                    <a:ext uri="{9D8B030D-6E8A-4147-A177-3AD203B41FA5}">
                      <a16:colId xmlns:a16="http://schemas.microsoft.com/office/drawing/2014/main" val="2231217450"/>
                    </a:ext>
                  </a:extLst>
                </a:gridCol>
                <a:gridCol w="358056">
                  <a:extLst>
                    <a:ext uri="{9D8B030D-6E8A-4147-A177-3AD203B41FA5}">
                      <a16:colId xmlns:a16="http://schemas.microsoft.com/office/drawing/2014/main" val="2220601560"/>
                    </a:ext>
                  </a:extLst>
                </a:gridCol>
                <a:gridCol w="267879">
                  <a:extLst>
                    <a:ext uri="{9D8B030D-6E8A-4147-A177-3AD203B41FA5}">
                      <a16:colId xmlns:a16="http://schemas.microsoft.com/office/drawing/2014/main" val="2118385977"/>
                    </a:ext>
                  </a:extLst>
                </a:gridCol>
                <a:gridCol w="175050">
                  <a:extLst>
                    <a:ext uri="{9D8B030D-6E8A-4147-A177-3AD203B41FA5}">
                      <a16:colId xmlns:a16="http://schemas.microsoft.com/office/drawing/2014/main" val="1271895126"/>
                    </a:ext>
                  </a:extLst>
                </a:gridCol>
                <a:gridCol w="267879">
                  <a:extLst>
                    <a:ext uri="{9D8B030D-6E8A-4147-A177-3AD203B41FA5}">
                      <a16:colId xmlns:a16="http://schemas.microsoft.com/office/drawing/2014/main" val="878013456"/>
                    </a:ext>
                  </a:extLst>
                </a:gridCol>
                <a:gridCol w="265227">
                  <a:extLst>
                    <a:ext uri="{9D8B030D-6E8A-4147-A177-3AD203B41FA5}">
                      <a16:colId xmlns:a16="http://schemas.microsoft.com/office/drawing/2014/main" val="1783432925"/>
                    </a:ext>
                  </a:extLst>
                </a:gridCol>
                <a:gridCol w="177702">
                  <a:extLst>
                    <a:ext uri="{9D8B030D-6E8A-4147-A177-3AD203B41FA5}">
                      <a16:colId xmlns:a16="http://schemas.microsoft.com/office/drawing/2014/main" val="2289556949"/>
                    </a:ext>
                  </a:extLst>
                </a:gridCol>
                <a:gridCol w="354078">
                  <a:extLst>
                    <a:ext uri="{9D8B030D-6E8A-4147-A177-3AD203B41FA5}">
                      <a16:colId xmlns:a16="http://schemas.microsoft.com/office/drawing/2014/main" val="3410351669"/>
                    </a:ext>
                  </a:extLst>
                </a:gridCol>
                <a:gridCol w="273184">
                  <a:extLst>
                    <a:ext uri="{9D8B030D-6E8A-4147-A177-3AD203B41FA5}">
                      <a16:colId xmlns:a16="http://schemas.microsoft.com/office/drawing/2014/main" val="2347678778"/>
                    </a:ext>
                  </a:extLst>
                </a:gridCol>
                <a:gridCol w="265227">
                  <a:extLst>
                    <a:ext uri="{9D8B030D-6E8A-4147-A177-3AD203B41FA5}">
                      <a16:colId xmlns:a16="http://schemas.microsoft.com/office/drawing/2014/main" val="1677015063"/>
                    </a:ext>
                  </a:extLst>
                </a:gridCol>
                <a:gridCol w="265227">
                  <a:extLst>
                    <a:ext uri="{9D8B030D-6E8A-4147-A177-3AD203B41FA5}">
                      <a16:colId xmlns:a16="http://schemas.microsoft.com/office/drawing/2014/main" val="4214499362"/>
                    </a:ext>
                  </a:extLst>
                </a:gridCol>
                <a:gridCol w="259922">
                  <a:extLst>
                    <a:ext uri="{9D8B030D-6E8A-4147-A177-3AD203B41FA5}">
                      <a16:colId xmlns:a16="http://schemas.microsoft.com/office/drawing/2014/main" val="1879402094"/>
                    </a:ext>
                  </a:extLst>
                </a:gridCol>
                <a:gridCol w="271857">
                  <a:extLst>
                    <a:ext uri="{9D8B030D-6E8A-4147-A177-3AD203B41FA5}">
                      <a16:colId xmlns:a16="http://schemas.microsoft.com/office/drawing/2014/main" val="2012234759"/>
                    </a:ext>
                  </a:extLst>
                </a:gridCol>
                <a:gridCol w="348773">
                  <a:extLst>
                    <a:ext uri="{9D8B030D-6E8A-4147-A177-3AD203B41FA5}">
                      <a16:colId xmlns:a16="http://schemas.microsoft.com/office/drawing/2014/main" val="1573257992"/>
                    </a:ext>
                  </a:extLst>
                </a:gridCol>
              </a:tblGrid>
              <a:tr h="190500">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2018</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82328209"/>
                  </a:ext>
                </a:extLst>
              </a:tr>
              <a:tr h="200025">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198077876"/>
                  </a:ext>
                </a:extLst>
              </a:tr>
              <a:tr h="200025">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Revision group formed</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442839484"/>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Develop draft document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75120225"/>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Adoption of draft text (Draft1.0)</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140531339"/>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1.0 to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08720790"/>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16053871"/>
                  </a:ext>
                </a:extLst>
              </a:tr>
              <a:tr h="31115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2.0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169617188"/>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852854153"/>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3.0 to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22636241"/>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29064864"/>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4.0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766057652"/>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38571474"/>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5.0 to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76108705"/>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652990928"/>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Final WG and 802 EC approval</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28619591"/>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IEEE-SA RevCom approval</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11010796"/>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421102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New timeline (</a:t>
            </a:r>
            <a:r>
              <a:rPr kumimoji="1" lang="en-US" altLang="ja-JP" dirty="0"/>
              <a:t>19-17/0064r1</a:t>
            </a:r>
            <a:r>
              <a:rPr kumimoji="1" lang="en-US" altLang="ja-JP" dirty="0"/>
              <a:t>)</a:t>
            </a:r>
            <a:endParaRPr kumimoji="1" lang="ja-JP" altLang="en-US" dirty="0"/>
          </a:p>
        </p:txBody>
      </p:sp>
      <p:graphicFrame>
        <p:nvGraphicFramePr>
          <p:cNvPr id="7" name="コンテンツ プレースホルダー 6"/>
          <p:cNvGraphicFramePr>
            <a:graphicFrameLocks noGrp="1"/>
          </p:cNvGraphicFramePr>
          <p:nvPr>
            <p:ph idx="1"/>
          </p:nvPr>
        </p:nvGraphicFramePr>
        <p:xfrm>
          <a:off x="1560671" y="2455862"/>
          <a:ext cx="6630670" cy="3546475"/>
        </p:xfrm>
        <a:graphic>
          <a:graphicData uri="http://schemas.openxmlformats.org/drawingml/2006/table">
            <a:tbl>
              <a:tblPr firstRow="1" firstCol="1" bandRow="1"/>
              <a:tblGrid>
                <a:gridCol w="2812730">
                  <a:extLst>
                    <a:ext uri="{9D8B030D-6E8A-4147-A177-3AD203B41FA5}">
                      <a16:colId xmlns:a16="http://schemas.microsoft.com/office/drawing/2014/main" val="58478574"/>
                    </a:ext>
                  </a:extLst>
                </a:gridCol>
                <a:gridCol w="267879">
                  <a:extLst>
                    <a:ext uri="{9D8B030D-6E8A-4147-A177-3AD203B41FA5}">
                      <a16:colId xmlns:a16="http://schemas.microsoft.com/office/drawing/2014/main" val="8190578"/>
                    </a:ext>
                  </a:extLst>
                </a:gridCol>
                <a:gridCol w="358056">
                  <a:extLst>
                    <a:ext uri="{9D8B030D-6E8A-4147-A177-3AD203B41FA5}">
                      <a16:colId xmlns:a16="http://schemas.microsoft.com/office/drawing/2014/main" val="2557359201"/>
                    </a:ext>
                  </a:extLst>
                </a:gridCol>
                <a:gridCol w="267879">
                  <a:extLst>
                    <a:ext uri="{9D8B030D-6E8A-4147-A177-3AD203B41FA5}">
                      <a16:colId xmlns:a16="http://schemas.microsoft.com/office/drawing/2014/main" val="1288806863"/>
                    </a:ext>
                  </a:extLst>
                </a:gridCol>
                <a:gridCol w="175050">
                  <a:extLst>
                    <a:ext uri="{9D8B030D-6E8A-4147-A177-3AD203B41FA5}">
                      <a16:colId xmlns:a16="http://schemas.microsoft.com/office/drawing/2014/main" val="454530842"/>
                    </a:ext>
                  </a:extLst>
                </a:gridCol>
                <a:gridCol w="267879">
                  <a:extLst>
                    <a:ext uri="{9D8B030D-6E8A-4147-A177-3AD203B41FA5}">
                      <a16:colId xmlns:a16="http://schemas.microsoft.com/office/drawing/2014/main" val="20863548"/>
                    </a:ext>
                  </a:extLst>
                </a:gridCol>
                <a:gridCol w="265227">
                  <a:extLst>
                    <a:ext uri="{9D8B030D-6E8A-4147-A177-3AD203B41FA5}">
                      <a16:colId xmlns:a16="http://schemas.microsoft.com/office/drawing/2014/main" val="1704144847"/>
                    </a:ext>
                  </a:extLst>
                </a:gridCol>
                <a:gridCol w="177702">
                  <a:extLst>
                    <a:ext uri="{9D8B030D-6E8A-4147-A177-3AD203B41FA5}">
                      <a16:colId xmlns:a16="http://schemas.microsoft.com/office/drawing/2014/main" val="3788381947"/>
                    </a:ext>
                  </a:extLst>
                </a:gridCol>
                <a:gridCol w="354078">
                  <a:extLst>
                    <a:ext uri="{9D8B030D-6E8A-4147-A177-3AD203B41FA5}">
                      <a16:colId xmlns:a16="http://schemas.microsoft.com/office/drawing/2014/main" val="2790078963"/>
                    </a:ext>
                  </a:extLst>
                </a:gridCol>
                <a:gridCol w="273184">
                  <a:extLst>
                    <a:ext uri="{9D8B030D-6E8A-4147-A177-3AD203B41FA5}">
                      <a16:colId xmlns:a16="http://schemas.microsoft.com/office/drawing/2014/main" val="4223542339"/>
                    </a:ext>
                  </a:extLst>
                </a:gridCol>
                <a:gridCol w="265227">
                  <a:extLst>
                    <a:ext uri="{9D8B030D-6E8A-4147-A177-3AD203B41FA5}">
                      <a16:colId xmlns:a16="http://schemas.microsoft.com/office/drawing/2014/main" val="3524335245"/>
                    </a:ext>
                  </a:extLst>
                </a:gridCol>
                <a:gridCol w="265227">
                  <a:extLst>
                    <a:ext uri="{9D8B030D-6E8A-4147-A177-3AD203B41FA5}">
                      <a16:colId xmlns:a16="http://schemas.microsoft.com/office/drawing/2014/main" val="1395946695"/>
                    </a:ext>
                  </a:extLst>
                </a:gridCol>
                <a:gridCol w="259922">
                  <a:extLst>
                    <a:ext uri="{9D8B030D-6E8A-4147-A177-3AD203B41FA5}">
                      <a16:colId xmlns:a16="http://schemas.microsoft.com/office/drawing/2014/main" val="1118194873"/>
                    </a:ext>
                  </a:extLst>
                </a:gridCol>
                <a:gridCol w="271857">
                  <a:extLst>
                    <a:ext uri="{9D8B030D-6E8A-4147-A177-3AD203B41FA5}">
                      <a16:colId xmlns:a16="http://schemas.microsoft.com/office/drawing/2014/main" val="2452745016"/>
                    </a:ext>
                  </a:extLst>
                </a:gridCol>
                <a:gridCol w="348773">
                  <a:extLst>
                    <a:ext uri="{9D8B030D-6E8A-4147-A177-3AD203B41FA5}">
                      <a16:colId xmlns:a16="http://schemas.microsoft.com/office/drawing/2014/main" val="3159585459"/>
                    </a:ext>
                  </a:extLst>
                </a:gridCol>
              </a:tblGrid>
              <a:tr h="190500">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2018</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34048280"/>
                  </a:ext>
                </a:extLst>
              </a:tr>
              <a:tr h="200025">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635400652"/>
                  </a:ext>
                </a:extLst>
              </a:tr>
              <a:tr h="200025">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Revision group formed</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51821053"/>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Develop draft document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13103730"/>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Adoption of draft text (Draft1.0)</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872138780"/>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1.0 to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545205968"/>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76033720"/>
                  </a:ext>
                </a:extLst>
              </a:tr>
              <a:tr h="31115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2.0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898440286"/>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23474742"/>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3.0 to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43646245"/>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783275968"/>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4.0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607236514"/>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5007076"/>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5.0 to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78117662"/>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647973504"/>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Final WG and 802 EC approval</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85151757"/>
                  </a:ext>
                </a:extLst>
              </a:tr>
              <a:tr h="19050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IEEE-SA RevCom approval</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779573999"/>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353835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No 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1800839"/>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gridCol w="1781172">
                  <a:extLst>
                    <a:ext uri="{9D8B030D-6E8A-4147-A177-3AD203B41FA5}">
                      <a16:colId xmlns:a16="http://schemas.microsoft.com/office/drawing/2014/main" val="20004"/>
                    </a:ext>
                  </a:extLst>
                </a:gridCol>
              </a:tblGrid>
              <a:tr h="370840">
                <a:tc>
                  <a:txBody>
                    <a:bodyPr/>
                    <a:lstStyle/>
                    <a:p>
                      <a:r>
                        <a:rPr kumimoji="1" lang="en-US" altLang="ja-JP" sz="2000" dirty="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Start</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End</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Call Host</a:t>
                      </a:r>
                      <a:endParaRPr kumimoji="1" lang="ja-JP" altLang="en-US" sz="2000" dirty="0">
                        <a:latin typeface="Calibri" panose="020F0502020204030204" pitchFamily="34" charset="0"/>
                      </a:endParaRPr>
                    </a:p>
                  </a:txBody>
                  <a:tcPr/>
                </a:tc>
                <a:extLst>
                  <a:ext uri="{0D108BD9-81ED-4DB2-BD59-A6C34878D82A}">
                    <a16:rowId xmlns:a16="http://schemas.microsoft.com/office/drawing/2014/main" val="10000"/>
                  </a:ext>
                </a:extLst>
              </a:tr>
              <a:tr h="370840">
                <a:tc>
                  <a:txBody>
                    <a:bodyPr/>
                    <a:lstStyle/>
                    <a:p>
                      <a:r>
                        <a:rPr kumimoji="1" lang="en-US" altLang="ja-JP" sz="1800" dirty="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baseline="0" dirty="0">
                          <a:latin typeface="Calibri" panose="020F0502020204030204" pitchFamily="34" charset="0"/>
                        </a:rPr>
                        <a:t>xxx. xx</a:t>
                      </a:r>
                    </a:p>
                  </a:txBody>
                  <a:tcPr/>
                </a:tc>
                <a:tc>
                  <a:txBody>
                    <a:bodyPr/>
                    <a:lstStyle/>
                    <a:p>
                      <a:r>
                        <a:rPr kumimoji="1" lang="en-US" altLang="ja-JP" sz="1800" dirty="0">
                          <a:latin typeface="Calibri" panose="020F0502020204030204" pitchFamily="34" charset="0"/>
                        </a:rPr>
                        <a:t>2:00AM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a:latin typeface="Calibri" panose="020F0502020204030204" pitchFamily="34" charset="0"/>
                        </a:rPr>
                        <a:t>3:00AM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a:latin typeface="Calibri" panose="020F0502020204030204" pitchFamily="34" charset="0"/>
                        </a:rPr>
                        <a:t>Naotaka</a:t>
                      </a:r>
                      <a:r>
                        <a:rPr kumimoji="1" lang="en-US" altLang="ja-JP" sz="1800" dirty="0">
                          <a:latin typeface="Calibri" panose="020F0502020204030204" pitchFamily="34" charset="0"/>
                        </a:rPr>
                        <a:t> Sato</a:t>
                      </a:r>
                      <a:endParaRPr kumimoji="1" lang="ja-JP" altLang="en-US" sz="1800" dirty="0">
                        <a:latin typeface="Calibri" panose="020F0502020204030204" pitchFamily="34" charset="0"/>
                      </a:endParaRPr>
                    </a:p>
                  </a:txBody>
                  <a:tcPr/>
                </a:tc>
                <a:extLst>
                  <a:ext uri="{0D108BD9-81ED-4DB2-BD59-A6C34878D82A}">
                    <a16:rowId xmlns:a16="http://schemas.microsoft.com/office/drawing/2014/main" val="10001"/>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a:p>
          <a:p>
            <a:endParaRPr kumimoji="1" lang="en-US" altLang="ja-JP" kern="0" dirty="0"/>
          </a:p>
        </p:txBody>
      </p:sp>
    </p:spTree>
    <p:extLst>
      <p:ext uri="{BB962C8B-B14F-4D97-AF65-F5344CB8AC3E}">
        <p14:creationId xmlns:p14="http://schemas.microsoft.com/office/powerpoint/2010/main" val="376213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November 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Modify Annex A, B and C</a:t>
            </a:r>
          </a:p>
          <a:p>
            <a:endParaRPr kumimoji="1" lang="en-US" altLang="ja-JP" dirty="0"/>
          </a:p>
          <a:p>
            <a:r>
              <a:rPr kumimoji="1" lang="en-US" altLang="ja-JP" dirty="0"/>
              <a:t>Send the revision draft to Working Group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6331</TotalTime>
  <Words>534</Words>
  <Application>Microsoft Office PowerPoint</Application>
  <PresentationFormat>ユーザー設定</PresentationFormat>
  <Paragraphs>542</Paragraphs>
  <Slides>7</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6" baseType="lpstr">
      <vt:lpstr>Arial Unicode MS</vt:lpstr>
      <vt:lpstr>MS Gothic</vt:lpstr>
      <vt:lpstr>ＭＳ 明朝</vt:lpstr>
      <vt:lpstr>Arial</vt:lpstr>
      <vt:lpstr>Calibri</vt:lpstr>
      <vt:lpstr>Courier New</vt:lpstr>
      <vt:lpstr>Times New Roman</vt:lpstr>
      <vt:lpstr>Office Theme</vt:lpstr>
      <vt:lpstr>Document</vt:lpstr>
      <vt:lpstr>September 2017 Revision TG Closing Report</vt:lpstr>
      <vt:lpstr>Abstract</vt:lpstr>
      <vt:lpstr>Results of the week</vt:lpstr>
      <vt:lpstr>Original Timeline (19-17/0064r0)</vt:lpstr>
      <vt:lpstr>New timeline (19-17/0064r1)</vt:lpstr>
      <vt:lpstr>No Conference calls</vt:lpstr>
      <vt:lpstr>November 2017 meeting Objectives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247</cp:revision>
  <cp:lastPrinted>2014-11-08T20:15:38Z</cp:lastPrinted>
  <dcterms:created xsi:type="dcterms:W3CDTF">2014-10-30T17:06:39Z</dcterms:created>
  <dcterms:modified xsi:type="dcterms:W3CDTF">2017-09-14T23:55:32Z</dcterms:modified>
</cp:coreProperties>
</file>