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317" r:id="rId3"/>
    <p:sldId id="323" r:id="rId4"/>
    <p:sldId id="324" r:id="rId5"/>
    <p:sldId id="320" r:id="rId6"/>
    <p:sldId id="321" r:id="rId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94" d="100"/>
          <a:sy n="94" d="100"/>
        </p:scale>
        <p:origin x="533" y="77"/>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2861"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7/13/2017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July 2017</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July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802.19-17/0070r0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July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July 2017 TG1a Closing Report</a:t>
            </a:r>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2017-07-13</a:t>
            </a:r>
          </a:p>
        </p:txBody>
      </p:sp>
      <p:graphicFrame>
        <p:nvGraphicFramePr>
          <p:cNvPr id="3075" name="Object 3"/>
          <p:cNvGraphicFramePr>
            <a:graphicFrameLocks noChangeAspect="1"/>
          </p:cNvGraphicFramePr>
          <p:nvPr>
            <p:extLst>
              <p:ext uri="{D42A27DB-BD31-4B8C-83A1-F6EECF244321}">
                <p14:modId xmlns:p14="http://schemas.microsoft.com/office/powerpoint/2010/main" val="2269262773"/>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85"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This is TG1a closing report from July 2017 IEEE 802.19 meeting in Berlin, Germany.</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110697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Results of the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Resolved all received comments from recirculation sponsor ballot</a:t>
            </a:r>
          </a:p>
          <a:p>
            <a:pPr lvl="1"/>
            <a:r>
              <a:rPr kumimoji="1" lang="en-US" altLang="ja-JP" dirty="0"/>
              <a:t>Please see DCN 19-17/0065r0 and DCN 19-17/0066r0</a:t>
            </a:r>
          </a:p>
          <a:p>
            <a:pPr lvl="1"/>
            <a:r>
              <a:rPr kumimoji="1" lang="en-US" altLang="ja-JP" dirty="0"/>
              <a:t>Run the motion to send IEEE-SA </a:t>
            </a:r>
            <a:r>
              <a:rPr kumimoji="1" lang="en-US" altLang="ja-JP" dirty="0" err="1"/>
              <a:t>RevCom</a:t>
            </a:r>
            <a:r>
              <a:rPr kumimoji="1" lang="en-US" altLang="ja-JP" dirty="0"/>
              <a:t> (See next slide)</a:t>
            </a:r>
          </a:p>
          <a:p>
            <a:pPr lvl="1"/>
            <a:endParaRPr kumimoji="1" lang="en-US" altLang="ja-JP" dirty="0"/>
          </a:p>
          <a:p>
            <a:r>
              <a:rPr kumimoji="1" lang="en-US" altLang="ja-JP" dirty="0"/>
              <a:t>Project time line for the revision work was reviewed</a:t>
            </a:r>
          </a:p>
          <a:p>
            <a:pPr lvl="1"/>
            <a:r>
              <a:rPr kumimoji="1" lang="en-US" altLang="ja-JP" dirty="0"/>
              <a:t>Update to DCN 19-17/0064r0</a:t>
            </a:r>
          </a:p>
          <a:p>
            <a:pPr lvl="1"/>
            <a:endParaRPr kumimoji="1" lang="en-US" altLang="ja-JP" dirty="0"/>
          </a:p>
          <a:p>
            <a:r>
              <a:rPr kumimoji="1" lang="en-US" altLang="ja-JP" dirty="0"/>
              <a:t>TG1a work was completed</a:t>
            </a:r>
          </a:p>
          <a:p>
            <a:pPr lvl="1"/>
            <a:r>
              <a:rPr kumimoji="1" lang="en-US" altLang="ja-JP" dirty="0"/>
              <a:t>Need approval of TG1a meeting minutes (DCN 19-17/0069r0) </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1073501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TG Motion</a:t>
            </a:r>
          </a:p>
        </p:txBody>
      </p:sp>
      <p:sp>
        <p:nvSpPr>
          <p:cNvPr id="3" name="コンテンツ プレースホルダー 2"/>
          <p:cNvSpPr>
            <a:spLocks noGrp="1"/>
          </p:cNvSpPr>
          <p:nvPr>
            <p:ph idx="1"/>
          </p:nvPr>
        </p:nvSpPr>
        <p:spPr/>
        <p:txBody>
          <a:bodyPr>
            <a:normAutofit/>
          </a:bodyPr>
          <a:lstStyle/>
          <a:p>
            <a:r>
              <a:rPr kumimoji="1" lang="en-US" altLang="ja-JP" dirty="0"/>
              <a:t>Approve to ask working group chairman to request the 802 Executive Committee to approve forwarding IEEE P802.19.1a-D3.0 to IEEE-SA </a:t>
            </a:r>
            <a:r>
              <a:rPr kumimoji="1" lang="en-US" altLang="ja-JP" dirty="0" err="1"/>
              <a:t>RevCom</a:t>
            </a:r>
            <a:r>
              <a:rPr kumimoji="1" lang="en-US" altLang="ja-JP" dirty="0"/>
              <a:t>.</a:t>
            </a:r>
          </a:p>
          <a:p>
            <a:endParaRPr kumimoji="1" lang="en-US" altLang="ja-JP" dirty="0"/>
          </a:p>
          <a:p>
            <a:pPr lvl="1"/>
            <a:r>
              <a:rPr kumimoji="1" lang="en-US" altLang="ja-JP" dirty="0"/>
              <a:t>Move: S. Furuichi</a:t>
            </a:r>
          </a:p>
          <a:p>
            <a:pPr lvl="1"/>
            <a:r>
              <a:rPr kumimoji="1" lang="en-US" altLang="ja-JP" dirty="0"/>
              <a:t>Second: H. Kang</a:t>
            </a:r>
          </a:p>
          <a:p>
            <a:pPr lvl="1"/>
            <a:r>
              <a:rPr kumimoji="1" lang="en-US" altLang="ja-JP" dirty="0"/>
              <a:t>Y: 3/N: 0/A: 0</a:t>
            </a:r>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dirty="0"/>
              <a:t>Naotaka Sato, Sony</a:t>
            </a:r>
          </a:p>
        </p:txBody>
      </p:sp>
      <p:sp>
        <p:nvSpPr>
          <p:cNvPr id="6" name="日付プレースホルダー 5"/>
          <p:cNvSpPr>
            <a:spLocks noGrp="1"/>
          </p:cNvSpPr>
          <p:nvPr>
            <p:ph type="dt" idx="15"/>
          </p:nvPr>
        </p:nvSpPr>
        <p:spPr/>
        <p:txBody>
          <a:bodyPr/>
          <a:lstStyle/>
          <a:p>
            <a:r>
              <a:rPr lang="en-US" altLang="ja-JP" dirty="0"/>
              <a:t>March 2017</a:t>
            </a:r>
            <a:endParaRPr lang="en-GB" dirty="0"/>
          </a:p>
        </p:txBody>
      </p:sp>
    </p:spTree>
    <p:extLst>
      <p:ext uri="{BB962C8B-B14F-4D97-AF65-F5344CB8AC3E}">
        <p14:creationId xmlns:p14="http://schemas.microsoft.com/office/powerpoint/2010/main" val="3753973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No Conference calls</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201800839"/>
              </p:ext>
            </p:extLst>
          </p:nvPr>
        </p:nvGraphicFramePr>
        <p:xfrm>
          <a:off x="457201" y="1600200"/>
          <a:ext cx="8791571" cy="767080"/>
        </p:xfrm>
        <a:graphic>
          <a:graphicData uri="http://schemas.openxmlformats.org/drawingml/2006/table">
            <a:tbl>
              <a:tblPr firstRow="1" bandRow="1">
                <a:tableStyleId>{5C22544A-7EE6-4342-B048-85BDC9FD1C3A}</a:tableStyleId>
              </a:tblPr>
              <a:tblGrid>
                <a:gridCol w="1295399">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2209800">
                  <a:extLst>
                    <a:ext uri="{9D8B030D-6E8A-4147-A177-3AD203B41FA5}">
                      <a16:colId xmlns:a16="http://schemas.microsoft.com/office/drawing/2014/main" val="20002"/>
                    </a:ext>
                  </a:extLst>
                </a:gridCol>
                <a:gridCol w="2286000">
                  <a:extLst>
                    <a:ext uri="{9D8B030D-6E8A-4147-A177-3AD203B41FA5}">
                      <a16:colId xmlns:a16="http://schemas.microsoft.com/office/drawing/2014/main" val="20003"/>
                    </a:ext>
                  </a:extLst>
                </a:gridCol>
                <a:gridCol w="1781172">
                  <a:extLst>
                    <a:ext uri="{9D8B030D-6E8A-4147-A177-3AD203B41FA5}">
                      <a16:colId xmlns:a16="http://schemas.microsoft.com/office/drawing/2014/main" val="20004"/>
                    </a:ext>
                  </a:extLst>
                </a:gridCol>
              </a:tblGrid>
              <a:tr h="370840">
                <a:tc>
                  <a:txBody>
                    <a:bodyPr/>
                    <a:lstStyle/>
                    <a:p>
                      <a:r>
                        <a:rPr kumimoji="1" lang="en-US" altLang="ja-JP" sz="2000" dirty="0">
                          <a:latin typeface="Calibri" panose="020F0502020204030204" pitchFamily="34" charset="0"/>
                        </a:rPr>
                        <a:t>Day</a:t>
                      </a:r>
                      <a:endParaRPr kumimoji="1" lang="ja-JP" altLang="en-US" sz="2000" dirty="0">
                        <a:latin typeface="Calibri" panose="020F0502020204030204" pitchFamily="34" charset="0"/>
                      </a:endParaRPr>
                    </a:p>
                  </a:txBody>
                  <a:tcPr/>
                </a:tc>
                <a:tc>
                  <a:txBody>
                    <a:bodyPr/>
                    <a:lstStyle/>
                    <a:p>
                      <a:r>
                        <a:rPr kumimoji="1" lang="en-US" altLang="ja-JP" sz="2000" dirty="0">
                          <a:latin typeface="Calibri" panose="020F0502020204030204" pitchFamily="34" charset="0"/>
                        </a:rPr>
                        <a:t>Date</a:t>
                      </a:r>
                      <a:endParaRPr kumimoji="1" lang="ja-JP" altLang="en-US" sz="2000" dirty="0">
                        <a:latin typeface="Calibri" panose="020F0502020204030204" pitchFamily="34" charset="0"/>
                      </a:endParaRPr>
                    </a:p>
                  </a:txBody>
                  <a:tcPr/>
                </a:tc>
                <a:tc>
                  <a:txBody>
                    <a:bodyPr/>
                    <a:lstStyle/>
                    <a:p>
                      <a:r>
                        <a:rPr kumimoji="1" lang="en-US" altLang="ja-JP" sz="2000" dirty="0">
                          <a:latin typeface="Calibri" panose="020F0502020204030204" pitchFamily="34" charset="0"/>
                        </a:rPr>
                        <a:t>Start</a:t>
                      </a:r>
                      <a:r>
                        <a:rPr kumimoji="1" lang="en-US" altLang="ja-JP" sz="2000" baseline="0" dirty="0">
                          <a:latin typeface="Calibri" panose="020F0502020204030204" pitchFamily="34" charset="0"/>
                        </a:rPr>
                        <a:t> Time</a:t>
                      </a:r>
                      <a:endParaRPr kumimoji="1" lang="ja-JP" altLang="en-US" sz="2000" dirty="0">
                        <a:latin typeface="Calibri" panose="020F0502020204030204" pitchFamily="34" charset="0"/>
                      </a:endParaRPr>
                    </a:p>
                  </a:txBody>
                  <a:tcPr/>
                </a:tc>
                <a:tc>
                  <a:txBody>
                    <a:bodyPr/>
                    <a:lstStyle/>
                    <a:p>
                      <a:r>
                        <a:rPr kumimoji="1" lang="en-US" altLang="ja-JP" sz="2000" dirty="0">
                          <a:latin typeface="Calibri" panose="020F0502020204030204" pitchFamily="34" charset="0"/>
                        </a:rPr>
                        <a:t>End</a:t>
                      </a:r>
                      <a:r>
                        <a:rPr kumimoji="1" lang="en-US" altLang="ja-JP" sz="2000" baseline="0" dirty="0">
                          <a:latin typeface="Calibri" panose="020F0502020204030204" pitchFamily="34" charset="0"/>
                        </a:rPr>
                        <a:t> Time</a:t>
                      </a:r>
                      <a:endParaRPr kumimoji="1" lang="ja-JP" altLang="en-US" sz="2000" dirty="0">
                        <a:latin typeface="Calibri" panose="020F0502020204030204" pitchFamily="34" charset="0"/>
                      </a:endParaRPr>
                    </a:p>
                  </a:txBody>
                  <a:tcPr/>
                </a:tc>
                <a:tc>
                  <a:txBody>
                    <a:bodyPr/>
                    <a:lstStyle/>
                    <a:p>
                      <a:r>
                        <a:rPr kumimoji="1" lang="en-US" altLang="ja-JP" sz="2000" dirty="0">
                          <a:latin typeface="Calibri" panose="020F0502020204030204" pitchFamily="34" charset="0"/>
                        </a:rPr>
                        <a:t>Call Host</a:t>
                      </a:r>
                      <a:endParaRPr kumimoji="1" lang="ja-JP" altLang="en-US" sz="2000" dirty="0">
                        <a:latin typeface="Calibri" panose="020F0502020204030204" pitchFamily="34" charset="0"/>
                      </a:endParaRPr>
                    </a:p>
                  </a:txBody>
                  <a:tcPr/>
                </a:tc>
                <a:extLst>
                  <a:ext uri="{0D108BD9-81ED-4DB2-BD59-A6C34878D82A}">
                    <a16:rowId xmlns:a16="http://schemas.microsoft.com/office/drawing/2014/main" val="10000"/>
                  </a:ext>
                </a:extLst>
              </a:tr>
              <a:tr h="370840">
                <a:tc>
                  <a:txBody>
                    <a:bodyPr/>
                    <a:lstStyle/>
                    <a:p>
                      <a:r>
                        <a:rPr kumimoji="1" lang="en-US" altLang="ja-JP" sz="1800" dirty="0">
                          <a:latin typeface="Calibri" panose="020F0502020204030204" pitchFamily="34" charset="0"/>
                        </a:rPr>
                        <a:t>Wednesday</a:t>
                      </a:r>
                      <a:endParaRPr kumimoji="1" lang="ja-JP" altLang="en-US" sz="1800" dirty="0">
                        <a:latin typeface="Calibri" panose="020F0502020204030204" pitchFamily="34" charset="0"/>
                      </a:endParaRPr>
                    </a:p>
                  </a:txBody>
                  <a:tcPr/>
                </a:tc>
                <a:tc>
                  <a:txBody>
                    <a:bodyPr/>
                    <a:lstStyle/>
                    <a:p>
                      <a:r>
                        <a:rPr kumimoji="1" lang="en-US" altLang="ja-JP" sz="1800" baseline="0" dirty="0">
                          <a:latin typeface="Calibri" panose="020F0502020204030204" pitchFamily="34" charset="0"/>
                        </a:rPr>
                        <a:t>xxx. xx</a:t>
                      </a:r>
                    </a:p>
                  </a:txBody>
                  <a:tcPr/>
                </a:tc>
                <a:tc>
                  <a:txBody>
                    <a:bodyPr/>
                    <a:lstStyle/>
                    <a:p>
                      <a:r>
                        <a:rPr kumimoji="1" lang="en-US" altLang="ja-JP" sz="1800" dirty="0">
                          <a:latin typeface="Calibri" panose="020F0502020204030204" pitchFamily="34" charset="0"/>
                        </a:rPr>
                        <a:t>2:00AM</a:t>
                      </a:r>
                      <a:r>
                        <a:rPr kumimoji="1" lang="en-US" altLang="ja-JP" sz="1800" baseline="0" dirty="0">
                          <a:latin typeface="Calibri" panose="020F0502020204030204" pitchFamily="34" charset="0"/>
                        </a:rPr>
                        <a:t> EDT</a:t>
                      </a:r>
                      <a:endParaRPr kumimoji="1" lang="ja-JP" altLang="en-US" sz="1800" dirty="0">
                        <a:latin typeface="Calibri" panose="020F0502020204030204" pitchFamily="34" charset="0"/>
                      </a:endParaRPr>
                    </a:p>
                  </a:txBody>
                  <a:tcPr/>
                </a:tc>
                <a:tc>
                  <a:txBody>
                    <a:bodyPr/>
                    <a:lstStyle/>
                    <a:p>
                      <a:r>
                        <a:rPr kumimoji="1" lang="en-US" altLang="ja-JP" sz="1800" dirty="0">
                          <a:latin typeface="Calibri" panose="020F0502020204030204" pitchFamily="34" charset="0"/>
                        </a:rPr>
                        <a:t>3:00AM</a:t>
                      </a:r>
                      <a:r>
                        <a:rPr kumimoji="1" lang="en-US" altLang="ja-JP" sz="1800" baseline="0" dirty="0">
                          <a:latin typeface="Calibri" panose="020F0502020204030204" pitchFamily="34" charset="0"/>
                        </a:rPr>
                        <a:t> EDT</a:t>
                      </a:r>
                      <a:endParaRPr kumimoji="1" lang="ja-JP" altLang="en-US" sz="1800" dirty="0">
                        <a:latin typeface="Calibri" panose="020F0502020204030204" pitchFamily="34" charset="0"/>
                      </a:endParaRPr>
                    </a:p>
                  </a:txBody>
                  <a:tcPr/>
                </a:tc>
                <a:tc>
                  <a:txBody>
                    <a:bodyPr/>
                    <a:lstStyle/>
                    <a:p>
                      <a:r>
                        <a:rPr kumimoji="1" lang="en-US" altLang="ja-JP" sz="1800" dirty="0" err="1">
                          <a:latin typeface="Calibri" panose="020F0502020204030204" pitchFamily="34" charset="0"/>
                        </a:rPr>
                        <a:t>Naotaka</a:t>
                      </a:r>
                      <a:r>
                        <a:rPr kumimoji="1" lang="en-US" altLang="ja-JP" sz="1800" dirty="0">
                          <a:latin typeface="Calibri" panose="020F0502020204030204" pitchFamily="34" charset="0"/>
                        </a:rPr>
                        <a:t> Sato</a:t>
                      </a:r>
                      <a:endParaRPr kumimoji="1" lang="ja-JP" altLang="en-US" sz="1800" dirty="0">
                        <a:latin typeface="Calibri" panose="020F0502020204030204" pitchFamily="34" charset="0"/>
                      </a:endParaRPr>
                    </a:p>
                  </a:txBody>
                  <a:tcPr/>
                </a:tc>
                <a:extLst>
                  <a:ext uri="{0D108BD9-81ED-4DB2-BD59-A6C34878D82A}">
                    <a16:rowId xmlns:a16="http://schemas.microsoft.com/office/drawing/2014/main" val="10001"/>
                  </a:ext>
                </a:extLst>
              </a:tr>
            </a:tbl>
          </a:graphicData>
        </a:graphic>
      </p:graphicFrame>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
        <p:nvSpPr>
          <p:cNvPr id="8" name="コンテンツ プレースホルダー 2"/>
          <p:cNvSpPr txBox="1">
            <a:spLocks/>
          </p:cNvSpPr>
          <p:nvPr/>
        </p:nvSpPr>
        <p:spPr bwMode="auto">
          <a:xfrm>
            <a:off x="731520" y="2895600"/>
            <a:ext cx="8288868" cy="3962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a:t>Meeting Logistics</a:t>
            </a:r>
          </a:p>
          <a:p>
            <a:pPr lvl="1"/>
            <a:r>
              <a:rPr kumimoji="1" lang="en-US" altLang="ja-JP" dirty="0"/>
              <a:t>Use “Join Me”</a:t>
            </a:r>
          </a:p>
          <a:p>
            <a:pPr lvl="2"/>
            <a:r>
              <a:rPr lang="en-US" altLang="ja-JP" sz="1800" dirty="0"/>
              <a:t>Join the meeting: </a:t>
            </a:r>
            <a:r>
              <a:rPr lang="en-US" altLang="ja-JP" sz="1800" dirty="0">
                <a:hlinkClick r:id="rId2"/>
              </a:rPr>
              <a:t>https://join.me/ieeesawg802.19</a:t>
            </a:r>
            <a:r>
              <a:rPr lang="en-US" altLang="ja-JP" sz="1800" dirty="0"/>
              <a:t> </a:t>
            </a:r>
            <a:br>
              <a:rPr lang="en-US" altLang="ja-JP" sz="1800" dirty="0"/>
            </a:br>
            <a:br>
              <a:rPr lang="en-US" altLang="ja-JP" sz="1800" dirty="0"/>
            </a:br>
            <a:r>
              <a:rPr lang="en-US" altLang="ja-JP" sz="1800" dirty="0"/>
              <a:t>On a computer, use any browser. Nothing to download. </a:t>
            </a:r>
            <a:br>
              <a:rPr lang="en-US" altLang="ja-JP" sz="1800" dirty="0"/>
            </a:br>
            <a:r>
              <a:rPr lang="en-US" altLang="ja-JP" sz="1800" dirty="0"/>
              <a:t>On a phone or tablet, launch the </a:t>
            </a:r>
            <a:r>
              <a:rPr lang="en-US" altLang="ja-JP" sz="1800" dirty="0">
                <a:hlinkClick r:id="rId3"/>
              </a:rPr>
              <a:t>join.me app</a:t>
            </a:r>
            <a:r>
              <a:rPr lang="en-US" altLang="ja-JP" sz="1800" dirty="0"/>
              <a:t> and enter meeting code:ieeesawg802.19 </a:t>
            </a:r>
            <a:br>
              <a:rPr lang="en-US" altLang="ja-JP" sz="1800" dirty="0"/>
            </a:br>
            <a:br>
              <a:rPr lang="en-US" altLang="ja-JP" sz="1800" dirty="0"/>
            </a:br>
            <a:r>
              <a:rPr lang="en-US" altLang="ja-JP" sz="1800" dirty="0"/>
              <a:t>Join the audio conference: </a:t>
            </a:r>
            <a:br>
              <a:rPr lang="en-US" altLang="ja-JP" sz="1800" dirty="0"/>
            </a:br>
            <a:r>
              <a:rPr lang="en-US" altLang="ja-JP" sz="1800" dirty="0"/>
              <a:t>Dial a phone number and enter access code, or connect via internet. </a:t>
            </a:r>
            <a:br>
              <a:rPr lang="en-US" altLang="ja-JP" sz="1800" dirty="0"/>
            </a:br>
            <a:endParaRPr kumimoji="1" lang="en-US" altLang="ja-JP" sz="1800" dirty="0"/>
          </a:p>
          <a:p>
            <a:pPr lvl="1"/>
            <a:r>
              <a:rPr kumimoji="1" lang="en-US" altLang="ja-JP" dirty="0"/>
              <a:t>The chair will send out a notification to IEEE 802.19 reflector in advance of the meeting</a:t>
            </a:r>
          </a:p>
          <a:p>
            <a:endParaRPr kumimoji="1" lang="en-US" altLang="ja-JP" kern="0" dirty="0"/>
          </a:p>
          <a:p>
            <a:endParaRPr kumimoji="1" lang="en-US" altLang="ja-JP" kern="0" dirty="0"/>
          </a:p>
        </p:txBody>
      </p:sp>
    </p:spTree>
    <p:extLst>
      <p:ext uri="{BB962C8B-B14F-4D97-AF65-F5344CB8AC3E}">
        <p14:creationId xmlns:p14="http://schemas.microsoft.com/office/powerpoint/2010/main" val="3762135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September 2017 meeting Objectives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Kick off revision work</a:t>
            </a:r>
          </a:p>
          <a:p>
            <a:r>
              <a:rPr kumimoji="1" lang="en-US" altLang="ja-JP" dirty="0"/>
              <a:t>Send the revision draft to Working Group Letter Ballot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July 2017</a:t>
            </a:r>
            <a:endParaRPr lang="en-GB" dirty="0"/>
          </a:p>
        </p:txBody>
      </p:sp>
    </p:spTree>
    <p:extLst>
      <p:ext uri="{BB962C8B-B14F-4D97-AF65-F5344CB8AC3E}">
        <p14:creationId xmlns:p14="http://schemas.microsoft.com/office/powerpoint/2010/main" val="362371764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6318</TotalTime>
  <Words>320</Words>
  <Application>Microsoft Office PowerPoint</Application>
  <PresentationFormat>ユーザー設定</PresentationFormat>
  <Paragraphs>62</Paragraphs>
  <Slides>6</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6</vt:i4>
      </vt:variant>
    </vt:vector>
  </HeadingPairs>
  <TitlesOfParts>
    <vt:vector size="14" baseType="lpstr">
      <vt:lpstr>Arial Unicode MS</vt:lpstr>
      <vt:lpstr>MS Gothic</vt:lpstr>
      <vt:lpstr>Arial</vt:lpstr>
      <vt:lpstr>Calibri</vt:lpstr>
      <vt:lpstr>Courier New</vt:lpstr>
      <vt:lpstr>Times New Roman</vt:lpstr>
      <vt:lpstr>Office Theme</vt:lpstr>
      <vt:lpstr>Document</vt:lpstr>
      <vt:lpstr>July 2017 TG1a Closing Report</vt:lpstr>
      <vt:lpstr>Abstract</vt:lpstr>
      <vt:lpstr>Results of the week</vt:lpstr>
      <vt:lpstr>TG Motion</vt:lpstr>
      <vt:lpstr>No Conference calls</vt:lpstr>
      <vt:lpstr>September 2017 meeting Objectives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243</cp:revision>
  <cp:lastPrinted>2014-11-08T20:15:38Z</cp:lastPrinted>
  <dcterms:created xsi:type="dcterms:W3CDTF">2014-10-30T17:06:39Z</dcterms:created>
  <dcterms:modified xsi:type="dcterms:W3CDTF">2017-07-13T05:18:44Z</dcterms:modified>
</cp:coreProperties>
</file>