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328" r:id="rId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8"/>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533"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802.19-17/0065r0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P802.19.1a sponsor ballot results</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2017-07-11</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3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sponsor ballot</a:t>
            </a:r>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092537059"/>
              </p:ext>
            </p:extLst>
          </p:nvPr>
        </p:nvGraphicFramePr>
        <p:xfrm>
          <a:off x="731838" y="1600200"/>
          <a:ext cx="8288336" cy="3017520"/>
        </p:xfrm>
        <a:graphic>
          <a:graphicData uri="http://schemas.openxmlformats.org/drawingml/2006/table">
            <a:tbl>
              <a:tblPr firstRow="1" bandRow="1">
                <a:tableStyleId>{5C22544A-7EE6-4342-B048-85BDC9FD1C3A}</a:tableStyleId>
              </a:tblPr>
              <a:tblGrid>
                <a:gridCol w="2072084">
                  <a:extLst>
                    <a:ext uri="{9D8B030D-6E8A-4147-A177-3AD203B41FA5}">
                      <a16:colId xmlns:a16="http://schemas.microsoft.com/office/drawing/2014/main" val="2306802143"/>
                    </a:ext>
                  </a:extLst>
                </a:gridCol>
                <a:gridCol w="2072084">
                  <a:extLst>
                    <a:ext uri="{9D8B030D-6E8A-4147-A177-3AD203B41FA5}">
                      <a16:colId xmlns:a16="http://schemas.microsoft.com/office/drawing/2014/main" val="2335388136"/>
                    </a:ext>
                  </a:extLst>
                </a:gridCol>
                <a:gridCol w="2072084">
                  <a:extLst>
                    <a:ext uri="{9D8B030D-6E8A-4147-A177-3AD203B41FA5}">
                      <a16:colId xmlns:a16="http://schemas.microsoft.com/office/drawing/2014/main" val="446297510"/>
                    </a:ext>
                  </a:extLst>
                </a:gridCol>
                <a:gridCol w="2072084">
                  <a:extLst>
                    <a:ext uri="{9D8B030D-6E8A-4147-A177-3AD203B41FA5}">
                      <a16:colId xmlns:a16="http://schemas.microsoft.com/office/drawing/2014/main" val="1551140446"/>
                    </a:ext>
                  </a:extLst>
                </a:gridCol>
              </a:tblGrid>
              <a:tr h="370840">
                <a:tc>
                  <a:txBody>
                    <a:bodyPr/>
                    <a:lstStyle/>
                    <a:p>
                      <a:endParaRPr kumimoji="1" lang="ja-JP" altLang="en-US" sz="2400" b="1" dirty="0">
                        <a:latin typeface="Calibri" panose="020F0502020204030204" pitchFamily="34" charset="0"/>
                        <a:cs typeface="Calibri" panose="020F0502020204030204" pitchFamily="34" charset="0"/>
                      </a:endParaRPr>
                    </a:p>
                  </a:txBody>
                  <a:tcPr/>
                </a:tc>
                <a:tc>
                  <a:txBody>
                    <a:bodyPr/>
                    <a:lstStyle/>
                    <a:p>
                      <a:pPr algn="ctr"/>
                      <a:r>
                        <a:rPr kumimoji="1" lang="en-US" altLang="ja-JP" sz="2400" b="1" dirty="0">
                          <a:latin typeface="Calibri" panose="020F0502020204030204" pitchFamily="34" charset="0"/>
                          <a:cs typeface="Calibri" panose="020F0502020204030204" pitchFamily="34" charset="0"/>
                        </a:rPr>
                        <a:t>Initial</a:t>
                      </a:r>
                      <a:r>
                        <a:rPr kumimoji="1" lang="en-US" altLang="ja-JP" sz="2400" b="1" baseline="0" dirty="0">
                          <a:latin typeface="Calibri" panose="020F0502020204030204" pitchFamily="34" charset="0"/>
                          <a:cs typeface="Calibri" panose="020F0502020204030204" pitchFamily="34" charset="0"/>
                        </a:rPr>
                        <a:t> sponsor ballot</a:t>
                      </a:r>
                      <a:endParaRPr kumimoji="1" lang="ja-JP" altLang="en-US" sz="2400" b="1" dirty="0">
                        <a:latin typeface="Calibri" panose="020F0502020204030204" pitchFamily="34" charset="0"/>
                        <a:cs typeface="Calibri" panose="020F0502020204030204" pitchFamily="34" charset="0"/>
                      </a:endParaRPr>
                    </a:p>
                  </a:txBody>
                  <a:tcPr/>
                </a:tc>
                <a:tc>
                  <a:txBody>
                    <a:bodyPr/>
                    <a:lstStyle/>
                    <a:p>
                      <a:pPr algn="ctr"/>
                      <a:r>
                        <a:rPr kumimoji="1" lang="en-US" altLang="ja-JP" sz="2400" b="1" dirty="0">
                          <a:latin typeface="Calibri" panose="020F0502020204030204" pitchFamily="34" charset="0"/>
                          <a:cs typeface="Calibri" panose="020F0502020204030204" pitchFamily="34" charset="0"/>
                        </a:rPr>
                        <a:t>First</a:t>
                      </a:r>
                      <a:r>
                        <a:rPr kumimoji="1" lang="en-US" altLang="ja-JP" sz="2400" b="1" baseline="0" dirty="0">
                          <a:latin typeface="Calibri" panose="020F0502020204030204" pitchFamily="34" charset="0"/>
                          <a:cs typeface="Calibri" panose="020F0502020204030204" pitchFamily="34" charset="0"/>
                        </a:rPr>
                        <a:t> recirculation</a:t>
                      </a:r>
                      <a:endParaRPr kumimoji="1" lang="ja-JP" altLang="en-US" sz="2400" b="1" dirty="0">
                        <a:latin typeface="Calibri" panose="020F0502020204030204" pitchFamily="34" charset="0"/>
                        <a:cs typeface="Calibri" panose="020F0502020204030204" pitchFamily="34" charset="0"/>
                      </a:endParaRPr>
                    </a:p>
                  </a:txBody>
                  <a:tcPr/>
                </a:tc>
                <a:tc>
                  <a:txBody>
                    <a:bodyPr/>
                    <a:lstStyle/>
                    <a:p>
                      <a:pPr algn="ctr"/>
                      <a:r>
                        <a:rPr kumimoji="1" lang="en-US" altLang="ja-JP" sz="2400" b="1" dirty="0">
                          <a:latin typeface="Calibri" panose="020F0502020204030204" pitchFamily="34" charset="0"/>
                          <a:cs typeface="Calibri" panose="020F0502020204030204" pitchFamily="34" charset="0"/>
                        </a:rPr>
                        <a:t>Second recirculation</a:t>
                      </a:r>
                      <a:endParaRPr kumimoji="1" lang="ja-JP" altLang="en-US" sz="2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13555057"/>
                  </a:ext>
                </a:extLst>
              </a:tr>
              <a:tr h="370840">
                <a:tc>
                  <a:txBody>
                    <a:bodyPr/>
                    <a:lstStyle/>
                    <a:p>
                      <a:r>
                        <a:rPr kumimoji="1" lang="en-US" altLang="ja-JP" sz="2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Response Rate</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84%</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84%</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84%</a:t>
                      </a:r>
                      <a:endParaRPr kumimoji="1" lang="ja-JP" altLang="en-US" sz="2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23405258"/>
                  </a:ext>
                </a:extLst>
              </a:tr>
              <a:tr h="370840">
                <a:tc>
                  <a:txBody>
                    <a:bodyPr/>
                    <a:lstStyle/>
                    <a:p>
                      <a:r>
                        <a:rPr kumimoji="1" lang="en-US" altLang="ja-JP" sz="2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Approval Rate </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96%</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98%</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96%</a:t>
                      </a:r>
                      <a:endParaRPr kumimoji="1" lang="ja-JP" altLang="en-US" sz="2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41136355"/>
                  </a:ext>
                </a:extLst>
              </a:tr>
              <a:tr h="370840">
                <a:tc>
                  <a:txBody>
                    <a:bodyPr/>
                    <a:lstStyle/>
                    <a:p>
                      <a:r>
                        <a:rPr kumimoji="1" lang="en-US" altLang="ja-JP" sz="240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Abstain Rate </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5%</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5%</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5%</a:t>
                      </a:r>
                      <a:endParaRPr kumimoji="1" lang="ja-JP" altLang="en-US" sz="2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42092041"/>
                  </a:ext>
                </a:extLst>
              </a:tr>
              <a:tr h="149352">
                <a:tc>
                  <a:txBody>
                    <a:bodyPr/>
                    <a:lstStyle/>
                    <a:p>
                      <a:r>
                        <a:rPr kumimoji="1" lang="en-US" altLang="ja-JP" sz="2400" b="0" dirty="0">
                          <a:latin typeface="Calibri" panose="020F0502020204030204" pitchFamily="34" charset="0"/>
                          <a:cs typeface="Calibri" panose="020F0502020204030204" pitchFamily="34" charset="0"/>
                        </a:rPr>
                        <a:t>Number of Comments</a:t>
                      </a:r>
                      <a:endParaRPr kumimoji="1" lang="ja-JP" altLang="en-US" sz="2400" b="0" dirty="0">
                        <a:latin typeface="Calibri" panose="020F0502020204030204" pitchFamily="34" charset="0"/>
                        <a:cs typeface="Calibri" panose="020F0502020204030204" pitchFamily="34" charset="0"/>
                      </a:endParaRPr>
                    </a:p>
                  </a:txBody>
                  <a:tcPr/>
                </a:tc>
                <a:tc>
                  <a:txBody>
                    <a:bodyPr/>
                    <a:lstStyle/>
                    <a:p>
                      <a:pPr algn="ctr"/>
                      <a:r>
                        <a:rPr kumimoji="1" lang="en-US" altLang="ja-JP" sz="2400" b="0" dirty="0">
                          <a:latin typeface="Calibri" panose="020F0502020204030204" pitchFamily="34" charset="0"/>
                          <a:cs typeface="Calibri" panose="020F0502020204030204" pitchFamily="34" charset="0"/>
                        </a:rPr>
                        <a:t>26</a:t>
                      </a:r>
                    </a:p>
                  </a:txBody>
                  <a:tcPr/>
                </a:tc>
                <a:tc>
                  <a:txBody>
                    <a:bodyPr/>
                    <a:lstStyle/>
                    <a:p>
                      <a:pPr algn="ctr"/>
                      <a:r>
                        <a:rPr kumimoji="1" lang="en-US" altLang="ja-JP" sz="2400" b="0" dirty="0">
                          <a:latin typeface="Calibri" panose="020F0502020204030204" pitchFamily="34" charset="0"/>
                          <a:cs typeface="Calibri" panose="020F0502020204030204" pitchFamily="34" charset="0"/>
                        </a:rPr>
                        <a:t>6</a:t>
                      </a:r>
                    </a:p>
                  </a:txBody>
                  <a:tcPr/>
                </a:tc>
                <a:tc>
                  <a:txBody>
                    <a:bodyPr/>
                    <a:lstStyle/>
                    <a:p>
                      <a:pPr algn="ctr"/>
                      <a:r>
                        <a:rPr kumimoji="1" lang="en-US" altLang="ja-JP" sz="2400" b="0" dirty="0">
                          <a:latin typeface="Calibri" panose="020F0502020204030204" pitchFamily="34" charset="0"/>
                          <a:cs typeface="Calibri" panose="020F0502020204030204" pitchFamily="34" charset="0"/>
                        </a:rPr>
                        <a:t>10</a:t>
                      </a:r>
                    </a:p>
                  </a:txBody>
                  <a:tcPr/>
                </a:tc>
                <a:extLst>
                  <a:ext uri="{0D108BD9-81ED-4DB2-BD59-A6C34878D82A}">
                    <a16:rowId xmlns:a16="http://schemas.microsoft.com/office/drawing/2014/main" val="4131085545"/>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
        <p:nvSpPr>
          <p:cNvPr id="3" name="テキスト ボックス 2"/>
          <p:cNvSpPr txBox="1"/>
          <p:nvPr/>
        </p:nvSpPr>
        <p:spPr>
          <a:xfrm>
            <a:off x="304800" y="5638800"/>
            <a:ext cx="9170524" cy="461665"/>
          </a:xfrm>
          <a:prstGeom prst="rect">
            <a:avLst/>
          </a:prstGeom>
          <a:noFill/>
        </p:spPr>
        <p:txBody>
          <a:bodyPr wrap="none" rtlCol="0">
            <a:spAutoFit/>
          </a:bodyPr>
          <a:lstStyle/>
          <a:p>
            <a:r>
              <a:rPr kumimoji="1" lang="en-US" altLang="ja-JP" sz="2400" dirty="0">
                <a:solidFill>
                  <a:schemeClr val="tx1"/>
                </a:solidFill>
                <a:latin typeface="Calibri" panose="020F0502020204030204" pitchFamily="34" charset="0"/>
                <a:cs typeface="Calibri" panose="020F0502020204030204" pitchFamily="34" charset="0"/>
              </a:rPr>
              <a:t>Please</a:t>
            </a:r>
            <a:r>
              <a:rPr kumimoji="1" lang="ja-JP" altLang="en-US" sz="2400" dirty="0">
                <a:solidFill>
                  <a:schemeClr val="tx1"/>
                </a:solidFill>
                <a:latin typeface="Calibri" panose="020F0502020204030204" pitchFamily="34" charset="0"/>
                <a:cs typeface="Calibri" panose="020F0502020204030204" pitchFamily="34" charset="0"/>
              </a:rPr>
              <a:t> </a:t>
            </a:r>
            <a:r>
              <a:rPr kumimoji="1" lang="en-US" altLang="ja-JP" sz="2400" dirty="0">
                <a:solidFill>
                  <a:schemeClr val="tx1"/>
                </a:solidFill>
                <a:latin typeface="Calibri" panose="020F0502020204030204" pitchFamily="34" charset="0"/>
                <a:cs typeface="Calibri" panose="020F0502020204030204" pitchFamily="34" charset="0"/>
              </a:rPr>
              <a:t>see DCN 19-17-0066r0 for all received comments and resolutions</a:t>
            </a:r>
          </a:p>
        </p:txBody>
      </p:sp>
    </p:spTree>
    <p:extLst>
      <p:ext uri="{BB962C8B-B14F-4D97-AF65-F5344CB8AC3E}">
        <p14:creationId xmlns:p14="http://schemas.microsoft.com/office/powerpoint/2010/main" val="17384999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6363</TotalTime>
  <Words>167</Words>
  <Application>Microsoft Office PowerPoint</Application>
  <PresentationFormat>ユーザー設定</PresentationFormat>
  <Paragraphs>35</Paragraphs>
  <Slides>2</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Arial Unicode MS</vt:lpstr>
      <vt:lpstr>MS Gothic</vt:lpstr>
      <vt:lpstr>Arial</vt:lpstr>
      <vt:lpstr>Calibri</vt:lpstr>
      <vt:lpstr>Courier New</vt:lpstr>
      <vt:lpstr>Times New Roman</vt:lpstr>
      <vt:lpstr>Office Theme</vt:lpstr>
      <vt:lpstr>Document</vt:lpstr>
      <vt:lpstr>P802.19.1a sponsor ballot results</vt:lpstr>
      <vt:lpstr>Results of sponsor ballot</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277</cp:revision>
  <cp:lastPrinted>2014-11-08T20:15:38Z</cp:lastPrinted>
  <dcterms:created xsi:type="dcterms:W3CDTF">2014-10-30T17:06:39Z</dcterms:created>
  <dcterms:modified xsi:type="dcterms:W3CDTF">2017-07-11T08:06:28Z</dcterms:modified>
</cp:coreProperties>
</file>