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324" r:id="rId3"/>
    <p:sldId id="316" r:id="rId4"/>
    <p:sldId id="345" r:id="rId5"/>
    <p:sldId id="364" r:id="rId6"/>
    <p:sldId id="325" r:id="rId7"/>
    <p:sldId id="321" r:id="rId8"/>
    <p:sldId id="322" r:id="rId9"/>
    <p:sldId id="368" r:id="rId10"/>
    <p:sldId id="358" r:id="rId11"/>
    <p:sldId id="346" r:id="rId12"/>
    <p:sldId id="326" r:id="rId13"/>
    <p:sldId id="344" r:id="rId14"/>
    <p:sldId id="341" r:id="rId15"/>
    <p:sldId id="342" r:id="rId16"/>
    <p:sldId id="343" r:id="rId17"/>
    <p:sldId id="323" r:id="rId18"/>
    <p:sldId id="352" r:id="rId19"/>
    <p:sldId id="407" r:id="rId20"/>
    <p:sldId id="409" r:id="rId21"/>
    <p:sldId id="408" r:id="rId22"/>
    <p:sldId id="406" r:id="rId23"/>
    <p:sldId id="354" r:id="rId24"/>
    <p:sldId id="339" r:id="rId25"/>
    <p:sldId id="340" r:id="rId26"/>
    <p:sldId id="355" r:id="rId2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326"/>
            <p14:sldId id="344"/>
            <p14:sldId id="341"/>
            <p14:sldId id="342"/>
            <p14:sldId id="343"/>
            <p14:sldId id="323"/>
            <p14:sldId id="352"/>
            <p14:sldId id="407"/>
            <p14:sldId id="409"/>
            <p14:sldId id="408"/>
            <p14:sldId id="406"/>
            <p14:sldId id="354"/>
            <p14:sldId id="339"/>
            <p14:sldId id="340"/>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varScale="1">
        <p:scale>
          <a:sx n="93" d="100"/>
          <a:sy n="93" d="100"/>
        </p:scale>
        <p:origin x="91"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July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July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802.19-17/0059r1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a:t>July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TG1a</a:t>
            </a:r>
            <a:r>
              <a:rPr lang="en-US" dirty="0"/>
              <a:t> July 2017 Berlin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2017-07-11</a:t>
            </a:r>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701"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Approval 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July 2017 TG1a meeting, document 19-17/0059r1.</a:t>
            </a:r>
          </a:p>
          <a:p>
            <a:pPr lvl="1"/>
            <a:endParaRPr kumimoji="1" lang="en-US" altLang="ja-JP" dirty="0"/>
          </a:p>
          <a:p>
            <a:pPr lvl="1"/>
            <a:endParaRPr kumimoji="1" lang="en-US" altLang="ja-JP" dirty="0"/>
          </a:p>
          <a:p>
            <a:pPr lvl="1"/>
            <a:r>
              <a:rPr lang="en-US" altLang="ja-JP" dirty="0"/>
              <a:t>Approved by unanimous consensus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3433306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May 2017 TG1a meeting, DCN 19-17/0048r0, teleconference call minutes on Jun. 20, 2017, DCN 19-17/0053r0</a:t>
            </a:r>
          </a:p>
          <a:p>
            <a:pPr lvl="1"/>
            <a:endParaRPr kumimoji="1" lang="en-US" altLang="ja-JP" dirty="0"/>
          </a:p>
          <a:p>
            <a:pPr lvl="1"/>
            <a:endParaRPr kumimoji="1" lang="en-US" altLang="ja-JP" dirty="0"/>
          </a:p>
          <a:p>
            <a:pPr lvl="1"/>
            <a:r>
              <a:rPr lang="en-US" altLang="ja-JP" dirty="0"/>
              <a:t>Approved by unanimous consensus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1239888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a:t>July 2017 TG1a Opening Report (DCN 19-17/0060r0)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449429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Results of Sponsor Ballot</a:t>
            </a:r>
          </a:p>
        </p:txBody>
      </p:sp>
      <p:sp>
        <p:nvSpPr>
          <p:cNvPr id="3" name="コンテンツ プレースホルダー 2"/>
          <p:cNvSpPr>
            <a:spLocks noGrp="1"/>
          </p:cNvSpPr>
          <p:nvPr>
            <p:ph idx="1"/>
          </p:nvPr>
        </p:nvSpPr>
        <p:spPr/>
        <p:txBody>
          <a:bodyPr/>
          <a:lstStyle/>
          <a:p>
            <a:r>
              <a:rPr kumimoji="1" lang="en-US" altLang="ja-JP" dirty="0"/>
              <a:t>First recirculation Sponsor Ballot</a:t>
            </a:r>
          </a:p>
          <a:p>
            <a:pPr lvl="2"/>
            <a:r>
              <a:rPr kumimoji="1" lang="en-US" altLang="ja-JP" dirty="0"/>
              <a:t>Response Rate = 84%</a:t>
            </a:r>
          </a:p>
          <a:p>
            <a:pPr lvl="2"/>
            <a:r>
              <a:rPr kumimoji="1" lang="en-US" altLang="ja-JP" dirty="0"/>
              <a:t>Approval Rate = 98%</a:t>
            </a:r>
          </a:p>
          <a:p>
            <a:pPr lvl="2"/>
            <a:r>
              <a:rPr kumimoji="1" lang="en-US" altLang="ja-JP" dirty="0"/>
              <a:t>Abstain Rate = 5%</a:t>
            </a:r>
          </a:p>
          <a:p>
            <a:pPr lvl="2"/>
            <a:r>
              <a:rPr kumimoji="1" lang="en-US" altLang="ja-JP" dirty="0"/>
              <a:t>New Comments = 6</a:t>
            </a:r>
          </a:p>
          <a:p>
            <a:pPr lvl="2"/>
            <a:r>
              <a:rPr kumimoji="1" lang="en-US" altLang="ja-JP" dirty="0"/>
              <a:t>New Comments Must Be Satisfied = 0</a:t>
            </a:r>
          </a:p>
          <a:p>
            <a:pPr lvl="1"/>
            <a:r>
              <a:rPr kumimoji="1" lang="en-US" altLang="ja-JP" dirty="0"/>
              <a:t>All six comments were rejected in teleconference</a:t>
            </a:r>
          </a:p>
          <a:p>
            <a:pPr lvl="1"/>
            <a:endParaRPr kumimoji="1" lang="en-US" altLang="ja-JP" dirty="0"/>
          </a:p>
          <a:p>
            <a:r>
              <a:rPr kumimoji="1" lang="en-US" altLang="ja-JP" dirty="0"/>
              <a:t>Second recirculation Sponsor Ballot</a:t>
            </a:r>
          </a:p>
          <a:p>
            <a:pPr lvl="2"/>
            <a:r>
              <a:rPr kumimoji="1" lang="en-US" altLang="ja-JP" dirty="0"/>
              <a:t>Response Rate = 87%</a:t>
            </a:r>
          </a:p>
          <a:p>
            <a:pPr lvl="2"/>
            <a:r>
              <a:rPr kumimoji="1" lang="en-US" altLang="ja-JP" dirty="0"/>
              <a:t>Approval Rate = 96%</a:t>
            </a:r>
          </a:p>
          <a:p>
            <a:pPr lvl="2"/>
            <a:r>
              <a:rPr kumimoji="1" lang="en-US" altLang="ja-JP" dirty="0"/>
              <a:t>Abstain Rate = 5%</a:t>
            </a:r>
          </a:p>
          <a:p>
            <a:pPr lvl="2"/>
            <a:r>
              <a:rPr kumimoji="1" lang="en-US" altLang="ja-JP" dirty="0"/>
              <a:t>New Comments = 10</a:t>
            </a:r>
          </a:p>
          <a:p>
            <a:pPr lvl="2"/>
            <a:r>
              <a:rPr kumimoji="1" lang="en-US" altLang="ja-JP" dirty="0"/>
              <a:t>New Comments Must Be Satisfied = 10</a:t>
            </a:r>
          </a:p>
          <a:p>
            <a:pPr lvl="1"/>
            <a:r>
              <a:rPr kumimoji="1" lang="en-US" altLang="ja-JP" dirty="0"/>
              <a:t>Please see 19-17/0063r0 for received comments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1762960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pic>
        <p:nvPicPr>
          <p:cNvPr id="7" name="図 6"/>
          <p:cNvPicPr>
            <a:picLocks noChangeAspect="1"/>
          </p:cNvPicPr>
          <p:nvPr/>
        </p:nvPicPr>
        <p:blipFill>
          <a:blip r:embed="rId2"/>
          <a:stretch>
            <a:fillRect/>
          </a:stretch>
        </p:blipFill>
        <p:spPr>
          <a:xfrm>
            <a:off x="828294" y="1371600"/>
            <a:ext cx="8163306" cy="5486400"/>
          </a:xfrm>
          <a:prstGeom prst="rect">
            <a:avLst/>
          </a:prstGeom>
        </p:spPr>
      </p:pic>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a:t>
            </a:r>
            <a:r>
              <a:rPr kumimoji="1" lang="ja-JP" altLang="en-US" dirty="0"/>
              <a:t> </a:t>
            </a:r>
            <a:r>
              <a:rPr kumimoji="1" lang="en-US" altLang="ja-JP" dirty="0"/>
              <a:t>#1</a:t>
            </a:r>
          </a:p>
        </p:txBody>
      </p:sp>
      <p:sp>
        <p:nvSpPr>
          <p:cNvPr id="3" name="コンテンツ プレースホルダー 2"/>
          <p:cNvSpPr>
            <a:spLocks noGrp="1"/>
          </p:cNvSpPr>
          <p:nvPr>
            <p:ph idx="1"/>
          </p:nvPr>
        </p:nvSpPr>
        <p:spPr/>
        <p:txBody>
          <a:bodyPr>
            <a:normAutofit/>
          </a:bodyPr>
          <a:lstStyle/>
          <a:p>
            <a:r>
              <a:rPr kumimoji="1" lang="en-US" altLang="ja-JP" dirty="0"/>
              <a:t>Approve resolution comments in DCN 19-17/0063r0.</a:t>
            </a:r>
          </a:p>
          <a:p>
            <a:endParaRPr kumimoji="1" lang="en-US" altLang="ja-JP" dirty="0"/>
          </a:p>
          <a:p>
            <a:pPr lvl="1"/>
            <a:r>
              <a:rPr kumimoji="1" lang="en-US" altLang="ja-JP" dirty="0"/>
              <a:t>Move:</a:t>
            </a:r>
            <a:r>
              <a:rPr kumimoji="1" lang="ja-JP" altLang="en-US" dirty="0"/>
              <a:t> </a:t>
            </a:r>
            <a:r>
              <a:rPr kumimoji="1" lang="en-US" altLang="ja-JP" dirty="0"/>
              <a:t>H. Kang</a:t>
            </a:r>
          </a:p>
          <a:p>
            <a:pPr lvl="1"/>
            <a:r>
              <a:rPr kumimoji="1" lang="en-US" altLang="ja-JP" dirty="0"/>
              <a:t>Second: S. Furuichi</a:t>
            </a:r>
          </a:p>
          <a:p>
            <a:pPr lvl="1"/>
            <a:endParaRPr kumimoji="1" lang="en-US" altLang="ja-JP" dirty="0"/>
          </a:p>
          <a:p>
            <a:pPr lvl="1"/>
            <a:r>
              <a:rPr lang="en-US" altLang="ja-JP" dirty="0"/>
              <a:t>Approved by unanimous consensus</a:t>
            </a:r>
            <a:endParaRPr kumimoji="1" lang="en-US" altLang="ja-JP" dirty="0"/>
          </a:p>
          <a:p>
            <a:pPr lvl="1"/>
            <a:endParaRPr kumimoji="1" lang="en-US" altLang="ja-JP" dirty="0"/>
          </a:p>
          <a:p>
            <a:pPr lvl="1"/>
            <a:endParaRPr kumimoji="1" lang="en-US" altLang="ja-JP" dirty="0"/>
          </a:p>
          <a:p>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dirty="0"/>
              <a:t>Naotaka Sato, Sony</a:t>
            </a:r>
          </a:p>
        </p:txBody>
      </p:sp>
      <p:sp>
        <p:nvSpPr>
          <p:cNvPr id="6" name="日付プレースホルダー 5"/>
          <p:cNvSpPr>
            <a:spLocks noGrp="1"/>
          </p:cNvSpPr>
          <p:nvPr>
            <p:ph type="dt" idx="15"/>
          </p:nvPr>
        </p:nvSpPr>
        <p:spPr/>
        <p:txBody>
          <a:bodyPr/>
          <a:lstStyle/>
          <a:p>
            <a:r>
              <a:rPr lang="en-US" altLang="ja-JP" dirty="0"/>
              <a:t>March 2017</a:t>
            </a:r>
            <a:endParaRPr lang="en-GB" dirty="0"/>
          </a:p>
        </p:txBody>
      </p:sp>
    </p:spTree>
    <p:extLst>
      <p:ext uri="{BB962C8B-B14F-4D97-AF65-F5344CB8AC3E}">
        <p14:creationId xmlns:p14="http://schemas.microsoft.com/office/powerpoint/2010/main" val="3027266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a:t>
            </a:r>
            <a:r>
              <a:rPr kumimoji="1" lang="ja-JP" altLang="en-US" dirty="0"/>
              <a:t> </a:t>
            </a:r>
            <a:r>
              <a:rPr kumimoji="1" lang="en-US" altLang="ja-JP" dirty="0"/>
              <a:t>#2</a:t>
            </a:r>
          </a:p>
        </p:txBody>
      </p:sp>
      <p:sp>
        <p:nvSpPr>
          <p:cNvPr id="3" name="コンテンツ プレースホルダー 2"/>
          <p:cNvSpPr>
            <a:spLocks noGrp="1"/>
          </p:cNvSpPr>
          <p:nvPr>
            <p:ph idx="1"/>
          </p:nvPr>
        </p:nvSpPr>
        <p:spPr/>
        <p:txBody>
          <a:bodyPr>
            <a:normAutofit/>
          </a:bodyPr>
          <a:lstStyle/>
          <a:p>
            <a:r>
              <a:rPr kumimoji="1" lang="en-US" altLang="ja-JP" dirty="0"/>
              <a:t>Approve to ask working group chairman to request the 802 Executive Committee to approve forwarding IEEE P802.19.1a-D3.0 to IEEE-SA </a:t>
            </a:r>
            <a:r>
              <a:rPr kumimoji="1" lang="en-US" altLang="ja-JP" dirty="0" err="1"/>
              <a:t>RevCom</a:t>
            </a:r>
            <a:r>
              <a:rPr kumimoji="1" lang="en-US" altLang="ja-JP" dirty="0"/>
              <a:t>.</a:t>
            </a:r>
          </a:p>
          <a:p>
            <a:endParaRPr kumimoji="1" lang="en-US" altLang="ja-JP" dirty="0"/>
          </a:p>
          <a:p>
            <a:pPr lvl="1"/>
            <a:r>
              <a:rPr kumimoji="1" lang="en-US" altLang="ja-JP" dirty="0"/>
              <a:t>Move: S. Furuichi</a:t>
            </a:r>
          </a:p>
          <a:p>
            <a:pPr lvl="1"/>
            <a:r>
              <a:rPr kumimoji="1" lang="en-US" altLang="ja-JP" dirty="0"/>
              <a:t>Second: H. Kang</a:t>
            </a:r>
          </a:p>
          <a:p>
            <a:pPr lvl="1"/>
            <a:r>
              <a:rPr kumimoji="1" lang="en-US" altLang="ja-JP" dirty="0"/>
              <a:t>Y: 3/N: 0/A: 0</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dirty="0"/>
              <a:t>Naotaka Sato, Sony</a:t>
            </a:r>
          </a:p>
        </p:txBody>
      </p:sp>
      <p:sp>
        <p:nvSpPr>
          <p:cNvPr id="6" name="日付プレースホルダー 5"/>
          <p:cNvSpPr>
            <a:spLocks noGrp="1"/>
          </p:cNvSpPr>
          <p:nvPr>
            <p:ph type="dt" idx="15"/>
          </p:nvPr>
        </p:nvSpPr>
        <p:spPr/>
        <p:txBody>
          <a:bodyPr/>
          <a:lstStyle/>
          <a:p>
            <a:r>
              <a:rPr lang="en-US" altLang="ja-JP" dirty="0"/>
              <a:t>March 2017</a:t>
            </a:r>
            <a:endParaRPr lang="en-GB" dirty="0"/>
          </a:p>
        </p:txBody>
      </p:sp>
    </p:spTree>
    <p:extLst>
      <p:ext uri="{BB962C8B-B14F-4D97-AF65-F5344CB8AC3E}">
        <p14:creationId xmlns:p14="http://schemas.microsoft.com/office/powerpoint/2010/main" val="3753973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Discussion of revision work</a:t>
            </a:r>
          </a:p>
        </p:txBody>
      </p:sp>
      <p:sp>
        <p:nvSpPr>
          <p:cNvPr id="3" name="コンテンツ プレースホルダー 2"/>
          <p:cNvSpPr>
            <a:spLocks noGrp="1"/>
          </p:cNvSpPr>
          <p:nvPr>
            <p:ph idx="1"/>
          </p:nvPr>
        </p:nvSpPr>
        <p:spPr/>
        <p:txBody>
          <a:bodyPr>
            <a:normAutofit/>
          </a:bodyPr>
          <a:lstStyle/>
          <a:p>
            <a:r>
              <a:rPr kumimoji="1" lang="en-US" altLang="ja-JP" dirty="0"/>
              <a:t> Timeline document of IEEE 802.19.1 Revision</a:t>
            </a:r>
          </a:p>
          <a:p>
            <a:pPr lvl="1"/>
            <a:r>
              <a:rPr kumimoji="1" lang="en-US" altLang="ja-JP" dirty="0"/>
              <a:t>Doc. 19-17/0064r0: Timeline document (N. Sato)</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4137806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Kick off revision work</a:t>
            </a:r>
          </a:p>
          <a:p>
            <a:r>
              <a:rPr kumimoji="1" lang="en-US" altLang="ja-JP" dirty="0"/>
              <a:t>Send the revision draft to Working Group Letter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153613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bg1">
                    <a:lumMod val="85000"/>
                  </a:schemeClr>
                </a:solidFill>
              </a:rPr>
              <a:t>Wednesday, xxx. xx, 2017: 1am ET (Wednesday, Feb. 22, 2017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p>
          <a:p>
            <a:endParaRPr kumimoji="1" lang="en-US" altLang="ja-JP" dirty="0"/>
          </a:p>
          <a:p>
            <a:r>
              <a:rPr kumimoji="1" lang="en-US" altLang="ja-JP" dirty="0"/>
              <a:t>Register</a:t>
            </a:r>
          </a:p>
          <a:p>
            <a:r>
              <a:rPr kumimoji="1" lang="en-US" altLang="ja-JP" dirty="0"/>
              <a:t>Indicate attendance</a:t>
            </a:r>
          </a:p>
        </p:txBody>
      </p:sp>
      <p:sp>
        <p:nvSpPr>
          <p:cNvPr id="2" name="タイトル 1"/>
          <p:cNvSpPr>
            <a:spLocks noGrp="1"/>
          </p:cNvSpPr>
          <p:nvPr>
            <p:ph type="title"/>
          </p:nvPr>
        </p:nvSpPr>
        <p:spPr/>
        <p:txBody>
          <a:bodyPr/>
          <a:lstStyle/>
          <a:p>
            <a:r>
              <a:rPr kumimoji="1" lang="en-US" altLang="ja-JP" dirty="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70955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Approval of meeting minutes</a:t>
            </a:r>
          </a:p>
          <a:p>
            <a:r>
              <a:rPr kumimoji="1" lang="en-US" altLang="ja-JP" dirty="0"/>
              <a:t>TG1a Opening report</a:t>
            </a:r>
          </a:p>
          <a:p>
            <a:r>
              <a:rPr kumimoji="1" lang="en-US" altLang="ja-JP" dirty="0"/>
              <a:t>Results of Sponsor Ballot</a:t>
            </a:r>
          </a:p>
          <a:p>
            <a:r>
              <a:rPr kumimoji="1" lang="en-US" altLang="ja-JP" dirty="0"/>
              <a:t>Motions</a:t>
            </a:r>
          </a:p>
          <a:p>
            <a:r>
              <a:rPr kumimoji="1" lang="en-US" altLang="ja-JP" dirty="0"/>
              <a:t>Discussion of revision work</a:t>
            </a:r>
          </a:p>
          <a:p>
            <a:r>
              <a:rPr kumimoji="1" lang="en-US" altLang="ja-JP" dirty="0"/>
              <a:t>Review objectives for next meeting</a:t>
            </a:r>
          </a:p>
          <a:p>
            <a:r>
              <a:rPr kumimoji="1" lang="en-US" altLang="ja-JP" dirty="0"/>
              <a:t>Schedule for teleconferences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Tuesday AM1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1459887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Tuesday AM1</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a:t>TG1a meeting called to order</a:t>
            </a:r>
          </a:p>
          <a:p>
            <a:r>
              <a:rPr kumimoji="1" lang="en-US" altLang="ja-JP" dirty="0"/>
              <a:t>Call for secretary</a:t>
            </a:r>
          </a:p>
          <a:p>
            <a:r>
              <a:rPr kumimoji="1" lang="en-US" altLang="ja-JP" dirty="0"/>
              <a:t>Call for submissions and discussions</a:t>
            </a:r>
          </a:p>
          <a:p>
            <a:r>
              <a:rPr kumimoji="1" lang="en-US" altLang="ja-JP" dirty="0"/>
              <a:t>Approval of agenda</a:t>
            </a:r>
          </a:p>
          <a:p>
            <a:r>
              <a:rPr kumimoji="1" lang="en-US" altLang="ja-JP" dirty="0"/>
              <a:t>IEEE IPR statement</a:t>
            </a:r>
          </a:p>
          <a:p>
            <a:r>
              <a:rPr kumimoji="1" lang="en-US" altLang="ja-JP" dirty="0"/>
              <a:t>Approval of May 2017 TG1a meeting and conference call minutes</a:t>
            </a:r>
          </a:p>
          <a:p>
            <a:r>
              <a:rPr kumimoji="1" lang="en-US" altLang="ja-JP" dirty="0"/>
              <a:t>TG1a Opening report</a:t>
            </a:r>
          </a:p>
          <a:p>
            <a:r>
              <a:rPr kumimoji="1" lang="en-US" altLang="ja-JP" dirty="0"/>
              <a:t>Results of Sponsor Ballot</a:t>
            </a:r>
          </a:p>
          <a:p>
            <a:r>
              <a:rPr kumimoji="1" lang="en-US" altLang="ja-JP" dirty="0"/>
              <a:t>Motions</a:t>
            </a:r>
          </a:p>
          <a:p>
            <a:r>
              <a:rPr kumimoji="1" lang="en-US" altLang="ja-JP" dirty="0"/>
              <a:t>Discussion of revision work</a:t>
            </a:r>
          </a:p>
          <a:p>
            <a:r>
              <a:rPr kumimoji="1" lang="en-US" altLang="ja-JP" dirty="0"/>
              <a:t>Review objectives for next meeting</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94508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196796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submissions</a:t>
            </a:r>
          </a:p>
        </p:txBody>
      </p:sp>
      <p:sp>
        <p:nvSpPr>
          <p:cNvPr id="3" name="コンテンツ プレースホルダー 2"/>
          <p:cNvSpPr>
            <a:spLocks noGrp="1"/>
          </p:cNvSpPr>
          <p:nvPr>
            <p:ph idx="1"/>
          </p:nvPr>
        </p:nvSpPr>
        <p:spPr/>
        <p:txBody>
          <a:bodyPr>
            <a:normAutofit/>
          </a:bodyPr>
          <a:lstStyle/>
          <a:p>
            <a:r>
              <a:rPr kumimoji="1" lang="en-US" altLang="ja-JP" dirty="0"/>
              <a:t>General discussion</a:t>
            </a:r>
          </a:p>
          <a:p>
            <a:pPr lvl="1"/>
            <a:r>
              <a:rPr kumimoji="1" lang="en-US" altLang="ja-JP" dirty="0"/>
              <a:t>Doc. 19-17/0064r0: Timeline document of IEEE 802.19 Revision (N. Sato)</a:t>
            </a:r>
          </a:p>
          <a:p>
            <a:pPr lvl="1"/>
            <a:endParaRPr kumimoji="1" lang="en-US" altLang="ja-JP" dirty="0"/>
          </a:p>
          <a:p>
            <a:r>
              <a:rPr kumimoji="1" lang="en-US" altLang="ja-JP" dirty="0"/>
              <a:t>Technical discussion</a:t>
            </a:r>
          </a:p>
          <a:p>
            <a:pPr lvl="1"/>
            <a:r>
              <a:rPr kumimoji="1" lang="en-US" altLang="ja-JP" dirty="0"/>
              <a:t>None</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12345951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9520</TotalTime>
  <Words>872</Words>
  <Application>Microsoft Office PowerPoint</Application>
  <PresentationFormat>ユーザー設定</PresentationFormat>
  <Paragraphs>201</Paragraphs>
  <Slides>26</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26</vt:i4>
      </vt:variant>
    </vt:vector>
  </HeadingPairs>
  <TitlesOfParts>
    <vt:vector size="34" baseType="lpstr">
      <vt:lpstr>Arial Unicode MS</vt:lpstr>
      <vt:lpstr>MS Gothic</vt:lpstr>
      <vt:lpstr>Arial</vt:lpstr>
      <vt:lpstr>Calibri</vt:lpstr>
      <vt:lpstr>Courier New</vt:lpstr>
      <vt:lpstr>Times New Roman</vt:lpstr>
      <vt:lpstr>Office Theme</vt:lpstr>
      <vt:lpstr>Document</vt:lpstr>
      <vt:lpstr>TG1a July 2017 Berlin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Results of Sponsor Ballot</vt:lpstr>
      <vt:lpstr>Motion #1</vt:lpstr>
      <vt:lpstr>Motion #2</vt:lpstr>
      <vt:lpstr>Discussion of revision work</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549</cp:revision>
  <cp:lastPrinted>2014-11-08T20:15:38Z</cp:lastPrinted>
  <dcterms:created xsi:type="dcterms:W3CDTF">2014-10-30T17:06:39Z</dcterms:created>
  <dcterms:modified xsi:type="dcterms:W3CDTF">2017-07-11T06:32:13Z</dcterms:modified>
</cp:coreProperties>
</file>