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6" r:id="rId2"/>
    <p:sldId id="257" r:id="rId3"/>
    <p:sldId id="267" r:id="rId4"/>
    <p:sldId id="270" r:id="rId5"/>
    <p:sldId id="272" r:id="rId6"/>
    <p:sldId id="274" r:id="rId7"/>
    <p:sldId id="275" r:id="rId8"/>
    <p:sldId id="276" r:id="rId9"/>
    <p:sldId id="280" r:id="rId10"/>
    <p:sldId id="278" r:id="rId11"/>
    <p:sldId id="279" r:id="rId12"/>
    <p:sldId id="281" r:id="rId13"/>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p:cViewPr varScale="1">
        <p:scale>
          <a:sx n="88" d="100"/>
          <a:sy n="88" d="100"/>
        </p:scale>
        <p:origin x="1086" y="84"/>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7/11/2017</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10</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5567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11</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1718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12</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0759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3</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4837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4</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1330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5</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5176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6</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33082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7</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89289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8</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0926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9</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59051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smtClean="0"/>
              <a:t>Alaa Mourad, BMW</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smtClean="0"/>
              <a:t>July 2017	</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smtClean="0"/>
              <a:t>July 2017</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Alaa Mourad, BMW Group</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802.19-17/0057r1</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dirty="0" smtClean="0"/>
              <a:t>July 2017</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dirty="0" smtClean="0"/>
              <a:t>Alaa Mourad, BMW Group</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800" dirty="0" smtClean="0"/>
              <a:t>IEEE 802.11 systems Inter-Vehicle Measurements </a:t>
            </a:r>
            <a:endParaRPr lang="en-GB" sz="28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t>Date:</a:t>
            </a:r>
            <a:r>
              <a:rPr lang="en-GB" sz="1800" b="0" dirty="0"/>
              <a:t> </a:t>
            </a:r>
            <a:r>
              <a:rPr lang="en-GB" sz="1800" b="0" dirty="0" smtClean="0"/>
              <a:t>2017-07-11</a:t>
            </a:r>
            <a:endParaRPr lang="en-GB" sz="18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78862303"/>
              </p:ext>
            </p:extLst>
          </p:nvPr>
        </p:nvGraphicFramePr>
        <p:xfrm>
          <a:off x="552450" y="2428875"/>
          <a:ext cx="8658225" cy="2657475"/>
        </p:xfrm>
        <a:graphic>
          <a:graphicData uri="http://schemas.openxmlformats.org/presentationml/2006/ole">
            <mc:AlternateContent xmlns:mc="http://schemas.openxmlformats.org/markup-compatibility/2006">
              <mc:Choice xmlns:v="urn:schemas-microsoft-com:vml" Requires="v">
                <p:oleObj spid="_x0000_s3178" name="Document" r:id="rId4" imgW="8253286" imgH="2540993" progId="Word.Document.8">
                  <p:embed/>
                </p:oleObj>
              </mc:Choice>
              <mc:Fallback>
                <p:oleObj name="Document" r:id="rId4" imgW="8253286" imgH="2540993" progId="Word.Document.8">
                  <p:embed/>
                  <p:pic>
                    <p:nvPicPr>
                      <p:cNvPr id="0" name="Picture 13"/>
                      <p:cNvPicPr>
                        <a:picLocks noChangeAspect="1" noChangeArrowheads="1"/>
                      </p:cNvPicPr>
                      <p:nvPr/>
                    </p:nvPicPr>
                    <p:blipFill>
                      <a:blip r:embed="rId5"/>
                      <a:srcRect/>
                      <a:stretch>
                        <a:fillRect/>
                      </a:stretch>
                    </p:blipFill>
                    <p:spPr bwMode="auto">
                      <a:xfrm>
                        <a:off x="552450" y="2428875"/>
                        <a:ext cx="8658225" cy="26574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10</a:t>
            </a:fld>
            <a:endParaRPr lang="en-GB" dirty="0"/>
          </a:p>
        </p:txBody>
      </p:sp>
      <p:sp>
        <p:nvSpPr>
          <p:cNvPr id="10241" name="Rectangle 1"/>
          <p:cNvSpPr>
            <a:spLocks noGrp="1" noChangeArrowheads="1"/>
          </p:cNvSpPr>
          <p:nvPr>
            <p:ph type="title"/>
          </p:nvPr>
        </p:nvSpPr>
        <p:spPr>
          <a:xfrm>
            <a:off x="731520" y="5774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r>
              <a:rPr lang="de-DE" sz="2400" dirty="0">
                <a:solidFill>
                  <a:schemeClr val="bg2">
                    <a:lumMod val="75000"/>
                  </a:schemeClr>
                </a:solidFill>
                <a:latin typeface="Arial" pitchFamily="34" charset="0"/>
                <a:cs typeface="Arial" pitchFamily="34" charset="0"/>
              </a:rPr>
              <a:t/>
            </a:r>
            <a:br>
              <a:rPr lang="de-DE" sz="2400" dirty="0">
                <a:solidFill>
                  <a:schemeClr val="bg2">
                    <a:lumMod val="75000"/>
                  </a:schemeClr>
                </a:solidFill>
                <a:latin typeface="Arial" pitchFamily="34" charset="0"/>
                <a:cs typeface="Arial" pitchFamily="34" charset="0"/>
              </a:rPr>
            </a:br>
            <a:r>
              <a:rPr lang="de-DE" sz="2400" dirty="0">
                <a:solidFill>
                  <a:schemeClr val="bg2">
                    <a:lumMod val="75000"/>
                  </a:schemeClr>
                </a:solidFill>
                <a:latin typeface="Arial" pitchFamily="34" charset="0"/>
                <a:cs typeface="Arial" pitchFamily="34" charset="0"/>
              </a:rPr>
              <a:t>Power </a:t>
            </a:r>
            <a:r>
              <a:rPr lang="en-US" sz="2400" dirty="0">
                <a:solidFill>
                  <a:schemeClr val="bg2">
                    <a:lumMod val="75000"/>
                  </a:schemeClr>
                </a:solidFill>
                <a:latin typeface="Arial" pitchFamily="34" charset="0"/>
                <a:cs typeface="Arial" pitchFamily="34" charset="0"/>
              </a:rPr>
              <a:t>levels</a:t>
            </a:r>
          </a:p>
        </p:txBody>
      </p:sp>
      <p:sp>
        <p:nvSpPr>
          <p:cNvPr id="10242" name="Rectangle 2"/>
          <p:cNvSpPr>
            <a:spLocks noGrp="1" noChangeArrowheads="1"/>
          </p:cNvSpPr>
          <p:nvPr>
            <p:ph type="body" idx="1"/>
          </p:nvPr>
        </p:nvSpPr>
        <p:spPr>
          <a:xfrm>
            <a:off x="731520" y="1503681"/>
            <a:ext cx="8290560" cy="1468119"/>
          </a:xfrm>
          <a:ln/>
        </p:spPr>
        <p:txBody>
          <a:bodyPr/>
          <a:lstStyle/>
          <a:p>
            <a:pPr marL="285750" indent="-285750">
              <a:buFont typeface="Wingdings" panose="05000000000000000000" pitchFamily="2" charset="2"/>
              <a:buChar char="Ø"/>
            </a:pPr>
            <a:r>
              <a:rPr lang="en-US" sz="1600" b="0" dirty="0">
                <a:solidFill>
                  <a:schemeClr val="tx1"/>
                </a:solidFill>
              </a:rPr>
              <a:t>A vector signal analyzer is placed on the middle console in BMW.</a:t>
            </a:r>
          </a:p>
          <a:p>
            <a:pPr marL="285750" indent="-285750">
              <a:buFont typeface="Wingdings" panose="05000000000000000000" pitchFamily="2" charset="2"/>
              <a:buChar char="Ø"/>
            </a:pPr>
            <a:r>
              <a:rPr lang="en-US" sz="1600" b="0" dirty="0">
                <a:solidFill>
                  <a:schemeClr val="tx1"/>
                </a:solidFill>
              </a:rPr>
              <a:t>The AP is positioned on the middle console in Toyota.</a:t>
            </a:r>
          </a:p>
          <a:p>
            <a:pPr marL="285750" indent="-285750">
              <a:buFont typeface="Wingdings" panose="05000000000000000000" pitchFamily="2" charset="2"/>
              <a:buChar char="Ø"/>
            </a:pPr>
            <a:r>
              <a:rPr lang="en-US" sz="1600" b="0" dirty="0">
                <a:solidFill>
                  <a:schemeClr val="tx1"/>
                </a:solidFill>
              </a:rPr>
              <a:t>For a TX power level of 0 </a:t>
            </a:r>
            <a:r>
              <a:rPr lang="en-US" sz="1600" b="0" dirty="0" err="1">
                <a:solidFill>
                  <a:schemeClr val="tx1"/>
                </a:solidFill>
              </a:rPr>
              <a:t>dBm</a:t>
            </a:r>
            <a:r>
              <a:rPr lang="en-US" sz="1600" b="0" dirty="0">
                <a:solidFill>
                  <a:schemeClr val="tx1"/>
                </a:solidFill>
              </a:rPr>
              <a:t>, all the packets are received with power levels &lt;-90 </a:t>
            </a:r>
            <a:r>
              <a:rPr lang="en-US" sz="1600" b="0" dirty="0" err="1">
                <a:solidFill>
                  <a:schemeClr val="tx1"/>
                </a:solidFill>
              </a:rPr>
              <a:t>dBm</a:t>
            </a:r>
            <a:r>
              <a:rPr lang="en-US" sz="1600" b="0" dirty="0">
                <a:solidFill>
                  <a:schemeClr val="tx1"/>
                </a:solidFill>
              </a:rPr>
              <a:t>.</a:t>
            </a:r>
          </a:p>
          <a:p>
            <a:endParaRPr lang="en-US" b="1" dirty="0">
              <a:cs typeface="+mn-cs"/>
            </a:endParaRPr>
          </a:p>
        </p:txBody>
      </p:sp>
      <p:pic>
        <p:nvPicPr>
          <p:cNvPr id="7" name="Picture 6"/>
          <p:cNvPicPr>
            <a:picLocks noChangeAspect="1"/>
          </p:cNvPicPr>
          <p:nvPr/>
        </p:nvPicPr>
        <p:blipFill>
          <a:blip r:embed="rId3"/>
          <a:stretch>
            <a:fillRect/>
          </a:stretch>
        </p:blipFill>
        <p:spPr>
          <a:xfrm>
            <a:off x="2843808" y="3102354"/>
            <a:ext cx="3672408" cy="3374646"/>
          </a:xfrm>
          <a:prstGeom prst="rect">
            <a:avLst/>
          </a:prstGeom>
        </p:spPr>
      </p:pic>
      <p:sp>
        <p:nvSpPr>
          <p:cNvPr id="8" name="Rectangle 2"/>
          <p:cNvSpPr txBox="1">
            <a:spLocks noChangeArrowheads="1"/>
          </p:cNvSpPr>
          <p:nvPr/>
        </p:nvSpPr>
        <p:spPr bwMode="auto">
          <a:xfrm>
            <a:off x="3153151" y="6553200"/>
            <a:ext cx="340006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PDF of received power in BMW for four transmission power levels in </a:t>
            </a:r>
            <a:r>
              <a:rPr lang="en-US" sz="800" b="0" kern="0" dirty="0">
                <a:latin typeface="+mn-lt"/>
              </a:rPr>
              <a:t>T</a:t>
            </a:r>
            <a:r>
              <a:rPr lang="en-US" sz="800" b="0" kern="0" dirty="0" smtClean="0">
                <a:latin typeface="+mn-lt"/>
              </a:rPr>
              <a:t>oyota</a:t>
            </a:r>
            <a:endParaRPr lang="en-US" sz="800" b="0" kern="0" dirty="0">
              <a:latin typeface="+mn-lt"/>
            </a:endParaRPr>
          </a:p>
        </p:txBody>
      </p:sp>
    </p:spTree>
    <p:extLst>
      <p:ext uri="{BB962C8B-B14F-4D97-AF65-F5344CB8AC3E}">
        <p14:creationId xmlns:p14="http://schemas.microsoft.com/office/powerpoint/2010/main" val="4196826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11</a:t>
            </a:fld>
            <a:endParaRPr lang="en-GB" dirty="0"/>
          </a:p>
        </p:txBody>
      </p:sp>
      <p:sp>
        <p:nvSpPr>
          <p:cNvPr id="10241" name="Rectangle 1"/>
          <p:cNvSpPr>
            <a:spLocks noGrp="1" noChangeArrowheads="1"/>
          </p:cNvSpPr>
          <p:nvPr>
            <p:ph type="title"/>
          </p:nvPr>
        </p:nvSpPr>
        <p:spPr>
          <a:xfrm>
            <a:off x="731520" y="5774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r>
              <a:rPr lang="de-DE" sz="2400" dirty="0">
                <a:solidFill>
                  <a:schemeClr val="bg2">
                    <a:lumMod val="75000"/>
                  </a:schemeClr>
                </a:solidFill>
                <a:latin typeface="Arial" pitchFamily="34" charset="0"/>
                <a:cs typeface="Arial" pitchFamily="34" charset="0"/>
              </a:rPr>
              <a:t/>
            </a:r>
            <a:br>
              <a:rPr lang="de-DE" sz="2400" dirty="0">
                <a:solidFill>
                  <a:schemeClr val="bg2">
                    <a:lumMod val="75000"/>
                  </a:schemeClr>
                </a:solidFill>
                <a:latin typeface="Arial" pitchFamily="34" charset="0"/>
                <a:cs typeface="Arial" pitchFamily="34" charset="0"/>
              </a:rPr>
            </a:br>
            <a:r>
              <a:rPr lang="de-DE" sz="2400" dirty="0">
                <a:solidFill>
                  <a:schemeClr val="bg2">
                    <a:lumMod val="75000"/>
                  </a:schemeClr>
                </a:solidFill>
                <a:latin typeface="Arial" pitchFamily="34" charset="0"/>
                <a:cs typeface="Arial" pitchFamily="34" charset="0"/>
              </a:rPr>
              <a:t>Power </a:t>
            </a:r>
            <a:r>
              <a:rPr lang="en-US" sz="2400" dirty="0" smtClean="0">
                <a:solidFill>
                  <a:schemeClr val="bg2">
                    <a:lumMod val="75000"/>
                  </a:schemeClr>
                </a:solidFill>
                <a:latin typeface="Arial" pitchFamily="34" charset="0"/>
                <a:cs typeface="Arial" pitchFamily="34" charset="0"/>
              </a:rPr>
              <a:t>levels</a:t>
            </a:r>
            <a:endParaRPr lang="en-US" dirty="0"/>
          </a:p>
        </p:txBody>
      </p:sp>
      <p:sp>
        <p:nvSpPr>
          <p:cNvPr id="10242" name="Rectangle 2"/>
          <p:cNvSpPr>
            <a:spLocks noGrp="1" noChangeArrowheads="1"/>
          </p:cNvSpPr>
          <p:nvPr>
            <p:ph type="body" idx="1"/>
          </p:nvPr>
        </p:nvSpPr>
        <p:spPr>
          <a:xfrm>
            <a:off x="731520" y="1600200"/>
            <a:ext cx="8290560" cy="990600"/>
          </a:xfrm>
          <a:ln/>
        </p:spPr>
        <p:txBody>
          <a:bodyPr/>
          <a:lstStyle/>
          <a:p>
            <a:pPr>
              <a:buFont typeface="Wingdings" pitchFamily="2" charset="2"/>
              <a:buChar char="Ø"/>
            </a:pPr>
            <a:r>
              <a:rPr lang="en-US" sz="1600" b="0" dirty="0">
                <a:solidFill>
                  <a:schemeClr val="tx1"/>
                </a:solidFill>
              </a:rPr>
              <a:t> The transmission power is set to 16 </a:t>
            </a:r>
            <a:r>
              <a:rPr lang="en-US" sz="1600" b="0" dirty="0" err="1">
                <a:solidFill>
                  <a:schemeClr val="tx1"/>
                </a:solidFill>
              </a:rPr>
              <a:t>dBm</a:t>
            </a:r>
            <a:r>
              <a:rPr lang="en-US" sz="1600" b="0" dirty="0">
                <a:solidFill>
                  <a:schemeClr val="tx1"/>
                </a:solidFill>
              </a:rPr>
              <a:t> in both cars.</a:t>
            </a:r>
          </a:p>
          <a:p>
            <a:pPr>
              <a:buFont typeface="Wingdings" pitchFamily="2" charset="2"/>
              <a:buChar char="Ø"/>
            </a:pPr>
            <a:r>
              <a:rPr lang="en-US" sz="1600" b="0" dirty="0">
                <a:solidFill>
                  <a:schemeClr val="tx1"/>
                </a:solidFill>
              </a:rPr>
              <a:t> </a:t>
            </a:r>
            <a:r>
              <a:rPr lang="en-US" sz="1600" b="0" dirty="0" smtClean="0">
                <a:solidFill>
                  <a:schemeClr val="tx1"/>
                </a:solidFill>
              </a:rPr>
              <a:t>The </a:t>
            </a:r>
            <a:r>
              <a:rPr lang="en-US" sz="1600" b="0" dirty="0">
                <a:solidFill>
                  <a:schemeClr val="tx1"/>
                </a:solidFill>
              </a:rPr>
              <a:t>PDF of received power in both AP positions are compared below.</a:t>
            </a:r>
          </a:p>
          <a:p>
            <a:endParaRPr lang="en-US" b="1" dirty="0">
              <a:cs typeface="+mn-cs"/>
            </a:endParaRPr>
          </a:p>
        </p:txBody>
      </p:sp>
      <p:pic>
        <p:nvPicPr>
          <p:cNvPr id="7" name="Picture 6"/>
          <p:cNvPicPr>
            <a:picLocks noChangeAspect="1"/>
          </p:cNvPicPr>
          <p:nvPr/>
        </p:nvPicPr>
        <p:blipFill>
          <a:blip r:embed="rId3"/>
          <a:stretch>
            <a:fillRect/>
          </a:stretch>
        </p:blipFill>
        <p:spPr>
          <a:xfrm>
            <a:off x="842378" y="2971800"/>
            <a:ext cx="3501022" cy="3303000"/>
          </a:xfrm>
          <a:prstGeom prst="rect">
            <a:avLst/>
          </a:prstGeom>
        </p:spPr>
      </p:pic>
      <p:pic>
        <p:nvPicPr>
          <p:cNvPr id="8" name="Picture 7"/>
          <p:cNvPicPr>
            <a:picLocks noChangeAspect="1"/>
          </p:cNvPicPr>
          <p:nvPr/>
        </p:nvPicPr>
        <p:blipFill>
          <a:blip r:embed="rId4"/>
          <a:stretch>
            <a:fillRect/>
          </a:stretch>
        </p:blipFill>
        <p:spPr>
          <a:xfrm>
            <a:off x="4644008" y="2971800"/>
            <a:ext cx="3456384" cy="3297103"/>
          </a:xfrm>
          <a:prstGeom prst="rect">
            <a:avLst/>
          </a:prstGeom>
        </p:spPr>
      </p:pic>
      <p:sp>
        <p:nvSpPr>
          <p:cNvPr id="9" name="Rectangle 2"/>
          <p:cNvSpPr txBox="1">
            <a:spLocks noChangeArrowheads="1"/>
          </p:cNvSpPr>
          <p:nvPr/>
        </p:nvSpPr>
        <p:spPr bwMode="auto">
          <a:xfrm>
            <a:off x="1817204" y="6400800"/>
            <a:ext cx="1764196"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t> middle console position</a:t>
            </a:r>
            <a:endParaRPr lang="en-US" sz="800" b="0" kern="0" dirty="0"/>
          </a:p>
        </p:txBody>
      </p:sp>
      <p:sp>
        <p:nvSpPr>
          <p:cNvPr id="10" name="Rectangle 2"/>
          <p:cNvSpPr txBox="1">
            <a:spLocks noChangeArrowheads="1"/>
          </p:cNvSpPr>
          <p:nvPr/>
        </p:nvSpPr>
        <p:spPr bwMode="auto">
          <a:xfrm>
            <a:off x="5703404" y="6477000"/>
            <a:ext cx="1764196"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t> </a:t>
            </a:r>
            <a:r>
              <a:rPr lang="en-US" sz="800" b="0" kern="0" dirty="0" err="1" smtClean="0"/>
              <a:t>Footwell</a:t>
            </a:r>
            <a:r>
              <a:rPr lang="en-US" sz="800" b="0" kern="0" dirty="0" smtClean="0"/>
              <a:t> position</a:t>
            </a:r>
            <a:endParaRPr lang="en-US" sz="800" b="0" kern="0" dirty="0"/>
          </a:p>
        </p:txBody>
      </p:sp>
    </p:spTree>
    <p:extLst>
      <p:ext uri="{BB962C8B-B14F-4D97-AF65-F5344CB8AC3E}">
        <p14:creationId xmlns:p14="http://schemas.microsoft.com/office/powerpoint/2010/main" val="12767529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12</a:t>
            </a:fld>
            <a:endParaRPr lang="en-GB" dirty="0"/>
          </a:p>
        </p:txBody>
      </p:sp>
      <p:sp>
        <p:nvSpPr>
          <p:cNvPr id="10241" name="Rectangle 1"/>
          <p:cNvSpPr>
            <a:spLocks noGrp="1" noChangeArrowheads="1"/>
          </p:cNvSpPr>
          <p:nvPr>
            <p:ph type="title"/>
          </p:nvPr>
        </p:nvSpPr>
        <p:spPr>
          <a:xfrm>
            <a:off x="731520" y="457200"/>
            <a:ext cx="8290560" cy="946572"/>
          </a:xfrm>
          <a:ln/>
        </p:spPr>
        <p:txBody>
          <a:bodyPr vert="horz" wrap="square" lIns="96000" tIns="49920" rIns="96000" bIns="49920" numCol="1" anchor="ctr" anchorCtr="0" compatLnSpc="1">
            <a:prstTxWarp prst="textNoShape">
              <a:avLst/>
            </a:prstTxWarp>
          </a:bodyPr>
          <a:lstStyle/>
          <a:p>
            <a:r>
              <a:rPr lang="en-AU" sz="2400" dirty="0">
                <a:solidFill>
                  <a:schemeClr val="bg2">
                    <a:lumMod val="75000"/>
                  </a:schemeClr>
                </a:solidFill>
                <a:latin typeface="Arial" pitchFamily="34" charset="0"/>
                <a:cs typeface="Arial" pitchFamily="34" charset="0"/>
              </a:rPr>
              <a:t>Observations and </a:t>
            </a:r>
            <a:r>
              <a:rPr lang="en-AU" sz="2400" dirty="0" smtClean="0">
                <a:solidFill>
                  <a:schemeClr val="bg2">
                    <a:lumMod val="75000"/>
                  </a:schemeClr>
                </a:solidFill>
                <a:latin typeface="Arial" pitchFamily="34" charset="0"/>
                <a:cs typeface="Arial" pitchFamily="34" charset="0"/>
              </a:rPr>
              <a:t>Conclusions</a:t>
            </a:r>
            <a:endParaRPr lang="en-US" dirty="0"/>
          </a:p>
        </p:txBody>
      </p:sp>
      <p:sp>
        <p:nvSpPr>
          <p:cNvPr id="10242" name="Rectangle 2"/>
          <p:cNvSpPr>
            <a:spLocks noGrp="1" noChangeArrowheads="1"/>
          </p:cNvSpPr>
          <p:nvPr>
            <p:ph type="body" idx="1"/>
          </p:nvPr>
        </p:nvSpPr>
        <p:spPr>
          <a:xfrm>
            <a:off x="731520" y="1752600"/>
            <a:ext cx="8290560" cy="4267200"/>
          </a:xfrm>
          <a:ln/>
        </p:spPr>
        <p:txBody>
          <a:bodyPr/>
          <a:lstStyle/>
          <a:p>
            <a:pPr>
              <a:buFont typeface="Wingdings" panose="05000000000000000000" pitchFamily="2" charset="2"/>
              <a:buChar char="Ø"/>
            </a:pPr>
            <a:r>
              <a:rPr lang="en-US" sz="1600" dirty="0" smtClean="0"/>
              <a:t>The </a:t>
            </a:r>
            <a:r>
              <a:rPr lang="en-US" sz="1600" dirty="0"/>
              <a:t>automobile Wi-Fi domain is different than other domains, thus previous research performed in building environments cannot be easily extended.</a:t>
            </a:r>
          </a:p>
          <a:p>
            <a:pPr>
              <a:buFont typeface="Wingdings" panose="05000000000000000000" pitchFamily="2" charset="2"/>
              <a:buChar char="Ø"/>
            </a:pPr>
            <a:r>
              <a:rPr lang="en-US" sz="1600" dirty="0"/>
              <a:t>Performed measurements show that interference between networks in cars is very high compared to building environments.</a:t>
            </a:r>
          </a:p>
          <a:p>
            <a:pPr>
              <a:buFont typeface="Wingdings" panose="05000000000000000000" pitchFamily="2" charset="2"/>
              <a:buChar char="Ø"/>
            </a:pPr>
            <a:r>
              <a:rPr lang="en-US" sz="1600" dirty="0"/>
              <a:t>The position of the antennas should be optimized in order to reduce the interference to the surrounding networks.</a:t>
            </a:r>
          </a:p>
          <a:p>
            <a:pPr>
              <a:buFont typeface="Wingdings" panose="05000000000000000000" pitchFamily="2" charset="2"/>
              <a:buChar char="Ø"/>
            </a:pPr>
            <a:r>
              <a:rPr lang="en-US" sz="1600" dirty="0"/>
              <a:t>Optimal tuning of transmission power is essential to guarantee good coverage inside the car and to reduce the interference with surrounding networks.</a:t>
            </a:r>
          </a:p>
          <a:p>
            <a:pPr>
              <a:buFont typeface="Wingdings" panose="05000000000000000000" pitchFamily="2" charset="2"/>
              <a:buChar char="Ø"/>
            </a:pPr>
            <a:r>
              <a:rPr lang="en-US" sz="1600" dirty="0"/>
              <a:t>MIMO techniques could be used in order to boost the achieved data rates.</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spTree>
    <p:extLst>
      <p:ext uri="{BB962C8B-B14F-4D97-AF65-F5344CB8AC3E}">
        <p14:creationId xmlns:p14="http://schemas.microsoft.com/office/powerpoint/2010/main" val="3769009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731520" y="731520"/>
            <a:ext cx="8290560" cy="604523"/>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2400" dirty="0"/>
              <a:t>Abstract</a:t>
            </a:r>
          </a:p>
        </p:txBody>
      </p:sp>
      <p:sp>
        <p:nvSpPr>
          <p:cNvPr id="4098" name="Rectangle 2"/>
          <p:cNvSpPr>
            <a:spLocks noGrp="1" noChangeArrowheads="1"/>
          </p:cNvSpPr>
          <p:nvPr>
            <p:ph type="body" idx="1"/>
          </p:nvPr>
        </p:nvSpPr>
        <p:spPr>
          <a:xfrm>
            <a:off x="731520" y="1828800"/>
            <a:ext cx="8290560" cy="4389120"/>
          </a:xfrm>
          <a:ln/>
        </p:spPr>
        <p:txBody>
          <a:bodyPr/>
          <a:lstStyle/>
          <a:p>
            <a:pPr>
              <a:buFont typeface="Wingdings" panose="05000000000000000000" pitchFamily="2" charset="2"/>
              <a:buChar char="Ø"/>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b="0" dirty="0" smtClean="0"/>
              <a:t>This document presents Wi-Fi measurements in the automotive domain.</a:t>
            </a:r>
            <a:endParaRPr lang="en-GB" sz="2000" b="0" dirty="0"/>
          </a:p>
          <a:p>
            <a:pPr>
              <a:buFont typeface="Wingdings" panose="05000000000000000000" pitchFamily="2" charset="2"/>
              <a:buChar char="Ø"/>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b="0" dirty="0" smtClean="0"/>
              <a:t>Interference between two neighbouring cars is considered.</a:t>
            </a:r>
          </a:p>
          <a:p>
            <a:pPr>
              <a:buFont typeface="Wingdings" panose="05000000000000000000" pitchFamily="2" charset="2"/>
              <a:buChar char="Ø"/>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b="0" dirty="0" smtClean="0"/>
              <a:t>Both SISO and MIMO are considered.</a:t>
            </a:r>
          </a:p>
          <a:p>
            <a:pPr>
              <a:buFont typeface="Wingdings" panose="05000000000000000000" pitchFamily="2" charset="2"/>
              <a:buChar char="Ø"/>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b="0" dirty="0" smtClean="0"/>
              <a:t>The effect of power control is studied.</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3</a:t>
            </a:fld>
            <a:endParaRPr lang="en-GB" dirty="0"/>
          </a:p>
        </p:txBody>
      </p:sp>
      <p:sp>
        <p:nvSpPr>
          <p:cNvPr id="10241" name="Rectangle 1"/>
          <p:cNvSpPr>
            <a:spLocks noGrp="1" noChangeArrowheads="1"/>
          </p:cNvSpPr>
          <p:nvPr>
            <p:ph type="title"/>
          </p:nvPr>
        </p:nvSpPr>
        <p:spPr>
          <a:xfrm>
            <a:off x="731520" y="5012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Setup and Baseline (1)</a:t>
            </a:r>
          </a:p>
        </p:txBody>
      </p:sp>
      <p:sp>
        <p:nvSpPr>
          <p:cNvPr id="10242" name="Rectangle 2"/>
          <p:cNvSpPr>
            <a:spLocks noGrp="1" noChangeArrowheads="1"/>
          </p:cNvSpPr>
          <p:nvPr>
            <p:ph type="body" idx="1"/>
          </p:nvPr>
        </p:nvSpPr>
        <p:spPr>
          <a:xfrm>
            <a:off x="731520" y="1275081"/>
            <a:ext cx="8290560" cy="1468119"/>
          </a:xfrm>
          <a:ln/>
        </p:spPr>
        <p:txBody>
          <a:bodyPr/>
          <a:lstStyle/>
          <a:p>
            <a:pPr marL="285750" indent="-285750">
              <a:buFont typeface="Wingdings" panose="05000000000000000000" pitchFamily="2" charset="2"/>
              <a:buChar char="Ø"/>
            </a:pPr>
            <a:r>
              <a:rPr lang="en-US" sz="1600" b="0" dirty="0">
                <a:solidFill>
                  <a:schemeClr val="tx1"/>
                </a:solidFill>
              </a:rPr>
              <a:t>The performance is evaluated using network throughput test.</a:t>
            </a:r>
          </a:p>
          <a:p>
            <a:pPr marL="285750" indent="-285750">
              <a:buFont typeface="Wingdings" panose="05000000000000000000" pitchFamily="2" charset="2"/>
              <a:buChar char="Ø"/>
            </a:pPr>
            <a:r>
              <a:rPr lang="en-US" sz="1600" b="0" dirty="0">
                <a:solidFill>
                  <a:schemeClr val="tx1"/>
                </a:solidFill>
              </a:rPr>
              <a:t>The WLAN board operating system supports throughput measurements.</a:t>
            </a:r>
          </a:p>
          <a:p>
            <a:pPr marL="285750" indent="-285750">
              <a:buFont typeface="Wingdings" panose="05000000000000000000" pitchFamily="2" charset="2"/>
              <a:buChar char="Ø"/>
            </a:pPr>
            <a:r>
              <a:rPr lang="en-US" sz="1600" b="0" dirty="0">
                <a:solidFill>
                  <a:schemeClr val="tx1"/>
                </a:solidFill>
              </a:rPr>
              <a:t>The results are analyzed using collected power values.</a:t>
            </a:r>
          </a:p>
          <a:p>
            <a:endParaRPr lang="en-US" b="1" dirty="0">
              <a:cs typeface="+mn-cs"/>
            </a:endParaRPr>
          </a:p>
        </p:txBody>
      </p:sp>
      <p:pic>
        <p:nvPicPr>
          <p:cNvPr id="9" name="Picture 8"/>
          <p:cNvPicPr>
            <a:picLocks noChangeAspect="1"/>
          </p:cNvPicPr>
          <p:nvPr/>
        </p:nvPicPr>
        <p:blipFill>
          <a:blip r:embed="rId3"/>
          <a:stretch>
            <a:fillRect/>
          </a:stretch>
        </p:blipFill>
        <p:spPr>
          <a:xfrm>
            <a:off x="3124200" y="2286000"/>
            <a:ext cx="3492388" cy="4091290"/>
          </a:xfrm>
          <a:prstGeom prst="rect">
            <a:avLst/>
          </a:prstGeom>
        </p:spPr>
      </p:pic>
      <p:sp>
        <p:nvSpPr>
          <p:cNvPr id="11" name="Rectangle 2"/>
          <p:cNvSpPr txBox="1">
            <a:spLocks noChangeArrowheads="1"/>
          </p:cNvSpPr>
          <p:nvPr/>
        </p:nvSpPr>
        <p:spPr bwMode="auto">
          <a:xfrm>
            <a:off x="3886200" y="6400800"/>
            <a:ext cx="198225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Measurement parameters and equipment</a:t>
            </a:r>
            <a:endParaRPr lang="en-US" sz="800" b="0" kern="0" dirty="0">
              <a:latin typeface="+mn-lt"/>
            </a:endParaRPr>
          </a:p>
        </p:txBody>
      </p:sp>
    </p:spTree>
    <p:extLst>
      <p:ext uri="{BB962C8B-B14F-4D97-AF65-F5344CB8AC3E}">
        <p14:creationId xmlns:p14="http://schemas.microsoft.com/office/powerpoint/2010/main" val="2591489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4</a:t>
            </a:fld>
            <a:endParaRPr lang="en-GB" dirty="0"/>
          </a:p>
        </p:txBody>
      </p:sp>
      <p:sp>
        <p:nvSpPr>
          <p:cNvPr id="10241" name="Rectangle 1"/>
          <p:cNvSpPr>
            <a:spLocks noGrp="1" noChangeArrowheads="1"/>
          </p:cNvSpPr>
          <p:nvPr>
            <p:ph type="title"/>
          </p:nvPr>
        </p:nvSpPr>
        <p:spPr>
          <a:xfrm>
            <a:off x="731520" y="733459"/>
            <a:ext cx="8290560" cy="485741"/>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Setup and Baseline </a:t>
            </a:r>
            <a:r>
              <a:rPr lang="en-AU" sz="2400" dirty="0" smtClean="0">
                <a:solidFill>
                  <a:schemeClr val="bg2">
                    <a:lumMod val="75000"/>
                  </a:schemeClr>
                </a:solidFill>
                <a:latin typeface="Arial" pitchFamily="34" charset="0"/>
                <a:cs typeface="Arial" pitchFamily="34" charset="0"/>
              </a:rPr>
              <a:t>(2)</a:t>
            </a:r>
            <a:endParaRPr lang="en-US" sz="2400" dirty="0"/>
          </a:p>
        </p:txBody>
      </p:sp>
      <p:sp>
        <p:nvSpPr>
          <p:cNvPr id="10242" name="Rectangle 2"/>
          <p:cNvSpPr>
            <a:spLocks noGrp="1" noChangeArrowheads="1"/>
          </p:cNvSpPr>
          <p:nvPr>
            <p:ph type="body" idx="1"/>
          </p:nvPr>
        </p:nvSpPr>
        <p:spPr>
          <a:xfrm>
            <a:off x="731520" y="1295400"/>
            <a:ext cx="8290560" cy="1468119"/>
          </a:xfrm>
          <a:ln/>
        </p:spPr>
        <p:txBody>
          <a:bodyPr/>
          <a:lstStyle/>
          <a:p>
            <a:pPr marL="285750" indent="-285750">
              <a:buFont typeface="Wingdings" panose="05000000000000000000" pitchFamily="2" charset="2"/>
              <a:buChar char="Ø"/>
            </a:pPr>
            <a:r>
              <a:rPr lang="en-US" sz="1600" b="0" dirty="0">
                <a:solidFill>
                  <a:schemeClr val="tx1"/>
                </a:solidFill>
              </a:rPr>
              <a:t>In order to define ground-truth throughput, baseline measurements were done in an anechoic chamber.</a:t>
            </a:r>
          </a:p>
          <a:p>
            <a:pPr marL="285750" indent="-285750">
              <a:buFont typeface="Wingdings" panose="05000000000000000000" pitchFamily="2" charset="2"/>
              <a:buChar char="Ø"/>
            </a:pPr>
            <a:r>
              <a:rPr lang="en-US" sz="1600" b="0" dirty="0">
                <a:solidFill>
                  <a:schemeClr val="tx1"/>
                </a:solidFill>
              </a:rPr>
              <a:t>Two antenna configurations were considered: SISO and MIMO (2x2).</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pic>
        <p:nvPicPr>
          <p:cNvPr id="10" name="Picture 9"/>
          <p:cNvPicPr>
            <a:picLocks noChangeAspect="1"/>
          </p:cNvPicPr>
          <p:nvPr/>
        </p:nvPicPr>
        <p:blipFill>
          <a:blip r:embed="rId3"/>
          <a:stretch>
            <a:fillRect/>
          </a:stretch>
        </p:blipFill>
        <p:spPr>
          <a:xfrm>
            <a:off x="3268452" y="2421610"/>
            <a:ext cx="3132348" cy="4131590"/>
          </a:xfrm>
          <a:prstGeom prst="rect">
            <a:avLst/>
          </a:prstGeom>
        </p:spPr>
      </p:pic>
      <p:sp>
        <p:nvSpPr>
          <p:cNvPr id="12" name="Rectangle 2"/>
          <p:cNvSpPr txBox="1">
            <a:spLocks noChangeArrowheads="1"/>
          </p:cNvSpPr>
          <p:nvPr/>
        </p:nvSpPr>
        <p:spPr bwMode="auto">
          <a:xfrm>
            <a:off x="4016208" y="6629400"/>
            <a:ext cx="169879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Baseline in anechoic chamber</a:t>
            </a:r>
            <a:endParaRPr lang="en-US" sz="800" b="0" kern="0" dirty="0">
              <a:latin typeface="+mn-lt"/>
            </a:endParaRPr>
          </a:p>
        </p:txBody>
      </p:sp>
    </p:spTree>
    <p:extLst>
      <p:ext uri="{BB962C8B-B14F-4D97-AF65-F5344CB8AC3E}">
        <p14:creationId xmlns:p14="http://schemas.microsoft.com/office/powerpoint/2010/main" val="781356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5</a:t>
            </a:fld>
            <a:endParaRPr lang="en-GB" dirty="0"/>
          </a:p>
        </p:txBody>
      </p:sp>
      <p:sp>
        <p:nvSpPr>
          <p:cNvPr id="10241" name="Rectangle 1"/>
          <p:cNvSpPr>
            <a:spLocks noGrp="1" noChangeArrowheads="1"/>
          </p:cNvSpPr>
          <p:nvPr>
            <p:ph type="title"/>
          </p:nvPr>
        </p:nvSpPr>
        <p:spPr>
          <a:xfrm>
            <a:off x="731520" y="5012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Setup and Baseline </a:t>
            </a:r>
            <a:r>
              <a:rPr lang="en-AU" sz="2400" dirty="0" smtClean="0">
                <a:solidFill>
                  <a:schemeClr val="bg2">
                    <a:lumMod val="75000"/>
                  </a:schemeClr>
                </a:solidFill>
                <a:latin typeface="Arial" pitchFamily="34" charset="0"/>
                <a:cs typeface="Arial" pitchFamily="34" charset="0"/>
              </a:rPr>
              <a:t>(3)</a:t>
            </a:r>
            <a:endParaRPr lang="en-US" sz="2400" dirty="0"/>
          </a:p>
        </p:txBody>
      </p:sp>
      <p:sp>
        <p:nvSpPr>
          <p:cNvPr id="10242" name="Rectangle 2"/>
          <p:cNvSpPr>
            <a:spLocks noGrp="1" noChangeArrowheads="1"/>
          </p:cNvSpPr>
          <p:nvPr>
            <p:ph type="body" idx="1"/>
          </p:nvPr>
        </p:nvSpPr>
        <p:spPr>
          <a:xfrm>
            <a:off x="731520" y="1199915"/>
            <a:ext cx="8290560" cy="933685"/>
          </a:xfrm>
          <a:ln/>
        </p:spPr>
        <p:txBody>
          <a:bodyPr/>
          <a:lstStyle/>
          <a:p>
            <a:pPr marL="285750" indent="-285750">
              <a:buFont typeface="Wingdings" panose="05000000000000000000" pitchFamily="2" charset="2"/>
              <a:buChar char="Ø"/>
            </a:pPr>
            <a:r>
              <a:rPr lang="en-US" sz="1600" b="0" dirty="0">
                <a:solidFill>
                  <a:schemeClr val="tx1"/>
                </a:solidFill>
              </a:rPr>
              <a:t>The two cars were parked parallel to each other with 1.5 m distance.</a:t>
            </a:r>
          </a:p>
          <a:p>
            <a:pPr marL="285750" indent="-285750">
              <a:buFont typeface="Wingdings" panose="05000000000000000000" pitchFamily="2" charset="2"/>
              <a:buChar char="Ø"/>
            </a:pPr>
            <a:r>
              <a:rPr lang="en-US" sz="1600" b="0" dirty="0">
                <a:solidFill>
                  <a:schemeClr val="tx1"/>
                </a:solidFill>
              </a:rPr>
              <a:t>Two positions of access point were considered: middle console and driver’s </a:t>
            </a:r>
            <a:r>
              <a:rPr lang="en-US" sz="1600" b="0" dirty="0" err="1">
                <a:solidFill>
                  <a:schemeClr val="tx1"/>
                </a:solidFill>
              </a:rPr>
              <a:t>footwell</a:t>
            </a:r>
            <a:r>
              <a:rPr lang="en-US" sz="1600" dirty="0">
                <a:solidFill>
                  <a:schemeClr val="tx1"/>
                </a:solidFill>
              </a:rPr>
              <a:t>.</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pic>
        <p:nvPicPr>
          <p:cNvPr id="9" name="Picture 8"/>
          <p:cNvPicPr>
            <a:picLocks noChangeAspect="1"/>
          </p:cNvPicPr>
          <p:nvPr/>
        </p:nvPicPr>
        <p:blipFill>
          <a:blip r:embed="rId3"/>
          <a:stretch>
            <a:fillRect/>
          </a:stretch>
        </p:blipFill>
        <p:spPr>
          <a:xfrm>
            <a:off x="1197402" y="2456892"/>
            <a:ext cx="3518614" cy="2572811"/>
          </a:xfrm>
          <a:prstGeom prst="rect">
            <a:avLst/>
          </a:prstGeom>
        </p:spPr>
      </p:pic>
      <p:sp>
        <p:nvSpPr>
          <p:cNvPr id="11" name="Rectangle 2"/>
          <p:cNvSpPr txBox="1">
            <a:spLocks noChangeArrowheads="1"/>
          </p:cNvSpPr>
          <p:nvPr/>
        </p:nvSpPr>
        <p:spPr bwMode="auto">
          <a:xfrm>
            <a:off x="1613068" y="5193196"/>
            <a:ext cx="241887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BMW Group Condensed" panose="020B0606020202020204" pitchFamily="34" charset="0"/>
              </a:rPr>
              <a:t>The test setup with the two cars</a:t>
            </a:r>
            <a:endParaRPr lang="en-US" sz="800" b="0" kern="0" dirty="0">
              <a:latin typeface="BMW Group Condensed" panose="020B0606020202020204" pitchFamily="34" charset="0"/>
            </a:endParaRPr>
          </a:p>
        </p:txBody>
      </p:sp>
      <p:pic>
        <p:nvPicPr>
          <p:cNvPr id="13" name="Picture 12"/>
          <p:cNvPicPr>
            <a:picLocks noChangeAspect="1"/>
          </p:cNvPicPr>
          <p:nvPr/>
        </p:nvPicPr>
        <p:blipFill>
          <a:blip r:embed="rId4"/>
          <a:stretch>
            <a:fillRect/>
          </a:stretch>
        </p:blipFill>
        <p:spPr>
          <a:xfrm>
            <a:off x="5328084" y="2240178"/>
            <a:ext cx="2707922" cy="1798422"/>
          </a:xfrm>
          <a:prstGeom prst="rect">
            <a:avLst/>
          </a:prstGeom>
        </p:spPr>
      </p:pic>
      <p:pic>
        <p:nvPicPr>
          <p:cNvPr id="14" name="Picture 13"/>
          <p:cNvPicPr>
            <a:picLocks noChangeAspect="1"/>
          </p:cNvPicPr>
          <p:nvPr/>
        </p:nvPicPr>
        <p:blipFill>
          <a:blip r:embed="rId5"/>
          <a:stretch>
            <a:fillRect/>
          </a:stretch>
        </p:blipFill>
        <p:spPr>
          <a:xfrm>
            <a:off x="5328084" y="4293536"/>
            <a:ext cx="2707922" cy="1802464"/>
          </a:xfrm>
          <a:prstGeom prst="rect">
            <a:avLst/>
          </a:prstGeom>
        </p:spPr>
      </p:pic>
      <p:sp>
        <p:nvSpPr>
          <p:cNvPr id="15" name="Rectangle 2"/>
          <p:cNvSpPr txBox="1">
            <a:spLocks noChangeArrowheads="1"/>
          </p:cNvSpPr>
          <p:nvPr/>
        </p:nvSpPr>
        <p:spPr bwMode="auto">
          <a:xfrm>
            <a:off x="5501500" y="6324600"/>
            <a:ext cx="241887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Access point and station positions</a:t>
            </a:r>
            <a:endParaRPr lang="en-US" sz="800" b="0" kern="0" dirty="0">
              <a:latin typeface="+mn-lt"/>
            </a:endParaRPr>
          </a:p>
        </p:txBody>
      </p:sp>
    </p:spTree>
    <p:extLst>
      <p:ext uri="{BB962C8B-B14F-4D97-AF65-F5344CB8AC3E}">
        <p14:creationId xmlns:p14="http://schemas.microsoft.com/office/powerpoint/2010/main" val="358164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6</a:t>
            </a:fld>
            <a:endParaRPr lang="en-GB" dirty="0"/>
          </a:p>
        </p:txBody>
      </p:sp>
      <p:sp>
        <p:nvSpPr>
          <p:cNvPr id="10241" name="Rectangle 1"/>
          <p:cNvSpPr>
            <a:spLocks noGrp="1" noChangeArrowheads="1"/>
          </p:cNvSpPr>
          <p:nvPr>
            <p:ph type="title"/>
          </p:nvPr>
        </p:nvSpPr>
        <p:spPr>
          <a:xfrm>
            <a:off x="731520" y="457200"/>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p>
        </p:txBody>
      </p:sp>
      <p:sp>
        <p:nvSpPr>
          <p:cNvPr id="10242" name="Rectangle 2"/>
          <p:cNvSpPr>
            <a:spLocks noGrp="1" noChangeArrowheads="1"/>
          </p:cNvSpPr>
          <p:nvPr>
            <p:ph type="body" idx="1"/>
          </p:nvPr>
        </p:nvSpPr>
        <p:spPr>
          <a:xfrm>
            <a:off x="731520" y="1143000"/>
            <a:ext cx="8290560" cy="1468119"/>
          </a:xfrm>
          <a:ln/>
        </p:spPr>
        <p:txBody>
          <a:bodyPr/>
          <a:lstStyle/>
          <a:p>
            <a:pPr marL="285750" indent="-285750">
              <a:buFont typeface="Wingdings" panose="05000000000000000000" pitchFamily="2" charset="2"/>
              <a:buChar char="Ø"/>
            </a:pPr>
            <a:r>
              <a:rPr lang="en-US" sz="1600" b="0" dirty="0">
                <a:solidFill>
                  <a:schemeClr val="tx1"/>
                </a:solidFill>
              </a:rPr>
              <a:t>A sixty-seconds average of throughput was used.</a:t>
            </a:r>
          </a:p>
          <a:p>
            <a:pPr marL="285750" indent="-285750">
              <a:buFont typeface="Wingdings" panose="05000000000000000000" pitchFamily="2" charset="2"/>
              <a:buChar char="Ø"/>
            </a:pPr>
            <a:r>
              <a:rPr lang="en-US" sz="1600" b="0" dirty="0">
                <a:solidFill>
                  <a:schemeClr val="tx1"/>
                </a:solidFill>
              </a:rPr>
              <a:t>Measurements were repeated four times, which was enough to get low standard deviation around the mean (&lt; 5Mbps).</a:t>
            </a:r>
          </a:p>
          <a:p>
            <a:pPr marL="285750" indent="-285750">
              <a:buFont typeface="Wingdings" panose="05000000000000000000" pitchFamily="2" charset="2"/>
              <a:buChar char="Ø"/>
            </a:pPr>
            <a:r>
              <a:rPr lang="en-US" sz="1600" b="0" dirty="0">
                <a:solidFill>
                  <a:schemeClr val="tx1"/>
                </a:solidFill>
              </a:rPr>
              <a:t> Average values, in addition to the standard deviation around the means, are presented in the figures.</a:t>
            </a:r>
          </a:p>
          <a:p>
            <a:pPr marL="285750" indent="-285750">
              <a:buFont typeface="Wingdings" panose="05000000000000000000" pitchFamily="2" charset="2"/>
              <a:buChar char="Ø"/>
            </a:pPr>
            <a:r>
              <a:rPr lang="en-US" sz="1600" b="0" dirty="0">
                <a:solidFill>
                  <a:schemeClr val="tx1"/>
                </a:solidFill>
              </a:rPr>
              <a:t>The probability density function (PDF) of power levels are used.</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pic>
        <p:nvPicPr>
          <p:cNvPr id="7" name="Picture 6"/>
          <p:cNvPicPr>
            <a:picLocks noChangeAspect="1"/>
          </p:cNvPicPr>
          <p:nvPr/>
        </p:nvPicPr>
        <p:blipFill>
          <a:blip r:embed="rId3"/>
          <a:stretch>
            <a:fillRect/>
          </a:stretch>
        </p:blipFill>
        <p:spPr>
          <a:xfrm>
            <a:off x="2828272" y="3261804"/>
            <a:ext cx="3801128" cy="3291396"/>
          </a:xfrm>
          <a:prstGeom prst="rect">
            <a:avLst/>
          </a:prstGeom>
        </p:spPr>
      </p:pic>
      <p:sp>
        <p:nvSpPr>
          <p:cNvPr id="8" name="Rectangle 2"/>
          <p:cNvSpPr txBox="1">
            <a:spLocks noChangeArrowheads="1"/>
          </p:cNvSpPr>
          <p:nvPr/>
        </p:nvSpPr>
        <p:spPr bwMode="auto">
          <a:xfrm>
            <a:off x="6629400" y="4137484"/>
            <a:ext cx="1219200" cy="104411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1200" dirty="0">
                <a:solidFill>
                  <a:schemeClr val="tx1"/>
                </a:solidFill>
                <a:latin typeface="+mn-lt"/>
              </a:rPr>
              <a:t>The noise mean is approximately -102 </a:t>
            </a:r>
            <a:r>
              <a:rPr lang="en-US" sz="1200" dirty="0" err="1" smtClean="0">
                <a:solidFill>
                  <a:schemeClr val="tx1"/>
                </a:solidFill>
                <a:latin typeface="+mn-lt"/>
              </a:rPr>
              <a:t>dBm</a:t>
            </a:r>
            <a:r>
              <a:rPr lang="en-US" sz="1200" dirty="0" smtClean="0">
                <a:solidFill>
                  <a:schemeClr val="tx1"/>
                </a:solidFill>
                <a:latin typeface="+mn-lt"/>
              </a:rPr>
              <a:t> in both cars</a:t>
            </a:r>
            <a:endParaRPr lang="en-US" sz="1200" dirty="0">
              <a:solidFill>
                <a:schemeClr val="tx1"/>
              </a:solidFill>
              <a:latin typeface="+mn-lt"/>
            </a:endParaRPr>
          </a:p>
          <a:p>
            <a:pPr marL="0" indent="0" algn="ctr">
              <a:buNone/>
            </a:pPr>
            <a:endParaRPr lang="en-US" sz="800" b="0" kern="0" dirty="0"/>
          </a:p>
        </p:txBody>
      </p:sp>
      <p:sp>
        <p:nvSpPr>
          <p:cNvPr id="9" name="Rectangle 2"/>
          <p:cNvSpPr txBox="1">
            <a:spLocks noChangeArrowheads="1"/>
          </p:cNvSpPr>
          <p:nvPr/>
        </p:nvSpPr>
        <p:spPr bwMode="auto">
          <a:xfrm>
            <a:off x="3600928" y="6553200"/>
            <a:ext cx="241887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Background noise in both cars</a:t>
            </a:r>
            <a:endParaRPr lang="en-US" sz="800" b="0" kern="0" dirty="0">
              <a:latin typeface="+mn-lt"/>
            </a:endParaRPr>
          </a:p>
        </p:txBody>
      </p:sp>
    </p:spTree>
    <p:extLst>
      <p:ext uri="{BB962C8B-B14F-4D97-AF65-F5344CB8AC3E}">
        <p14:creationId xmlns:p14="http://schemas.microsoft.com/office/powerpoint/2010/main" val="4047692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7</a:t>
            </a:fld>
            <a:endParaRPr lang="en-GB" dirty="0"/>
          </a:p>
        </p:txBody>
      </p:sp>
      <p:sp>
        <p:nvSpPr>
          <p:cNvPr id="10241" name="Rectangle 1"/>
          <p:cNvSpPr>
            <a:spLocks noGrp="1" noChangeArrowheads="1"/>
          </p:cNvSpPr>
          <p:nvPr>
            <p:ph type="title"/>
          </p:nvPr>
        </p:nvSpPr>
        <p:spPr>
          <a:xfrm>
            <a:off x="731520" y="5774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r>
              <a:rPr lang="de-DE" sz="2400" dirty="0">
                <a:solidFill>
                  <a:schemeClr val="bg2">
                    <a:lumMod val="75000"/>
                  </a:schemeClr>
                </a:solidFill>
                <a:latin typeface="Arial" pitchFamily="34" charset="0"/>
                <a:cs typeface="Arial" pitchFamily="34" charset="0"/>
              </a:rPr>
              <a:t/>
            </a:r>
            <a:br>
              <a:rPr lang="de-DE" sz="2400" dirty="0">
                <a:solidFill>
                  <a:schemeClr val="bg2">
                    <a:lumMod val="75000"/>
                  </a:schemeClr>
                </a:solidFill>
                <a:latin typeface="Arial" pitchFamily="34" charset="0"/>
                <a:cs typeface="Arial" pitchFamily="34" charset="0"/>
              </a:rPr>
            </a:br>
            <a:r>
              <a:rPr lang="de-DE" sz="2400" dirty="0">
                <a:solidFill>
                  <a:schemeClr val="bg2">
                    <a:lumMod val="75000"/>
                  </a:schemeClr>
                </a:solidFill>
                <a:latin typeface="Arial" pitchFamily="34" charset="0"/>
                <a:cs typeface="Arial" pitchFamily="34" charset="0"/>
              </a:rPr>
              <a:t>SISO </a:t>
            </a:r>
            <a:r>
              <a:rPr lang="de-DE" sz="2400" dirty="0" smtClean="0">
                <a:solidFill>
                  <a:schemeClr val="bg2">
                    <a:lumMod val="75000"/>
                  </a:schemeClr>
                </a:solidFill>
                <a:latin typeface="Arial" pitchFamily="34" charset="0"/>
                <a:cs typeface="Arial" pitchFamily="34" charset="0"/>
              </a:rPr>
              <a:t>Case</a:t>
            </a:r>
            <a:endParaRPr lang="en-US" dirty="0"/>
          </a:p>
        </p:txBody>
      </p:sp>
      <p:sp>
        <p:nvSpPr>
          <p:cNvPr id="10242" name="Rectangle 2"/>
          <p:cNvSpPr>
            <a:spLocks noGrp="1" noChangeArrowheads="1"/>
          </p:cNvSpPr>
          <p:nvPr>
            <p:ph type="body" idx="1"/>
          </p:nvPr>
        </p:nvSpPr>
        <p:spPr>
          <a:xfrm>
            <a:off x="152400" y="1427481"/>
            <a:ext cx="8290560" cy="1468119"/>
          </a:xfrm>
          <a:ln/>
        </p:spPr>
        <p:txBody>
          <a:bodyPr/>
          <a:lstStyle/>
          <a:p>
            <a:pPr marL="742950" lvl="1" indent="-285750">
              <a:buFont typeface="Wingdings" panose="05000000000000000000" pitchFamily="2" charset="2"/>
              <a:buChar char="Ø"/>
            </a:pPr>
            <a:r>
              <a:rPr lang="en-US" sz="1600" dirty="0">
                <a:solidFill>
                  <a:schemeClr val="tx1"/>
                </a:solidFill>
              </a:rPr>
              <a:t>For high power levels, the sum of throughputs in both cars is slightly lower than the maximum achieved when only one network is active.</a:t>
            </a:r>
          </a:p>
          <a:p>
            <a:pPr marL="742950" lvl="1" indent="-285750">
              <a:buFont typeface="Wingdings" panose="05000000000000000000" pitchFamily="2" charset="2"/>
              <a:buChar char="Ø"/>
            </a:pPr>
            <a:r>
              <a:rPr lang="en-US" sz="1600" dirty="0">
                <a:solidFill>
                  <a:schemeClr val="tx1"/>
                </a:solidFill>
              </a:rPr>
              <a:t>The medium is shared evenly between the two networks.</a:t>
            </a:r>
          </a:p>
          <a:p>
            <a:pPr marL="742950" lvl="1" indent="-285750">
              <a:buFont typeface="Wingdings" panose="05000000000000000000" pitchFamily="2" charset="2"/>
              <a:buChar char="Ø"/>
            </a:pPr>
            <a:r>
              <a:rPr lang="en-US" sz="1600" dirty="0">
                <a:solidFill>
                  <a:schemeClr val="tx1"/>
                </a:solidFill>
              </a:rPr>
              <a:t>For low power levels, throughput in both cars rises.</a:t>
            </a:r>
          </a:p>
          <a:p>
            <a:pPr marL="285750" indent="-285750">
              <a:buFont typeface="Wingdings" panose="05000000000000000000" pitchFamily="2" charset="2"/>
              <a:buChar char="Ø"/>
            </a:pPr>
            <a:endParaRPr lang="en-US" sz="1600" dirty="0">
              <a:solidFill>
                <a:schemeClr val="tx1"/>
              </a:solidFill>
            </a:endParaRPr>
          </a:p>
          <a:p>
            <a:endParaRPr lang="en-US" b="1" dirty="0">
              <a:cs typeface="+mn-cs"/>
            </a:endParaRPr>
          </a:p>
        </p:txBody>
      </p:sp>
      <p:pic>
        <p:nvPicPr>
          <p:cNvPr id="7" name="Picture 6"/>
          <p:cNvPicPr>
            <a:picLocks noChangeAspect="1"/>
          </p:cNvPicPr>
          <p:nvPr/>
        </p:nvPicPr>
        <p:blipFill>
          <a:blip r:embed="rId3"/>
          <a:stretch>
            <a:fillRect/>
          </a:stretch>
        </p:blipFill>
        <p:spPr>
          <a:xfrm>
            <a:off x="2981732" y="2895600"/>
            <a:ext cx="3571468" cy="3437156"/>
          </a:xfrm>
          <a:prstGeom prst="rect">
            <a:avLst/>
          </a:prstGeom>
        </p:spPr>
      </p:pic>
      <p:sp>
        <p:nvSpPr>
          <p:cNvPr id="8" name="Rectangle 2"/>
          <p:cNvSpPr txBox="1">
            <a:spLocks noChangeArrowheads="1"/>
          </p:cNvSpPr>
          <p:nvPr/>
        </p:nvSpPr>
        <p:spPr bwMode="auto">
          <a:xfrm>
            <a:off x="6629400" y="3962400"/>
            <a:ext cx="1116124" cy="147616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1000" kern="0" dirty="0">
                <a:latin typeface="+mn-lt"/>
              </a:rPr>
              <a:t>The simultaneous </a:t>
            </a:r>
            <a:r>
              <a:rPr lang="en-US" sz="1000" kern="0" dirty="0" smtClean="0">
                <a:latin typeface="+mn-lt"/>
              </a:rPr>
              <a:t>increase in </a:t>
            </a:r>
            <a:r>
              <a:rPr lang="en-US" sz="1000" kern="0" dirty="0">
                <a:latin typeface="+mn-lt"/>
              </a:rPr>
              <a:t>throughput </a:t>
            </a:r>
            <a:r>
              <a:rPr lang="en-US" sz="1000" kern="0" dirty="0" smtClean="0">
                <a:latin typeface="+mn-lt"/>
              </a:rPr>
              <a:t>occurs at </a:t>
            </a:r>
            <a:r>
              <a:rPr lang="en-US" sz="1000" kern="0" dirty="0">
                <a:latin typeface="+mn-lt"/>
              </a:rPr>
              <a:t>higher power level for </a:t>
            </a:r>
            <a:r>
              <a:rPr lang="en-US" sz="1000" kern="0" dirty="0" err="1">
                <a:latin typeface="+mn-lt"/>
              </a:rPr>
              <a:t>footwell</a:t>
            </a:r>
            <a:r>
              <a:rPr lang="en-US" sz="1000" kern="0" dirty="0">
                <a:latin typeface="+mn-lt"/>
              </a:rPr>
              <a:t> </a:t>
            </a:r>
            <a:r>
              <a:rPr lang="en-US" sz="1000" kern="0" dirty="0" smtClean="0">
                <a:latin typeface="+mn-lt"/>
              </a:rPr>
              <a:t>position compared to middle console position</a:t>
            </a:r>
            <a:endParaRPr lang="en-US" sz="1000" kern="0" dirty="0">
              <a:latin typeface="+mn-lt"/>
            </a:endParaRPr>
          </a:p>
        </p:txBody>
      </p:sp>
      <p:sp>
        <p:nvSpPr>
          <p:cNvPr id="9" name="Rectangle 2"/>
          <p:cNvSpPr txBox="1">
            <a:spLocks noChangeArrowheads="1"/>
          </p:cNvSpPr>
          <p:nvPr/>
        </p:nvSpPr>
        <p:spPr bwMode="auto">
          <a:xfrm>
            <a:off x="3548100" y="6477000"/>
            <a:ext cx="2700300"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Throughput as a function of power for both AP positions</a:t>
            </a:r>
            <a:endParaRPr lang="en-US" sz="800" b="0" kern="0" dirty="0">
              <a:latin typeface="+mn-lt"/>
            </a:endParaRPr>
          </a:p>
        </p:txBody>
      </p:sp>
    </p:spTree>
    <p:extLst>
      <p:ext uri="{BB962C8B-B14F-4D97-AF65-F5344CB8AC3E}">
        <p14:creationId xmlns:p14="http://schemas.microsoft.com/office/powerpoint/2010/main" val="22137635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8</a:t>
            </a:fld>
            <a:endParaRPr lang="en-GB" dirty="0"/>
          </a:p>
        </p:txBody>
      </p:sp>
      <p:sp>
        <p:nvSpPr>
          <p:cNvPr id="10241" name="Rectangle 1"/>
          <p:cNvSpPr>
            <a:spLocks noGrp="1" noChangeArrowheads="1"/>
          </p:cNvSpPr>
          <p:nvPr>
            <p:ph type="title"/>
          </p:nvPr>
        </p:nvSpPr>
        <p:spPr>
          <a:xfrm>
            <a:off x="731520" y="5774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r>
              <a:rPr lang="de-DE" sz="2400" dirty="0">
                <a:solidFill>
                  <a:schemeClr val="bg2">
                    <a:lumMod val="75000"/>
                  </a:schemeClr>
                </a:solidFill>
                <a:latin typeface="Arial" pitchFamily="34" charset="0"/>
                <a:cs typeface="Arial" pitchFamily="34" charset="0"/>
              </a:rPr>
              <a:t/>
            </a:r>
            <a:br>
              <a:rPr lang="de-DE" sz="2400" dirty="0">
                <a:solidFill>
                  <a:schemeClr val="bg2">
                    <a:lumMod val="75000"/>
                  </a:schemeClr>
                </a:solidFill>
                <a:latin typeface="Arial" pitchFamily="34" charset="0"/>
                <a:cs typeface="Arial" pitchFamily="34" charset="0"/>
              </a:rPr>
            </a:br>
            <a:r>
              <a:rPr lang="de-DE" sz="2400" dirty="0">
                <a:solidFill>
                  <a:schemeClr val="bg2">
                    <a:lumMod val="75000"/>
                  </a:schemeClr>
                </a:solidFill>
                <a:latin typeface="Arial" pitchFamily="34" charset="0"/>
                <a:cs typeface="Arial" pitchFamily="34" charset="0"/>
              </a:rPr>
              <a:t>MIMO </a:t>
            </a:r>
            <a:r>
              <a:rPr lang="de-DE" sz="2400" dirty="0" smtClean="0">
                <a:solidFill>
                  <a:schemeClr val="bg2">
                    <a:lumMod val="75000"/>
                  </a:schemeClr>
                </a:solidFill>
                <a:latin typeface="Arial" pitchFamily="34" charset="0"/>
                <a:cs typeface="Arial" pitchFamily="34" charset="0"/>
              </a:rPr>
              <a:t>Case</a:t>
            </a:r>
            <a:endParaRPr lang="en-US" dirty="0"/>
          </a:p>
        </p:txBody>
      </p:sp>
      <p:sp>
        <p:nvSpPr>
          <p:cNvPr id="10242" name="Rectangle 2"/>
          <p:cNvSpPr>
            <a:spLocks noGrp="1" noChangeArrowheads="1"/>
          </p:cNvSpPr>
          <p:nvPr>
            <p:ph type="body" idx="1"/>
          </p:nvPr>
        </p:nvSpPr>
        <p:spPr>
          <a:xfrm>
            <a:off x="731520" y="1447800"/>
            <a:ext cx="8290560" cy="990600"/>
          </a:xfrm>
          <a:ln/>
        </p:spPr>
        <p:txBody>
          <a:bodyPr/>
          <a:lstStyle/>
          <a:p>
            <a:pPr marL="285750" indent="-285750">
              <a:buFont typeface="Wingdings" panose="05000000000000000000" pitchFamily="2" charset="2"/>
              <a:buChar char="Ø"/>
            </a:pPr>
            <a:r>
              <a:rPr lang="en-US" sz="1600" b="0" dirty="0">
                <a:solidFill>
                  <a:schemeClr val="tx1"/>
                </a:solidFill>
              </a:rPr>
              <a:t>The throughput is approximately double SISO case.</a:t>
            </a:r>
          </a:p>
          <a:p>
            <a:pPr marL="285750" indent="-285750">
              <a:buFont typeface="Wingdings" panose="05000000000000000000" pitchFamily="2" charset="2"/>
              <a:buChar char="Ø"/>
            </a:pPr>
            <a:r>
              <a:rPr lang="en-US" sz="1600" b="0" dirty="0">
                <a:solidFill>
                  <a:schemeClr val="tx1"/>
                </a:solidFill>
              </a:rPr>
              <a:t>Trends similar to those found in the SISO case are found in MIMO. </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pic>
        <p:nvPicPr>
          <p:cNvPr id="7" name="Picture 6"/>
          <p:cNvPicPr>
            <a:picLocks noChangeAspect="1"/>
          </p:cNvPicPr>
          <p:nvPr/>
        </p:nvPicPr>
        <p:blipFill>
          <a:blip r:embed="rId3"/>
          <a:stretch>
            <a:fillRect/>
          </a:stretch>
        </p:blipFill>
        <p:spPr>
          <a:xfrm>
            <a:off x="3003418" y="2835523"/>
            <a:ext cx="3930782" cy="3565277"/>
          </a:xfrm>
          <a:prstGeom prst="rect">
            <a:avLst/>
          </a:prstGeom>
        </p:spPr>
      </p:pic>
      <p:sp>
        <p:nvSpPr>
          <p:cNvPr id="8" name="Rectangle 2"/>
          <p:cNvSpPr txBox="1">
            <a:spLocks noChangeArrowheads="1"/>
          </p:cNvSpPr>
          <p:nvPr/>
        </p:nvSpPr>
        <p:spPr bwMode="auto">
          <a:xfrm>
            <a:off x="3700500" y="6553200"/>
            <a:ext cx="2700300"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Throughput as a function of power for both AP positions</a:t>
            </a:r>
            <a:endParaRPr lang="en-US" sz="800" b="0" kern="0" dirty="0">
              <a:latin typeface="+mn-lt"/>
            </a:endParaRPr>
          </a:p>
        </p:txBody>
      </p:sp>
    </p:spTree>
    <p:extLst>
      <p:ext uri="{BB962C8B-B14F-4D97-AF65-F5344CB8AC3E}">
        <p14:creationId xmlns:p14="http://schemas.microsoft.com/office/powerpoint/2010/main" val="2960805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9</a:t>
            </a:fld>
            <a:endParaRPr lang="en-GB" dirty="0"/>
          </a:p>
        </p:txBody>
      </p:sp>
      <p:sp>
        <p:nvSpPr>
          <p:cNvPr id="10241" name="Rectangle 1"/>
          <p:cNvSpPr>
            <a:spLocks noGrp="1" noChangeArrowheads="1"/>
          </p:cNvSpPr>
          <p:nvPr>
            <p:ph type="title"/>
          </p:nvPr>
        </p:nvSpPr>
        <p:spPr>
          <a:xfrm>
            <a:off x="731520" y="5774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r>
              <a:rPr lang="de-DE" sz="2400" dirty="0">
                <a:solidFill>
                  <a:schemeClr val="bg2">
                    <a:lumMod val="75000"/>
                  </a:schemeClr>
                </a:solidFill>
                <a:latin typeface="Arial" pitchFamily="34" charset="0"/>
                <a:cs typeface="Arial" pitchFamily="34" charset="0"/>
              </a:rPr>
              <a:t/>
            </a:r>
            <a:br>
              <a:rPr lang="de-DE" sz="2400" dirty="0">
                <a:solidFill>
                  <a:schemeClr val="bg2">
                    <a:lumMod val="75000"/>
                  </a:schemeClr>
                </a:solidFill>
                <a:latin typeface="Arial" pitchFamily="34" charset="0"/>
                <a:cs typeface="Arial" pitchFamily="34" charset="0"/>
              </a:rPr>
            </a:br>
            <a:r>
              <a:rPr lang="de-DE" sz="2400" dirty="0">
                <a:solidFill>
                  <a:schemeClr val="bg2">
                    <a:lumMod val="75000"/>
                  </a:schemeClr>
                </a:solidFill>
                <a:latin typeface="Arial" pitchFamily="34" charset="0"/>
                <a:cs typeface="Arial" pitchFamily="34" charset="0"/>
              </a:rPr>
              <a:t>Power </a:t>
            </a:r>
            <a:r>
              <a:rPr lang="de-DE" sz="2400" dirty="0" smtClean="0">
                <a:solidFill>
                  <a:schemeClr val="bg2">
                    <a:lumMod val="75000"/>
                  </a:schemeClr>
                </a:solidFill>
                <a:latin typeface="Arial" pitchFamily="34" charset="0"/>
                <a:cs typeface="Arial" pitchFamily="34" charset="0"/>
              </a:rPr>
              <a:t>Control</a:t>
            </a:r>
            <a:endParaRPr lang="en-US" dirty="0"/>
          </a:p>
        </p:txBody>
      </p:sp>
      <p:sp>
        <p:nvSpPr>
          <p:cNvPr id="10242" name="Rectangle 2"/>
          <p:cNvSpPr>
            <a:spLocks noGrp="1" noChangeArrowheads="1"/>
          </p:cNvSpPr>
          <p:nvPr>
            <p:ph type="body" idx="1"/>
          </p:nvPr>
        </p:nvSpPr>
        <p:spPr>
          <a:xfrm>
            <a:off x="731520" y="1732281"/>
            <a:ext cx="8290560" cy="1468119"/>
          </a:xfrm>
          <a:ln/>
        </p:spPr>
        <p:txBody>
          <a:bodyPr/>
          <a:lstStyle/>
          <a:p>
            <a:pPr marL="285750" indent="-285750">
              <a:buFont typeface="Wingdings" panose="05000000000000000000" pitchFamily="2" charset="2"/>
              <a:buChar char="Ø"/>
            </a:pPr>
            <a:r>
              <a:rPr lang="en-US" sz="1600" b="0" dirty="0">
                <a:solidFill>
                  <a:schemeClr val="tx1"/>
                </a:solidFill>
              </a:rPr>
              <a:t>The AP is position on the middle console.</a:t>
            </a:r>
          </a:p>
          <a:p>
            <a:pPr marL="285750" indent="-285750">
              <a:buFont typeface="Wingdings" panose="05000000000000000000" pitchFamily="2" charset="2"/>
              <a:buChar char="Ø"/>
            </a:pPr>
            <a:r>
              <a:rPr lang="en-US" sz="1600" b="0" dirty="0">
                <a:solidFill>
                  <a:schemeClr val="tx1"/>
                </a:solidFill>
              </a:rPr>
              <a:t>The power is fixed in one car to 16 </a:t>
            </a:r>
            <a:r>
              <a:rPr lang="en-US" sz="1600" b="0" dirty="0" err="1">
                <a:solidFill>
                  <a:schemeClr val="tx1"/>
                </a:solidFill>
              </a:rPr>
              <a:t>dBm</a:t>
            </a:r>
            <a:r>
              <a:rPr lang="en-US" sz="1600" b="0" dirty="0">
                <a:solidFill>
                  <a:schemeClr val="tx1"/>
                </a:solidFill>
              </a:rPr>
              <a:t> and changing in the second one.</a:t>
            </a:r>
          </a:p>
          <a:p>
            <a:pPr marL="285750" indent="-285750">
              <a:buFont typeface="Wingdings" panose="05000000000000000000" pitchFamily="2" charset="2"/>
              <a:buChar char="Ø"/>
            </a:pPr>
            <a:r>
              <a:rPr lang="en-US" sz="1600" b="0" dirty="0">
                <a:solidFill>
                  <a:schemeClr val="tx1"/>
                </a:solidFill>
              </a:rPr>
              <a:t>Different power levels lead to unfairness in medium sharing</a:t>
            </a:r>
            <a:r>
              <a:rPr lang="en-US" b="0" dirty="0">
                <a:solidFill>
                  <a:schemeClr val="tx1"/>
                </a:solidFill>
              </a:rPr>
              <a:t>.</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pic>
        <p:nvPicPr>
          <p:cNvPr id="9" name="Picture 8"/>
          <p:cNvPicPr>
            <a:picLocks noChangeAspect="1"/>
          </p:cNvPicPr>
          <p:nvPr/>
        </p:nvPicPr>
        <p:blipFill>
          <a:blip r:embed="rId3"/>
          <a:stretch>
            <a:fillRect/>
          </a:stretch>
        </p:blipFill>
        <p:spPr>
          <a:xfrm>
            <a:off x="853710" y="3439791"/>
            <a:ext cx="3184890" cy="2961009"/>
          </a:xfrm>
          <a:prstGeom prst="rect">
            <a:avLst/>
          </a:prstGeom>
        </p:spPr>
      </p:pic>
      <p:pic>
        <p:nvPicPr>
          <p:cNvPr id="10" name="Picture 9"/>
          <p:cNvPicPr>
            <a:picLocks noChangeAspect="1"/>
          </p:cNvPicPr>
          <p:nvPr/>
        </p:nvPicPr>
        <p:blipFill>
          <a:blip r:embed="rId4"/>
          <a:stretch>
            <a:fillRect/>
          </a:stretch>
        </p:blipFill>
        <p:spPr>
          <a:xfrm>
            <a:off x="4715882" y="3425790"/>
            <a:ext cx="3208918" cy="2975010"/>
          </a:xfrm>
          <a:prstGeom prst="rect">
            <a:avLst/>
          </a:prstGeom>
        </p:spPr>
      </p:pic>
      <p:sp>
        <p:nvSpPr>
          <p:cNvPr id="11" name="Rectangle 2"/>
          <p:cNvSpPr txBox="1">
            <a:spLocks noChangeArrowheads="1"/>
          </p:cNvSpPr>
          <p:nvPr/>
        </p:nvSpPr>
        <p:spPr bwMode="auto">
          <a:xfrm>
            <a:off x="1429919" y="6553200"/>
            <a:ext cx="1881941"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Power in Toyota is fixed to 16 </a:t>
            </a:r>
            <a:r>
              <a:rPr lang="en-US" sz="800" b="0" kern="0" dirty="0" err="1" smtClean="0">
                <a:latin typeface="+mn-lt"/>
              </a:rPr>
              <a:t>dBm</a:t>
            </a:r>
            <a:endParaRPr lang="en-US" sz="800" b="0" kern="0" dirty="0">
              <a:latin typeface="+mn-lt"/>
            </a:endParaRPr>
          </a:p>
        </p:txBody>
      </p:sp>
      <p:sp>
        <p:nvSpPr>
          <p:cNvPr id="12" name="Rectangle 2"/>
          <p:cNvSpPr txBox="1">
            <a:spLocks noChangeArrowheads="1"/>
          </p:cNvSpPr>
          <p:nvPr/>
        </p:nvSpPr>
        <p:spPr bwMode="auto">
          <a:xfrm>
            <a:off x="5629115" y="6553200"/>
            <a:ext cx="1838485"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Power in BMW is fixed to 16 </a:t>
            </a:r>
            <a:r>
              <a:rPr lang="en-US" sz="800" b="0" kern="0" dirty="0" err="1" smtClean="0">
                <a:latin typeface="+mn-lt"/>
              </a:rPr>
              <a:t>dBm</a:t>
            </a:r>
            <a:endParaRPr lang="en-US" sz="800" b="0" kern="0" dirty="0">
              <a:latin typeface="+mn-lt"/>
            </a:endParaRPr>
          </a:p>
        </p:txBody>
      </p:sp>
    </p:spTree>
    <p:extLst>
      <p:ext uri="{BB962C8B-B14F-4D97-AF65-F5344CB8AC3E}">
        <p14:creationId xmlns:p14="http://schemas.microsoft.com/office/powerpoint/2010/main" val="508886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936</Words>
  <Application>Microsoft Office PowerPoint</Application>
  <PresentationFormat>Custom</PresentationFormat>
  <Paragraphs>146</Paragraphs>
  <Slides>12</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2" baseType="lpstr">
      <vt:lpstr>Arial Unicode MS</vt:lpstr>
      <vt:lpstr>MS Gothic</vt:lpstr>
      <vt:lpstr>Arial</vt:lpstr>
      <vt:lpstr>BMW Group Condensed</vt:lpstr>
      <vt:lpstr>Calibri</vt:lpstr>
      <vt:lpstr>Courier New</vt:lpstr>
      <vt:lpstr>Times New Roman</vt:lpstr>
      <vt:lpstr>Wingdings</vt:lpstr>
      <vt:lpstr>Office Theme</vt:lpstr>
      <vt:lpstr>Document</vt:lpstr>
      <vt:lpstr>IEEE 802.11 systems Inter-Vehicle Measurements </vt:lpstr>
      <vt:lpstr>Abstract</vt:lpstr>
      <vt:lpstr>Measurement Setup and Baseline (1)</vt:lpstr>
      <vt:lpstr>Measurement Setup and Baseline (2)</vt:lpstr>
      <vt:lpstr>Measurement Setup and Baseline (3)</vt:lpstr>
      <vt:lpstr>Measurement Results</vt:lpstr>
      <vt:lpstr>Measurement Results SISO Case</vt:lpstr>
      <vt:lpstr>Measurement Results MIMO Case</vt:lpstr>
      <vt:lpstr>Measurement Results Power Control</vt:lpstr>
      <vt:lpstr>Measurement Results Power levels</vt:lpstr>
      <vt:lpstr>Measurement Results Power levels</vt:lpstr>
      <vt:lpstr>Observations and Conclusions</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Mourad Alaa, EI-61</cp:lastModifiedBy>
  <cp:revision>86</cp:revision>
  <cp:lastPrinted>2014-11-08T20:15:38Z</cp:lastPrinted>
  <dcterms:created xsi:type="dcterms:W3CDTF">2014-10-30T17:06:39Z</dcterms:created>
  <dcterms:modified xsi:type="dcterms:W3CDTF">2017-07-11T09:05:29Z</dcterms:modified>
</cp:coreProperties>
</file>