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wdp" ContentType="image/vnd.ms-photo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 bookmarkIdSeed="2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69" r:id="rId2"/>
    <p:sldId id="280" r:id="rId3"/>
    <p:sldId id="271" r:id="rId4"/>
    <p:sldId id="272" r:id="rId5"/>
    <p:sldId id="273" r:id="rId6"/>
    <p:sldId id="279" r:id="rId7"/>
    <p:sldId id="288" r:id="rId8"/>
    <p:sldId id="274" r:id="rId9"/>
    <p:sldId id="285" r:id="rId10"/>
    <p:sldId id="286" r:id="rId11"/>
    <p:sldId id="287" r:id="rId12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3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FF0000"/>
    <a:srgbClr val="B2B2B2"/>
    <a:srgbClr val="FF9999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961" autoAdjust="0"/>
    <p:restoredTop sz="71403" autoAdjust="0"/>
  </p:normalViewPr>
  <p:slideViewPr>
    <p:cSldViewPr>
      <p:cViewPr varScale="1">
        <p:scale>
          <a:sx n="88" d="100"/>
          <a:sy n="88" d="100"/>
        </p:scale>
        <p:origin x="-1692" y="-108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7032"/>
    </p:cViewPr>
  </p:sorterViewPr>
  <p:notesViewPr>
    <p:cSldViewPr>
      <p:cViewPr>
        <p:scale>
          <a:sx n="100" d="100"/>
          <a:sy n="100" d="100"/>
        </p:scale>
        <p:origin x="-2484" y="-72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24349" y="177284"/>
            <a:ext cx="201452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doc.: IEEE </a:t>
            </a:r>
            <a:r>
              <a:rPr lang="en-US" dirty="0" smtClean="0"/>
              <a:t>802.19-16/0110r0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284"/>
            <a:ext cx="69089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July 2016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Andrew Myles, Cisco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0AC92585-5460-48EC-A28F-298482A080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1142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91143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3450" eaLnBrk="0" hangingPunct="0"/>
            <a:r>
              <a:rPr lang="en-US"/>
              <a:t>Submission</a:t>
            </a:r>
          </a:p>
        </p:txBody>
      </p:sp>
      <p:sp>
        <p:nvSpPr>
          <p:cNvPr id="91144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214944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67212" y="97909"/>
            <a:ext cx="201452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doc.: IEEE 802.19-16/0110r0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7909"/>
            <a:ext cx="60593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Jul 2016</a:t>
            </a:r>
            <a:endParaRPr lang="en-US" dirty="0"/>
          </a:p>
        </p:txBody>
      </p:sp>
      <p:sp>
        <p:nvSpPr>
          <p:cNvPr id="675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Andrew Myles, Cisco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18D10512-F400-46E6-9813-0191A717DA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759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/>
              <a:t>Submission</a:t>
            </a:r>
          </a:p>
        </p:txBody>
      </p:sp>
      <p:sp>
        <p:nvSpPr>
          <p:cNvPr id="6759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6759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3641149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>
                <a:latin typeface="Arial" pitchFamily="34" charset="0"/>
              </a:rPr>
              <a:t>doc.: IEEE 802.11-10/0xxxr0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smtClean="0">
                <a:latin typeface="Arial" pitchFamily="34" charset="0"/>
              </a:rPr>
              <a:t>July 2010</a:t>
            </a:r>
          </a:p>
        </p:txBody>
      </p:sp>
      <p:sp>
        <p:nvSpPr>
          <p:cNvPr id="51204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Andrew Myles, Cisco</a:t>
            </a:r>
          </a:p>
        </p:txBody>
      </p:sp>
      <p:sp>
        <p:nvSpPr>
          <p:cNvPr id="51205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BFD8823A-E707-449B-AE25-47FA80230A05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686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686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Andrew Myles, Cisco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9456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Andrew Myles, Cisco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CE5288C-F87B-4810-A6B2-740CE13BD3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351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53388" y="6475413"/>
            <a:ext cx="490537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Andrew Myles, Cisco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27525" y="6475413"/>
            <a:ext cx="56515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A469A3A6-7083-48BA-9D7E-342D6AB96B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5281172" y="363379"/>
            <a:ext cx="316432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/>
            <a:r>
              <a:rPr lang="en-US" sz="1600" b="1" dirty="0">
                <a:latin typeface="Arial" pitchFamily="34" charset="0"/>
              </a:rPr>
              <a:t>doc.: IEEE </a:t>
            </a:r>
            <a:r>
              <a:rPr lang="en-US" sz="1600" b="1" dirty="0" smtClean="0">
                <a:latin typeface="Arial" pitchFamily="34" charset="0"/>
              </a:rPr>
              <a:t>802.19-17/0044r1</a:t>
            </a:r>
          </a:p>
        </p:txBody>
      </p:sp>
      <p:sp>
        <p:nvSpPr>
          <p:cNvPr id="1031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032" name="Rectangle 9"/>
          <p:cNvSpPr>
            <a:spLocks noChangeArrowheads="1"/>
          </p:cNvSpPr>
          <p:nvPr/>
        </p:nvSpPr>
        <p:spPr bwMode="auto">
          <a:xfrm>
            <a:off x="685800" y="6475413"/>
            <a:ext cx="7842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200" dirty="0">
                <a:latin typeface="Arial" pitchFamily="34" charset="0"/>
              </a:rPr>
              <a:t>Submission</a:t>
            </a:r>
          </a:p>
        </p:txBody>
      </p:sp>
      <p:sp>
        <p:nvSpPr>
          <p:cNvPr id="1033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034" name="Rectangle 7"/>
          <p:cNvSpPr>
            <a:spLocks noChangeArrowheads="1"/>
          </p:cNvSpPr>
          <p:nvPr/>
        </p:nvSpPr>
        <p:spPr bwMode="auto">
          <a:xfrm>
            <a:off x="685800" y="380842"/>
            <a:ext cx="87844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0" lvl="3" eaLnBrk="0" hangingPunct="0"/>
            <a:r>
              <a:rPr lang="en-US" sz="1600" b="1" dirty="0" smtClean="0">
                <a:latin typeface="Arial" pitchFamily="34" charset="0"/>
              </a:rPr>
              <a:t>Mar 2017</a:t>
            </a:r>
            <a:endParaRPr lang="en-US" sz="1600" b="1" dirty="0">
              <a:latin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defRPr b="1">
          <a:solidFill>
            <a:schemeClr val="tx1"/>
          </a:solidFill>
          <a:latin typeface="+mn-lt"/>
          <a:ea typeface="+mn-ea"/>
          <a:cs typeface="+mn-cs"/>
        </a:defRPr>
      </a:lvl1pPr>
      <a:lvl2pPr marL="182563" indent="-180975" algn="l" rtl="0" eaLnBrk="0" fontAlgn="base" hangingPunct="0">
        <a:spcBef>
          <a:spcPct val="5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2pPr>
      <a:lvl3pPr marL="365125" indent="-180975" algn="l" rtl="0" eaLnBrk="0" fontAlgn="base" hangingPunct="0">
        <a:spcBef>
          <a:spcPct val="25000"/>
        </a:spcBef>
        <a:spcAft>
          <a:spcPct val="0"/>
        </a:spcAft>
        <a:buFont typeface="Arial" pitchFamily="34" charset="0"/>
        <a:buChar char="–"/>
        <a:defRPr sz="1600">
          <a:solidFill>
            <a:schemeClr val="tx1"/>
          </a:solidFill>
          <a:latin typeface="+mn-lt"/>
        </a:defRPr>
      </a:lvl3pPr>
      <a:lvl4pPr marL="711200" indent="-344488" algn="l" rtl="0" eaLnBrk="0" fontAlgn="base" hangingPunct="0">
        <a:spcBef>
          <a:spcPct val="10000"/>
        </a:spcBef>
        <a:spcAft>
          <a:spcPct val="0"/>
        </a:spcAft>
        <a:buFont typeface="Times New Roman" pitchFamily="18" charset="0"/>
        <a:buChar char="—"/>
        <a:defRPr sz="1400">
          <a:solidFill>
            <a:schemeClr val="tx1"/>
          </a:solidFill>
          <a:latin typeface="+mn-lt"/>
        </a:defRPr>
      </a:lvl4pPr>
      <a:lvl5pPr marL="9699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14271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18843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23415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27987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grouper.ieee.org/groups/802/Communications/R1-152183.zip" TargetMode="External"/><Relationship Id="rId3" Type="http://schemas.openxmlformats.org/officeDocument/2006/relationships/hyperlink" Target="http://grouper.ieee.org/groups/802/Communications/IEEE_802_3GPP_outreach_18JUL2014_rev01.pdf" TargetMode="External"/><Relationship Id="rId7" Type="http://schemas.openxmlformats.org/officeDocument/2006/relationships/hyperlink" Target="http://grouper.ieee.org/groups/802/Communications/15_01/15_0202_Liaison_802LMSC_3GPP_TSG.pdf" TargetMode="External"/><Relationship Id="rId12" Type="http://schemas.microsoft.com/office/2007/relationships/hdphoto" Target="../media/hdphoto1.wdp"/><Relationship Id="rId2" Type="http://schemas.openxmlformats.org/officeDocument/2006/relationships/hyperlink" Target="http://grouper.ieee.org/groups/802/Communications/RP-140999.pdf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grouper.ieee.org/groups/802/Communications/15_03/RP-150454.zip" TargetMode="External"/><Relationship Id="rId11" Type="http://schemas.openxmlformats.org/officeDocument/2006/relationships/image" Target="../media/image1.jpeg"/><Relationship Id="rId5" Type="http://schemas.openxmlformats.org/officeDocument/2006/relationships/hyperlink" Target="http://grouper.ieee.org/groups/802/Communications/14_11/IEEE-802-3GPP-liaison-communication-08NOV2014.pdf" TargetMode="External"/><Relationship Id="rId10" Type="http://schemas.openxmlformats.org/officeDocument/2006/relationships/hyperlink" Target="http://grouper.ieee.org/groups/802/Communications/802_to_3GPP_liaison_18May_2015.pdf" TargetMode="External"/><Relationship Id="rId4" Type="http://schemas.openxmlformats.org/officeDocument/2006/relationships/hyperlink" Target="http://grouper.ieee.org/groups/802/Communications/RP-141712.zip" TargetMode="External"/><Relationship Id="rId9" Type="http://schemas.openxmlformats.org/officeDocument/2006/relationships/hyperlink" Target="http://grouper.ieee.org/groups/802/Communications/R1-152182.zip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hyperlink" Target="https://mentor.ieee.org/802.19/dcn/15/19-15-0069-07-0000-ieee-802-submission-to-3gpp-laa-workshop.pptx" TargetMode="External"/><Relationship Id="rId7" Type="http://schemas.openxmlformats.org/officeDocument/2006/relationships/hyperlink" Target="http://grouper.ieee.org/groups/802/Communications/16_06/R1-166040.zip" TargetMode="External"/><Relationship Id="rId12" Type="http://schemas.openxmlformats.org/officeDocument/2006/relationships/hyperlink" Target="http://grouper.ieee.org/groups/802/Communications/16_06/RP-161228.zip" TargetMode="External"/><Relationship Id="rId2" Type="http://schemas.openxmlformats.org/officeDocument/2006/relationships/hyperlink" Target="http://grouper.ieee.org/groups/802/Communications/RP-151115.zip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grouper.ieee.org/groups/802/Communications/16_05/802_to_3GPP_22May_2016_Liaison_r00.pdf" TargetMode="External"/><Relationship Id="rId11" Type="http://schemas.microsoft.com/office/2007/relationships/hdphoto" Target="../media/hdphoto1.wdp"/><Relationship Id="rId5" Type="http://schemas.openxmlformats.org/officeDocument/2006/relationships/hyperlink" Target="https://mentor.ieee.org/802.19/dcn/16/19-16-0037-09-0000-laa-comments.pdf" TargetMode="External"/><Relationship Id="rId10" Type="http://schemas.openxmlformats.org/officeDocument/2006/relationships/image" Target="../media/image1.jpeg"/><Relationship Id="rId4" Type="http://schemas.openxmlformats.org/officeDocument/2006/relationships/hyperlink" Target="http://grouper.ieee.org/groups/802/Communications/RP-151095.zip" TargetMode="External"/><Relationship Id="rId9" Type="http://schemas.microsoft.com/office/2007/relationships/hdphoto" Target="../media/hdphoto2.wdp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-ec/dcn/16/ec-16-0203-00-00EC-802-to-3gpp-ran1-liaison-14nov2016.pdf" TargetMode="External"/><Relationship Id="rId3" Type="http://schemas.openxmlformats.org/officeDocument/2006/relationships/image" Target="../media/image2.png"/><Relationship Id="rId7" Type="http://schemas.openxmlformats.org/officeDocument/2006/relationships/hyperlink" Target="http://grouper.ieee.org/groups/802/Communications/16_08/802_to_3GPP_01AUG_2016_Liaison_r01.pdf" TargetMode="External"/><Relationship Id="rId2" Type="http://schemas.openxmlformats.org/officeDocument/2006/relationships/hyperlink" Target="http://grouper.ieee.org/groups/802/Communications/16_11/R1-1613770.zip" TargetMode="External"/><Relationship Id="rId1" Type="http://schemas.openxmlformats.org/officeDocument/2006/relationships/slideLayout" Target="../slideLayouts/slideLayout1.xml"/><Relationship Id="rId6" Type="http://schemas.microsoft.com/office/2007/relationships/hdphoto" Target="../media/hdphoto1.wdp"/><Relationship Id="rId5" Type="http://schemas.openxmlformats.org/officeDocument/2006/relationships/image" Target="../media/image1.jpeg"/><Relationship Id="rId10" Type="http://schemas.openxmlformats.org/officeDocument/2006/relationships/hyperlink" Target="https://mentor.ieee.org/802-ec/dcn/17/ec-17-0064-00-00EC-802-to-3gpp-ran-ran1-ran4-liaison-statement.pdf" TargetMode="External"/><Relationship Id="rId4" Type="http://schemas.microsoft.com/office/2007/relationships/hdphoto" Target="../media/hdphoto2.wdp"/><Relationship Id="rId9" Type="http://schemas.openxmlformats.org/officeDocument/2006/relationships/hyperlink" Target="https://mentor.ieee.org/802-ec/dcn/17/ec-17-0065-00-00EC-802-to-3gpp-ran-ran1-liaison-statement.pdf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1.docx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5" Type="http://schemas.openxmlformats.org/officeDocument/2006/relationships/oleObject" Target="../embeddings/Microsoft_Word_97_-_2003_Document1.doc"/><Relationship Id="rId4" Type="http://schemas.openxmlformats.org/officeDocument/2006/relationships/image" Target="../media/image3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81347C9-C12F-43D2-B3D1-D523E0829A79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ctr"/>
          <a:lstStyle/>
          <a:p>
            <a:pPr algn="ctr"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A summary of draft LS from 3GPP</a:t>
            </a:r>
            <a:b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in response to IEEE 802 LS in March 2-017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330450"/>
            <a:ext cx="7772400" cy="381000"/>
          </a:xfrm>
        </p:spPr>
        <p:txBody>
          <a:bodyPr/>
          <a:lstStyle/>
          <a:p>
            <a:pPr marL="0" indent="0" algn="ctr">
              <a:defRPr/>
            </a:pPr>
            <a:r>
              <a:rPr lang="en-US" b="0" dirty="0" smtClean="0">
                <a:solidFill>
                  <a:schemeClr val="accent2">
                    <a:lumMod val="50000"/>
                  </a:schemeClr>
                </a:solidFill>
              </a:rPr>
              <a:t>1 May 2017</a:t>
            </a:r>
          </a:p>
        </p:txBody>
      </p:sp>
      <p:sp>
        <p:nvSpPr>
          <p:cNvPr id="2054" name="Rectangle 12"/>
          <p:cNvSpPr>
            <a:spLocks noChangeArrowheads="1"/>
          </p:cNvSpPr>
          <p:nvPr/>
        </p:nvSpPr>
        <p:spPr bwMode="auto">
          <a:xfrm>
            <a:off x="533400" y="274637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0" hangingPunct="0">
              <a:spcBef>
                <a:spcPct val="50000"/>
              </a:spcBef>
            </a:pPr>
            <a:r>
              <a:rPr lang="en-US" sz="1600" b="1">
                <a:latin typeface="Arial" pitchFamily="34" charset="0"/>
              </a:rPr>
              <a:t>Authors:</a:t>
            </a:r>
            <a:endParaRPr lang="en-US" sz="1600">
              <a:latin typeface="Arial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8694850"/>
              </p:ext>
            </p:extLst>
          </p:nvPr>
        </p:nvGraphicFramePr>
        <p:xfrm>
          <a:off x="685800" y="3429000"/>
          <a:ext cx="7696200" cy="74136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24050"/>
                <a:gridCol w="1924050"/>
                <a:gridCol w="1924050"/>
                <a:gridCol w="1924050"/>
              </a:tblGrid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effectLst/>
                        </a:rPr>
                        <a:t>Name</a:t>
                      </a:r>
                      <a:endParaRPr lang="en-AU" sz="1200" b="1" kern="0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Company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Phone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email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Andrew </a:t>
                      </a:r>
                      <a:r>
                        <a:rPr lang="en-US" sz="1200" dirty="0" smtClean="0">
                          <a:effectLst/>
                        </a:rPr>
                        <a:t>Myles 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Cisco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+61 2 84461010</a:t>
                      </a:r>
                      <a:endParaRPr lang="en-AU" sz="1200" dirty="0">
                        <a:effectLst/>
                      </a:endParaRPr>
                    </a:p>
                    <a:p>
                      <a:pPr marL="21590" indent="-21590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+61 418 656587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amyles@cisco.com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Some issues are still not resolved, but others are resolved or heading in that direction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552802"/>
              </p:ext>
            </p:extLst>
          </p:nvPr>
        </p:nvGraphicFramePr>
        <p:xfrm>
          <a:off x="228600" y="1965480"/>
          <a:ext cx="8686802" cy="3753060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723900"/>
                <a:gridCol w="2324100"/>
                <a:gridCol w="4724401"/>
                <a:gridCol w="914401"/>
              </a:tblGrid>
              <a:tr h="9528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400" dirty="0">
                          <a:effectLst/>
                        </a:rPr>
                        <a:t>Issue</a:t>
                      </a:r>
                      <a:endParaRPr lang="en-AU" sz="14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3006" marR="33006" marT="32400" marB="3240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 dirty="0">
                          <a:effectLst/>
                        </a:rPr>
                        <a:t>IEEE 802 comment</a:t>
                      </a:r>
                      <a:endParaRPr lang="en-AU" sz="14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3006" marR="33006" marT="32400" marB="3240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 dirty="0" smtClean="0">
                          <a:effectLst/>
                        </a:rPr>
                        <a:t>Draft 3GPP response</a:t>
                      </a:r>
                    </a:p>
                  </a:txBody>
                  <a:tcPr marL="33006" marR="33006" marT="32400" marB="3240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400" dirty="0">
                          <a:effectLst/>
                        </a:rPr>
                        <a:t>Issue resolved?</a:t>
                      </a:r>
                      <a:endParaRPr lang="en-AU" sz="14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3006" marR="33006" marT="32400" marB="32400"/>
                </a:tc>
              </a:tr>
              <a:tr h="16136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40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9</a:t>
                      </a:r>
                      <a:endParaRPr lang="en-AU" sz="14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3006" marR="33006" marT="32400" marB="3240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kern="1200" dirty="0" smtClean="0">
                          <a:effectLst/>
                        </a:rPr>
                        <a:t>Requested 3GPP RAN4 test for coexistence</a:t>
                      </a:r>
                      <a:r>
                        <a:rPr lang="en-AU" sz="1400" kern="1200" baseline="0" dirty="0" smtClean="0">
                          <a:effectLst/>
                        </a:rPr>
                        <a:t> with medium to high loads</a:t>
                      </a:r>
                      <a:endParaRPr lang="en-AU" sz="1400" kern="1200" dirty="0" smtClean="0">
                        <a:effectLst/>
                      </a:endParaRPr>
                    </a:p>
                  </a:txBody>
                  <a:tcPr marL="33006" marR="33006" marT="32400" marB="32400"/>
                </a:tc>
                <a:tc>
                  <a:txBody>
                    <a:bodyPr/>
                    <a:lstStyle/>
                    <a:p>
                      <a:pPr marL="182563" marR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AU" sz="1400" dirty="0" smtClean="0"/>
                        <a:t>Declines</a:t>
                      </a:r>
                      <a:r>
                        <a:rPr lang="en-AU" sz="1400" baseline="0" dirty="0" smtClean="0"/>
                        <a:t> the request on basis there is no evidence there are any </a:t>
                      </a:r>
                      <a:r>
                        <a:rPr lang="en-AU" sz="1400" baseline="0" dirty="0" smtClean="0">
                          <a:effectLst/>
                        </a:rPr>
                        <a:t>issues </a:t>
                      </a:r>
                      <a:r>
                        <a:rPr lang="en-AU" sz="1400" kern="1200" baseline="0" dirty="0" smtClean="0">
                          <a:effectLst/>
                        </a:rPr>
                        <a:t>medium to high loads</a:t>
                      </a:r>
                      <a:endParaRPr lang="en-AU" sz="1400" dirty="0" smtClean="0"/>
                    </a:p>
                    <a:p>
                      <a:endParaRPr lang="en-AU" dirty="0"/>
                    </a:p>
                  </a:txBody>
                  <a:tcPr marL="33006" marR="33006" marT="32400" marB="3240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400" b="1" kern="1200" dirty="0" smtClean="0">
                          <a:solidFill>
                            <a:srgbClr val="FF6600"/>
                          </a:solidFill>
                          <a:effectLst/>
                          <a:sym typeface="Wingdings"/>
                        </a:rPr>
                        <a:t></a:t>
                      </a:r>
                      <a:endParaRPr lang="en-AU" sz="1400" b="1" dirty="0">
                        <a:solidFill>
                          <a:srgbClr val="FF6600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3006" marR="33006" marT="32400" marB="32400"/>
                </a:tc>
              </a:tr>
              <a:tr h="16136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40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10</a:t>
                      </a:r>
                    </a:p>
                  </a:txBody>
                  <a:tcPr marL="33006" marR="33006" marT="32400" marB="32400"/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i="1" kern="1200" dirty="0" smtClean="0">
                          <a:effectLst/>
                        </a:rPr>
                        <a:t>No action required</a:t>
                      </a:r>
                    </a:p>
                  </a:txBody>
                  <a:tcPr marL="33006" marR="33006" marT="32400" marB="32400"/>
                </a:tc>
                <a:tc hMerge="1">
                  <a:txBody>
                    <a:bodyPr/>
                    <a:lstStyle/>
                    <a:p>
                      <a:endParaRPr lang="en-AU" dirty="0"/>
                    </a:p>
                  </a:txBody>
                  <a:tcPr marL="33006" marR="33006" marT="32400" marB="3240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400" b="1" kern="1200" dirty="0" smtClean="0">
                          <a:solidFill>
                            <a:srgbClr val="00B050"/>
                          </a:solidFill>
                          <a:effectLst/>
                          <a:sym typeface="Wingdings"/>
                        </a:rPr>
                        <a:t></a:t>
                      </a:r>
                      <a:endParaRPr lang="en-AU" sz="1400" b="1" dirty="0">
                        <a:solidFill>
                          <a:srgbClr val="00B050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3006" marR="33006" marT="32400" marB="32400"/>
                </a:tc>
              </a:tr>
              <a:tr h="16136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40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11</a:t>
                      </a:r>
                      <a:endParaRPr lang="en-AU" sz="14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3006" marR="33006" marT="32400" marB="32400"/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i="1" kern="1200" dirty="0" smtClean="0">
                          <a:effectLst/>
                        </a:rPr>
                        <a:t>No action required</a:t>
                      </a:r>
                    </a:p>
                  </a:txBody>
                  <a:tcPr marL="33006" marR="33006" marT="32400" marB="32400"/>
                </a:tc>
                <a:tc hMerge="1">
                  <a:txBody>
                    <a:bodyPr/>
                    <a:lstStyle/>
                    <a:p>
                      <a:endParaRPr lang="en-AU" dirty="0"/>
                    </a:p>
                  </a:txBody>
                  <a:tcPr marL="33006" marR="33006" marT="32400" marB="3240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400" b="1" kern="1200" dirty="0" smtClean="0">
                          <a:solidFill>
                            <a:srgbClr val="00B050"/>
                          </a:solidFill>
                          <a:effectLst/>
                          <a:sym typeface="Wingdings"/>
                        </a:rPr>
                        <a:t></a:t>
                      </a:r>
                      <a:endParaRPr lang="en-AU" sz="1400" b="1" dirty="0">
                        <a:solidFill>
                          <a:srgbClr val="00B050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3006" marR="33006" marT="32400" marB="32400"/>
                </a:tc>
              </a:tr>
              <a:tr h="16136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40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12</a:t>
                      </a:r>
                      <a:endParaRPr lang="en-AU" sz="14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3006" marR="33006" marT="32400" marB="3240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kern="1200" dirty="0" smtClean="0">
                          <a:effectLst/>
                        </a:rPr>
                        <a:t>Requested LAA monitor channel to maintain</a:t>
                      </a:r>
                      <a:r>
                        <a:rPr lang="en-AU" sz="1400" kern="1200" baseline="0" dirty="0" smtClean="0">
                          <a:effectLst/>
                        </a:rPr>
                        <a:t> synchronisation</a:t>
                      </a:r>
                      <a:endParaRPr lang="en-AU" sz="1400" kern="1200" dirty="0" smtClean="0">
                        <a:effectLst/>
                      </a:endParaRPr>
                    </a:p>
                  </a:txBody>
                  <a:tcPr marL="33006" marR="33006" marT="32400" marB="32400"/>
                </a:tc>
                <a:tc>
                  <a:txBody>
                    <a:bodyPr/>
                    <a:lstStyle/>
                    <a:p>
                      <a:pPr marL="182563" indent="-182563">
                        <a:buFont typeface="Arial" panose="020B0604020202020204" pitchFamily="34" charset="0"/>
                        <a:buChar char="•"/>
                      </a:pPr>
                      <a:r>
                        <a:rPr lang="en-AU" sz="1400" dirty="0" smtClean="0"/>
                        <a:t>Notes that while the exact details are up to implementation, an eNB is reasonably expected to actively monitor the medium</a:t>
                      </a:r>
                      <a:endParaRPr lang="en-AU" sz="1400" dirty="0"/>
                    </a:p>
                  </a:txBody>
                  <a:tcPr marL="33006" marR="33006" marT="32400" marB="3240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400" b="1" kern="1200" dirty="0" smtClean="0">
                          <a:solidFill>
                            <a:srgbClr val="00B050"/>
                          </a:solidFill>
                          <a:effectLst/>
                          <a:sym typeface="Wingdings"/>
                        </a:rPr>
                        <a:t></a:t>
                      </a:r>
                      <a:endParaRPr lang="en-AU" sz="1400" b="1" dirty="0">
                        <a:solidFill>
                          <a:srgbClr val="FFC000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3006" marR="33006" marT="32400" marB="32400"/>
                </a:tc>
              </a:tr>
              <a:tr h="16136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40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13</a:t>
                      </a:r>
                      <a:endParaRPr lang="en-AU" sz="14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3006" marR="33006" marT="32400" marB="32400"/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i="1" dirty="0" smtClean="0">
                          <a:effectLst/>
                        </a:rPr>
                        <a:t>See IEEE</a:t>
                      </a:r>
                      <a:r>
                        <a:rPr lang="en-AU" sz="1400" i="1" baseline="0" dirty="0" smtClean="0">
                          <a:effectLst/>
                        </a:rPr>
                        <a:t> 802.11 PDED discussion</a:t>
                      </a:r>
                      <a:endParaRPr lang="en-AU" sz="1400" i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3006" marR="33006" marT="32400" marB="32400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400" b="1" kern="1200" dirty="0" smtClean="0">
                          <a:solidFill>
                            <a:srgbClr val="FF0000"/>
                          </a:solidFill>
                          <a:effectLst/>
                          <a:sym typeface="Wingdings"/>
                        </a:rPr>
                        <a:t></a:t>
                      </a:r>
                      <a:endParaRPr lang="en-AU" sz="1400" b="1" dirty="0">
                        <a:solidFill>
                          <a:srgbClr val="FFC000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3006" marR="33006" marT="32400" marB="32400"/>
                </a:tc>
              </a:tr>
              <a:tr h="16136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40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14</a:t>
                      </a:r>
                      <a:endParaRPr lang="en-AU" sz="14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3006" marR="33006" marT="32400" marB="3240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kern="1200" dirty="0" smtClean="0">
                          <a:effectLst/>
                        </a:rPr>
                        <a:t>Noted</a:t>
                      </a:r>
                      <a:r>
                        <a:rPr lang="en-AU" sz="1400" kern="1200" baseline="0" dirty="0" smtClean="0">
                          <a:effectLst/>
                        </a:rPr>
                        <a:t> no response to request for continued dialog </a:t>
                      </a:r>
                      <a:endParaRPr lang="en-AU" sz="1400" kern="1200" dirty="0" smtClean="0">
                        <a:effectLst/>
                      </a:endParaRPr>
                    </a:p>
                  </a:txBody>
                  <a:tcPr marL="33006" marR="33006" marT="32400" marB="32400"/>
                </a:tc>
                <a:tc>
                  <a:txBody>
                    <a:bodyPr/>
                    <a:lstStyle/>
                    <a:p>
                      <a:pPr marL="182563" indent="-182563">
                        <a:spcBef>
                          <a:spcPts val="3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en-GB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Notes that they welcome communication and continued dialog with IEEE 802</a:t>
                      </a:r>
                    </a:p>
                    <a:p>
                      <a:pPr marL="182563" indent="-182563">
                        <a:spcBef>
                          <a:spcPts val="3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en-GB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Notes that 3GPP RAN may discuss any further response in upcoming plenary meetings</a:t>
                      </a:r>
                      <a:endParaRPr lang="en-AU" sz="1400" dirty="0"/>
                    </a:p>
                  </a:txBody>
                  <a:tcPr marL="33006" marR="33006" marT="32400" marB="3240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400" b="1" kern="1200" dirty="0" smtClean="0">
                          <a:solidFill>
                            <a:srgbClr val="00B050"/>
                          </a:solidFill>
                          <a:effectLst/>
                          <a:sym typeface="Wingdings"/>
                        </a:rPr>
                        <a:t></a:t>
                      </a:r>
                      <a:endParaRPr lang="en-AU" sz="1400" b="1" dirty="0">
                        <a:solidFill>
                          <a:srgbClr val="FFC000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3006" marR="33006" marT="32400" marB="3240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46797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Should IEEE 802 focus on resolving the important open issues with ETSI BRAN rather than 3GPP?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 smtClean="0"/>
              <a:t>There are three important issues for which there is </a:t>
            </a:r>
            <a:r>
              <a:rPr lang="en-AU" dirty="0"/>
              <a:t>significant </a:t>
            </a:r>
            <a:r>
              <a:rPr lang="en-AU" dirty="0" smtClean="0"/>
              <a:t> disagreement and no obvious path to consensus</a:t>
            </a:r>
          </a:p>
          <a:p>
            <a:pPr lvl="2"/>
            <a:r>
              <a:rPr lang="en-AU" dirty="0" smtClean="0"/>
              <a:t>Issue 1: Blocking energy issues</a:t>
            </a:r>
          </a:p>
          <a:p>
            <a:pPr lvl="2"/>
            <a:r>
              <a:rPr lang="en-AU" dirty="0" smtClean="0"/>
              <a:t>Issues 3 &amp; 13: ED/PD issues</a:t>
            </a:r>
          </a:p>
          <a:p>
            <a:pPr lvl="1"/>
            <a:r>
              <a:rPr lang="en-AU" dirty="0" smtClean="0"/>
              <a:t>It is interesting to note that both of these issues are probably within scope for the next ETSI BRAN revision of EN 301 893</a:t>
            </a:r>
          </a:p>
          <a:p>
            <a:pPr lvl="1"/>
            <a:r>
              <a:rPr lang="en-AU" dirty="0" smtClean="0"/>
              <a:t>Should IEEE 802 transition to working with ETSI BRAN (essentially the regulator in Europe, but with global impact) rather than 3GPP RAN1/RAN4?</a:t>
            </a:r>
          </a:p>
          <a:p>
            <a:pPr lvl="2"/>
            <a:r>
              <a:rPr lang="en-AU" dirty="0" smtClean="0"/>
              <a:t>There is probably more chance of success with ETSI BRAN (some) rather than 3GPP RAN1/RAN4 (almost none)</a:t>
            </a:r>
          </a:p>
          <a:p>
            <a:pPr lvl="2"/>
            <a:r>
              <a:rPr lang="en-AU" dirty="0" smtClean="0"/>
              <a:t>Any agreement within ETSI BRAN is enforceable, unlike agreements with 3GPP RAN1/RAN4 (noting that 3GPP broke the fundamental agreements with IEEE 802 from the original LAA Workshop in September 2015)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4089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802.19 WG needs to decide on how to deal with latest and future LS’s from 3GPP RAN1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Executive summary</a:t>
            </a:r>
          </a:p>
          <a:p>
            <a:pPr lvl="1"/>
            <a:r>
              <a:rPr lang="en-AU" dirty="0" smtClean="0"/>
              <a:t>IEEE 802 and 3GPP RAN/RAN1 have been playing “LS ping pong” for more almost three years</a:t>
            </a:r>
          </a:p>
          <a:p>
            <a:pPr lvl="1"/>
            <a:r>
              <a:rPr lang="en-AU" dirty="0"/>
              <a:t>The next “shots” (LSs) from 3GPP RAN1 are still in draft </a:t>
            </a:r>
            <a:r>
              <a:rPr lang="en-AU" dirty="0" smtClean="0"/>
              <a:t>form</a:t>
            </a:r>
          </a:p>
          <a:p>
            <a:pPr lvl="2"/>
            <a:r>
              <a:rPr lang="en-AU" dirty="0" smtClean="0"/>
              <a:t>As of 1 May 2017</a:t>
            </a:r>
          </a:p>
          <a:p>
            <a:pPr lvl="1"/>
            <a:r>
              <a:rPr lang="en-AU" dirty="0"/>
              <a:t>Some issues are still not resolved, but others are resolved or heading in that </a:t>
            </a:r>
            <a:r>
              <a:rPr lang="en-AU" dirty="0" smtClean="0"/>
              <a:t>direction</a:t>
            </a:r>
          </a:p>
          <a:p>
            <a:pPr lvl="2"/>
            <a:r>
              <a:rPr lang="en-AU" dirty="0" smtClean="0"/>
              <a:t>There is still fundamental disagreement between 3GPP and IEEE 802 on “blocking energy” and “ED” issues </a:t>
            </a:r>
          </a:p>
          <a:p>
            <a:pPr lvl="1"/>
            <a:r>
              <a:rPr lang="en-AU" dirty="0"/>
              <a:t>Should IEEE 802 focus on resolving the </a:t>
            </a:r>
            <a:r>
              <a:rPr lang="en-AU" dirty="0" smtClean="0"/>
              <a:t>important </a:t>
            </a:r>
            <a:r>
              <a:rPr lang="en-AU" dirty="0"/>
              <a:t>open issues with ETSI BRAN rather than 3GPP?</a:t>
            </a:r>
            <a:endParaRPr lang="en-AU" dirty="0" smtClean="0">
              <a:solidFill>
                <a:srgbClr val="FF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024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0" name="Curved Connector 29"/>
          <p:cNvCxnSpPr>
            <a:stCxn id="45" idx="1"/>
            <a:endCxn id="36" idx="3"/>
          </p:cNvCxnSpPr>
          <p:nvPr/>
        </p:nvCxnSpPr>
        <p:spPr bwMode="auto">
          <a:xfrm rot="10800000" flipV="1">
            <a:off x="3352800" y="5676900"/>
            <a:ext cx="2514600" cy="457200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46" name="Curved Connector 45"/>
          <p:cNvCxnSpPr>
            <a:stCxn id="34" idx="3"/>
            <a:endCxn id="45" idx="1"/>
          </p:cNvCxnSpPr>
          <p:nvPr/>
        </p:nvCxnSpPr>
        <p:spPr bwMode="auto">
          <a:xfrm>
            <a:off x="3352800" y="4762500"/>
            <a:ext cx="2514600" cy="914400"/>
          </a:xfrm>
          <a:prstGeom prst="curvedConnector3">
            <a:avLst/>
          </a:prstGeom>
          <a:solidFill>
            <a:schemeClr val="accent1"/>
          </a:solidFill>
          <a:ln w="38100" cap="flat" cmpd="sng" algn="ctr">
            <a:solidFill>
              <a:schemeClr val="accent6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49" name="Curved Connector 48"/>
          <p:cNvCxnSpPr>
            <a:stCxn id="38" idx="3"/>
            <a:endCxn id="45" idx="1"/>
          </p:cNvCxnSpPr>
          <p:nvPr/>
        </p:nvCxnSpPr>
        <p:spPr bwMode="auto">
          <a:xfrm>
            <a:off x="3352800" y="5448300"/>
            <a:ext cx="2514600" cy="228600"/>
          </a:xfrm>
          <a:prstGeom prst="curvedConnector3">
            <a:avLst/>
          </a:prstGeom>
          <a:solidFill>
            <a:schemeClr val="accent1"/>
          </a:solidFill>
          <a:ln w="38100" cap="flat" cmpd="sng" algn="ctr">
            <a:solidFill>
              <a:schemeClr val="accent6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39" name="Curved Connector 38"/>
          <p:cNvCxnSpPr>
            <a:stCxn id="32" idx="1"/>
            <a:endCxn id="38" idx="3"/>
          </p:cNvCxnSpPr>
          <p:nvPr/>
        </p:nvCxnSpPr>
        <p:spPr bwMode="auto">
          <a:xfrm rot="10800000" flipV="1">
            <a:off x="3352800" y="4991100"/>
            <a:ext cx="2514600" cy="457200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42" name="Curved Connector 41"/>
          <p:cNvCxnSpPr>
            <a:stCxn id="32" idx="1"/>
            <a:endCxn id="34" idx="3"/>
          </p:cNvCxnSpPr>
          <p:nvPr/>
        </p:nvCxnSpPr>
        <p:spPr bwMode="auto">
          <a:xfrm rot="10800000">
            <a:off x="3352800" y="4762500"/>
            <a:ext cx="2514600" cy="228600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35" name="Curved Connector 34"/>
          <p:cNvCxnSpPr>
            <a:stCxn id="23" idx="3"/>
            <a:endCxn id="32" idx="1"/>
          </p:cNvCxnSpPr>
          <p:nvPr/>
        </p:nvCxnSpPr>
        <p:spPr bwMode="auto">
          <a:xfrm>
            <a:off x="3352800" y="4076700"/>
            <a:ext cx="2514600" cy="914400"/>
          </a:xfrm>
          <a:prstGeom prst="curvedConnector3">
            <a:avLst/>
          </a:prstGeom>
          <a:solidFill>
            <a:schemeClr val="accent1"/>
          </a:solidFill>
          <a:ln w="38100" cap="flat" cmpd="sng" algn="ctr">
            <a:solidFill>
              <a:schemeClr val="accent6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6" name="Curved Connector 25"/>
          <p:cNvCxnSpPr>
            <a:stCxn id="24" idx="1"/>
            <a:endCxn id="23" idx="3"/>
          </p:cNvCxnSpPr>
          <p:nvPr/>
        </p:nvCxnSpPr>
        <p:spPr bwMode="auto">
          <a:xfrm rot="10800000">
            <a:off x="3352800" y="4076700"/>
            <a:ext cx="2514600" cy="228600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33" name="Curved Connector 32"/>
          <p:cNvCxnSpPr>
            <a:stCxn id="13" idx="1"/>
            <a:endCxn id="23" idx="3"/>
          </p:cNvCxnSpPr>
          <p:nvPr/>
        </p:nvCxnSpPr>
        <p:spPr bwMode="auto">
          <a:xfrm rot="10800000" flipV="1">
            <a:off x="3352800" y="3619500"/>
            <a:ext cx="2514600" cy="457200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0" name="Curved Connector 19"/>
          <p:cNvCxnSpPr>
            <a:stCxn id="12" idx="3"/>
            <a:endCxn id="13" idx="1"/>
          </p:cNvCxnSpPr>
          <p:nvPr/>
        </p:nvCxnSpPr>
        <p:spPr bwMode="auto">
          <a:xfrm>
            <a:off x="3352800" y="3390900"/>
            <a:ext cx="2514600" cy="228600"/>
          </a:xfrm>
          <a:prstGeom prst="curvedConnector3">
            <a:avLst/>
          </a:prstGeom>
          <a:solidFill>
            <a:schemeClr val="accent1"/>
          </a:solidFill>
          <a:ln w="38100" cap="flat" cmpd="sng" algn="ctr">
            <a:solidFill>
              <a:schemeClr val="accent6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9" name="Curved Connector 28"/>
          <p:cNvCxnSpPr>
            <a:stCxn id="12" idx="3"/>
            <a:endCxn id="24" idx="1"/>
          </p:cNvCxnSpPr>
          <p:nvPr/>
        </p:nvCxnSpPr>
        <p:spPr bwMode="auto">
          <a:xfrm>
            <a:off x="3352800" y="3390900"/>
            <a:ext cx="2514600" cy="914400"/>
          </a:xfrm>
          <a:prstGeom prst="curvedConnector3">
            <a:avLst/>
          </a:prstGeom>
          <a:solidFill>
            <a:schemeClr val="accent1"/>
          </a:solidFill>
          <a:ln w="38100" cap="flat" cmpd="sng" algn="ctr">
            <a:solidFill>
              <a:schemeClr val="accent6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6" name="Curved Connector 15"/>
          <p:cNvCxnSpPr>
            <a:stCxn id="11" idx="1"/>
            <a:endCxn id="12" idx="3"/>
          </p:cNvCxnSpPr>
          <p:nvPr/>
        </p:nvCxnSpPr>
        <p:spPr bwMode="auto">
          <a:xfrm rot="10800000" flipV="1">
            <a:off x="3352800" y="2933700"/>
            <a:ext cx="2514600" cy="457200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 and 3GPP have been playing</a:t>
            </a:r>
            <a:br>
              <a:rPr lang="en-AU" dirty="0" smtClean="0"/>
            </a:br>
            <a:r>
              <a:rPr lang="en-AU" dirty="0" smtClean="0"/>
              <a:t>“LS ping pong” for almost three years …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ln w="38100">
            <a:noFill/>
          </a:ln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228600" y="1905000"/>
            <a:ext cx="3124200" cy="3429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3GPP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5867400" y="1905000"/>
            <a:ext cx="3124200" cy="3429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IEEE 802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228600" y="2362200"/>
            <a:ext cx="3124200" cy="6858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eaLnBrk="0" hangingPunct="0"/>
            <a:r>
              <a:rPr kumimoji="0" lang="en-A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hlinkClick r:id="rId2"/>
              </a:rPr>
              <a:t>Jun 2014</a:t>
            </a:r>
            <a:r>
              <a:rPr kumimoji="0" lang="en-A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:</a:t>
            </a:r>
            <a:r>
              <a:rPr kumimoji="0" lang="en-AU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</a:t>
            </a:r>
            <a:r>
              <a:rPr lang="en-AU" sz="1400" dirty="0">
                <a:latin typeface="+mj-lt"/>
              </a:rPr>
              <a:t>Reply LS on Areas of Mutual Interest to 802 LMSC and 3GPP</a:t>
            </a:r>
            <a:endParaRPr kumimoji="0" lang="en-A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5867400" y="2590800"/>
            <a:ext cx="3124200" cy="6858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eaLnBrk="0" hangingPunct="0"/>
            <a:r>
              <a:rPr kumimoji="0" lang="en-A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hlinkClick r:id="rId3"/>
              </a:rPr>
              <a:t>Jul</a:t>
            </a:r>
            <a:r>
              <a:rPr kumimoji="0" lang="en-AU" sz="1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hlinkClick r:id="rId3"/>
              </a:rPr>
              <a:t> 2014</a:t>
            </a:r>
            <a:r>
              <a:rPr kumimoji="0" lang="en-AU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: </a:t>
            </a:r>
            <a:r>
              <a:rPr lang="en-AU" sz="1400" dirty="0">
                <a:latin typeface="+mj-lt"/>
              </a:rPr>
              <a:t>Areas of Mutual Interest to 802 LMSC and 3GPP</a:t>
            </a:r>
            <a:endParaRPr kumimoji="0" lang="en-A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228600" y="3048000"/>
            <a:ext cx="3124200" cy="6858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eaLnBrk="0" hangingPunct="0"/>
            <a:r>
              <a:rPr lang="en-AU" sz="1400" b="1" dirty="0" smtClean="0">
                <a:latin typeface="+mj-lt"/>
                <a:hlinkClick r:id="rId4"/>
              </a:rPr>
              <a:t>Sep 2014</a:t>
            </a:r>
            <a:r>
              <a:rPr lang="en-AU" sz="1400" dirty="0" smtClean="0">
                <a:latin typeface="+mj-lt"/>
              </a:rPr>
              <a:t>: </a:t>
            </a:r>
            <a:r>
              <a:rPr lang="en-AU" sz="1400" dirty="0">
                <a:latin typeface="+mj-lt"/>
              </a:rPr>
              <a:t>Licensed-Assisted Access using LTE</a:t>
            </a:r>
            <a:endParaRPr kumimoji="0" lang="en-A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5867400" y="3276600"/>
            <a:ext cx="3124200" cy="6858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eaLnBrk="0" hangingPunct="0"/>
            <a:r>
              <a:rPr kumimoji="0" lang="en-A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hlinkClick r:id="rId5"/>
              </a:rPr>
              <a:t>Nov </a:t>
            </a:r>
            <a:r>
              <a:rPr kumimoji="0" lang="en-AU" sz="1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hlinkClick r:id="rId5"/>
              </a:rPr>
              <a:t>2014</a:t>
            </a:r>
            <a:r>
              <a:rPr kumimoji="0" lang="en-AU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: </a:t>
            </a:r>
            <a:r>
              <a:rPr lang="en-AU" sz="1400" dirty="0">
                <a:latin typeface="+mj-lt"/>
              </a:rPr>
              <a:t>Coexistence Lessons Learned</a:t>
            </a:r>
            <a:endParaRPr kumimoji="0" lang="en-A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cxnSp>
        <p:nvCxnSpPr>
          <p:cNvPr id="8" name="Curved Connector 7"/>
          <p:cNvCxnSpPr>
            <a:stCxn id="10" idx="3"/>
            <a:endCxn id="11" idx="1"/>
          </p:cNvCxnSpPr>
          <p:nvPr/>
        </p:nvCxnSpPr>
        <p:spPr bwMode="auto">
          <a:xfrm>
            <a:off x="3352800" y="2705100"/>
            <a:ext cx="2514600" cy="228600"/>
          </a:xfrm>
          <a:prstGeom prst="curvedConnector3">
            <a:avLst/>
          </a:prstGeom>
          <a:solidFill>
            <a:schemeClr val="accent1"/>
          </a:solidFill>
          <a:ln w="38100" cap="flat" cmpd="sng" algn="ctr">
            <a:solidFill>
              <a:schemeClr val="accent6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23" name="Rectangle 22"/>
          <p:cNvSpPr/>
          <p:nvPr/>
        </p:nvSpPr>
        <p:spPr bwMode="auto">
          <a:xfrm>
            <a:off x="228600" y="3733800"/>
            <a:ext cx="3124200" cy="6858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eaLnBrk="0" hangingPunct="0"/>
            <a:r>
              <a:rPr lang="en-AU" sz="1400" b="1" dirty="0" smtClean="0">
                <a:latin typeface="+mj-lt"/>
                <a:hlinkClick r:id="rId6"/>
              </a:rPr>
              <a:t>Mar 2015</a:t>
            </a:r>
            <a:r>
              <a:rPr lang="en-AU" sz="1400" dirty="0" smtClean="0">
                <a:latin typeface="+mj-lt"/>
              </a:rPr>
              <a:t>: </a:t>
            </a:r>
            <a:r>
              <a:rPr lang="en-AU" sz="1400" dirty="0">
                <a:latin typeface="+mj-lt"/>
              </a:rPr>
              <a:t>Regarding Coexistence of Licensed Assisted Access (LAA) and IEEE 802</a:t>
            </a:r>
            <a:endParaRPr kumimoji="0" lang="en-A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5867400" y="3962400"/>
            <a:ext cx="3124200" cy="6858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eaLnBrk="0" hangingPunct="0"/>
            <a:r>
              <a:rPr kumimoji="0" lang="en-A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hlinkClick r:id="rId7"/>
              </a:rPr>
              <a:t>Jan </a:t>
            </a:r>
            <a:r>
              <a:rPr kumimoji="0" lang="en-AU" sz="1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hlinkClick r:id="rId7"/>
              </a:rPr>
              <a:t>2015</a:t>
            </a:r>
            <a:r>
              <a:rPr kumimoji="0" lang="en-AU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: </a:t>
            </a:r>
            <a:r>
              <a:rPr lang="en-AU" sz="1400" dirty="0">
                <a:latin typeface="+mj-lt"/>
              </a:rPr>
              <a:t>Statement Regarding Coexistence of Licensed Assisted Access (LAA) and IEEE 802</a:t>
            </a:r>
            <a:endParaRPr kumimoji="0" lang="en-A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32" name="Rectangle 31"/>
          <p:cNvSpPr/>
          <p:nvPr/>
        </p:nvSpPr>
        <p:spPr bwMode="auto">
          <a:xfrm>
            <a:off x="5867400" y="4648200"/>
            <a:ext cx="3124200" cy="6858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eaLnBrk="0" hangingPunct="0"/>
            <a:r>
              <a:rPr kumimoji="0" lang="en-A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hlinkClick r:id="rId6"/>
              </a:rPr>
              <a:t>Mar </a:t>
            </a:r>
            <a:r>
              <a:rPr kumimoji="0" lang="en-AU" sz="1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hlinkClick r:id="rId6"/>
              </a:rPr>
              <a:t>2015</a:t>
            </a:r>
            <a:r>
              <a:rPr kumimoji="0" lang="en-AU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: </a:t>
            </a:r>
            <a:r>
              <a:rPr lang="en-AU" sz="1400" dirty="0">
                <a:latin typeface="+mj-lt"/>
              </a:rPr>
              <a:t>Regarding 1) Clarification of LBT Categories and 2) LAA / </a:t>
            </a:r>
            <a:r>
              <a:rPr lang="en-AU" sz="1400" dirty="0" smtClean="0">
                <a:latin typeface="+mj-lt"/>
              </a:rPr>
              <a:t>802.11 </a:t>
            </a:r>
            <a:r>
              <a:rPr lang="en-AU" sz="1400" dirty="0">
                <a:latin typeface="+mj-lt"/>
              </a:rPr>
              <a:t>Coexistence</a:t>
            </a:r>
            <a:endParaRPr kumimoji="0" lang="en-A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228600" y="4419600"/>
            <a:ext cx="3124200" cy="6858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eaLnBrk="0" hangingPunct="0"/>
            <a:r>
              <a:rPr kumimoji="0" lang="en-A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hlinkClick r:id="rId8"/>
              </a:rPr>
              <a:t>Apr </a:t>
            </a:r>
            <a:r>
              <a:rPr kumimoji="0" lang="en-AU" sz="1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hlinkClick r:id="rId8"/>
              </a:rPr>
              <a:t>2015</a:t>
            </a:r>
            <a:r>
              <a:rPr kumimoji="0" lang="en-AU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: </a:t>
            </a:r>
            <a:r>
              <a:rPr lang="en-AU" sz="1400" dirty="0">
                <a:latin typeface="+mj-lt"/>
              </a:rPr>
              <a:t>802.11 Coexistence</a:t>
            </a:r>
            <a:endParaRPr kumimoji="0" lang="en-A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38" name="Rectangle 37"/>
          <p:cNvSpPr/>
          <p:nvPr/>
        </p:nvSpPr>
        <p:spPr bwMode="auto">
          <a:xfrm>
            <a:off x="228600" y="5105400"/>
            <a:ext cx="3124200" cy="6858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eaLnBrk="0" hangingPunct="0"/>
            <a:r>
              <a:rPr kumimoji="0" lang="en-A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hlinkClick r:id="rId9"/>
              </a:rPr>
              <a:t>Apr </a:t>
            </a:r>
            <a:r>
              <a:rPr kumimoji="0" lang="en-AU" sz="1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hlinkClick r:id="rId9"/>
              </a:rPr>
              <a:t>2015</a:t>
            </a:r>
            <a:r>
              <a:rPr kumimoji="0" lang="en-AU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: </a:t>
            </a:r>
            <a:r>
              <a:rPr lang="en-AU" sz="1400" dirty="0">
                <a:latin typeface="+mj-lt"/>
              </a:rPr>
              <a:t>Clarification of LBT Categories</a:t>
            </a:r>
            <a:endParaRPr kumimoji="0" lang="en-A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45" name="Rectangle 44"/>
          <p:cNvSpPr/>
          <p:nvPr/>
        </p:nvSpPr>
        <p:spPr bwMode="auto">
          <a:xfrm>
            <a:off x="5867400" y="5334000"/>
            <a:ext cx="3124200" cy="6858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eaLnBrk="0" hangingPunct="0"/>
            <a:r>
              <a:rPr kumimoji="0" lang="en-A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hlinkClick r:id="rId10"/>
              </a:rPr>
              <a:t>May </a:t>
            </a:r>
            <a:r>
              <a:rPr kumimoji="0" lang="en-AU" sz="1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hlinkClick r:id="rId10"/>
              </a:rPr>
              <a:t>2015</a:t>
            </a:r>
            <a:r>
              <a:rPr kumimoji="0" lang="en-AU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: </a:t>
            </a:r>
            <a:r>
              <a:rPr lang="en-AU" sz="1400" dirty="0">
                <a:latin typeface="+mj-lt"/>
              </a:rPr>
              <a:t>Follow-up Liaison Statement Regarding LAA</a:t>
            </a:r>
            <a:endParaRPr kumimoji="0" lang="en-A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pic>
        <p:nvPicPr>
          <p:cNvPr id="1027" name="Picture 3" descr="C:\Users\amyles\AppData\Local\Microsoft\Windows\Temporary Internet Files\Content.IE5\D80A7Q52\lgi01a201309241200[1].jpg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artisticPencilSketch trans="81000" pressure="1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1" y="1735337"/>
            <a:ext cx="685799" cy="626863"/>
          </a:xfrm>
          <a:prstGeom prst="rect">
            <a:avLst/>
          </a:prstGeom>
          <a:noFill/>
          <a:ln w="3810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4" name="Picture 3" descr="C:\Users\amyles\AppData\Local\Microsoft\Windows\Temporary Internet Files\Content.IE5\D80A7Q52\lgi01a201309241200[1].jpg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artisticPencilSketch trans="81000" pressure="1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1" y="1735337"/>
            <a:ext cx="685799" cy="626863"/>
          </a:xfrm>
          <a:prstGeom prst="rect">
            <a:avLst/>
          </a:prstGeom>
          <a:noFill/>
          <a:ln w="3810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6" name="Rectangle 35"/>
          <p:cNvSpPr/>
          <p:nvPr/>
        </p:nvSpPr>
        <p:spPr bwMode="auto">
          <a:xfrm>
            <a:off x="228600" y="5791200"/>
            <a:ext cx="3124200" cy="6858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eaLnBrk="0" hangingPunct="0"/>
            <a:r>
              <a:rPr kumimoji="0" lang="en-AU" sz="140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Next page</a:t>
            </a:r>
          </a:p>
        </p:txBody>
      </p:sp>
    </p:spTree>
    <p:extLst>
      <p:ext uri="{BB962C8B-B14F-4D97-AF65-F5344CB8AC3E}">
        <p14:creationId xmlns:p14="http://schemas.microsoft.com/office/powerpoint/2010/main" val="3662290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4" name="Curved Connector 123"/>
          <p:cNvCxnSpPr>
            <a:stCxn id="117" idx="3"/>
            <a:endCxn id="32" idx="1"/>
          </p:cNvCxnSpPr>
          <p:nvPr/>
        </p:nvCxnSpPr>
        <p:spPr bwMode="auto">
          <a:xfrm>
            <a:off x="3352800" y="6134100"/>
            <a:ext cx="2514600" cy="12700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38100" cap="flat" cmpd="sng" algn="ctr">
            <a:solidFill>
              <a:schemeClr val="accent6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18" name="Curved Connector 117"/>
          <p:cNvCxnSpPr>
            <a:stCxn id="24" idx="1"/>
            <a:endCxn id="117" idx="3"/>
          </p:cNvCxnSpPr>
          <p:nvPr/>
        </p:nvCxnSpPr>
        <p:spPr bwMode="auto">
          <a:xfrm rot="10800000" flipV="1">
            <a:off x="3352800" y="5448300"/>
            <a:ext cx="2514600" cy="685800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21" name="Curved Connector 120"/>
          <p:cNvCxnSpPr>
            <a:stCxn id="38" idx="3"/>
            <a:endCxn id="32" idx="1"/>
          </p:cNvCxnSpPr>
          <p:nvPr/>
        </p:nvCxnSpPr>
        <p:spPr bwMode="auto">
          <a:xfrm>
            <a:off x="3352800" y="5448300"/>
            <a:ext cx="2514600" cy="685800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38100" cap="flat" cmpd="sng" algn="ctr">
            <a:solidFill>
              <a:schemeClr val="accent6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14" name="Curved Connector 113"/>
          <p:cNvCxnSpPr>
            <a:stCxn id="13" idx="1"/>
            <a:endCxn id="38" idx="3"/>
          </p:cNvCxnSpPr>
          <p:nvPr/>
        </p:nvCxnSpPr>
        <p:spPr bwMode="auto">
          <a:xfrm rot="10800000" flipV="1">
            <a:off x="3352800" y="4762500"/>
            <a:ext cx="2514600" cy="685800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08" name="Curved Connector 107"/>
          <p:cNvCxnSpPr>
            <a:stCxn id="34" idx="3"/>
            <a:endCxn id="13" idx="1"/>
          </p:cNvCxnSpPr>
          <p:nvPr/>
        </p:nvCxnSpPr>
        <p:spPr bwMode="auto">
          <a:xfrm>
            <a:off x="3352800" y="4762500"/>
            <a:ext cx="2514600" cy="12700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38100" cap="flat" cmpd="sng" algn="ctr">
            <a:solidFill>
              <a:schemeClr val="accent6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11" name="Curved Connector 110"/>
          <p:cNvCxnSpPr>
            <a:stCxn id="34" idx="3"/>
            <a:endCxn id="24" idx="1"/>
          </p:cNvCxnSpPr>
          <p:nvPr/>
        </p:nvCxnSpPr>
        <p:spPr bwMode="auto">
          <a:xfrm>
            <a:off x="3352800" y="4762500"/>
            <a:ext cx="2514600" cy="685800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38100" cap="flat" cmpd="sng" algn="ctr">
            <a:solidFill>
              <a:schemeClr val="accent6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03" name="Curved Connector 102"/>
          <p:cNvCxnSpPr>
            <a:stCxn id="11" idx="1"/>
            <a:endCxn id="34" idx="3"/>
          </p:cNvCxnSpPr>
          <p:nvPr/>
        </p:nvCxnSpPr>
        <p:spPr bwMode="auto">
          <a:xfrm rot="10800000" flipV="1">
            <a:off x="3352800" y="4076700"/>
            <a:ext cx="2514600" cy="685800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… IEEE </a:t>
            </a:r>
            <a:r>
              <a:rPr lang="en-AU" dirty="0"/>
              <a:t>802 and 3GPP </a:t>
            </a:r>
            <a:r>
              <a:rPr lang="en-AU" dirty="0" smtClean="0"/>
              <a:t>have </a:t>
            </a:r>
            <a:r>
              <a:rPr lang="en-AU" dirty="0"/>
              <a:t>been playing</a:t>
            </a:r>
            <a:br>
              <a:rPr lang="en-AU" dirty="0"/>
            </a:br>
            <a:r>
              <a:rPr lang="en-AU" dirty="0"/>
              <a:t>“LS ping pong” for almost three years …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8053388" y="6980238"/>
            <a:ext cx="490537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ln w="38100">
            <a:noFill/>
          </a:ln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228600" y="1905000"/>
            <a:ext cx="3124200" cy="3429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3GPP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5867400" y="1905000"/>
            <a:ext cx="3124200" cy="3429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IEEE 802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228600" y="2362200"/>
            <a:ext cx="3124200" cy="6858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eaLnBrk="0" hangingPunct="0"/>
            <a:r>
              <a:rPr kumimoji="0" lang="en-A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hlinkClick r:id="rId2"/>
              </a:rPr>
              <a:t>Jun 2015</a:t>
            </a:r>
            <a:r>
              <a:rPr kumimoji="0" lang="en-A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:</a:t>
            </a:r>
            <a:r>
              <a:rPr kumimoji="0" lang="en-AU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</a:t>
            </a:r>
            <a:r>
              <a:rPr lang="en-AU" sz="1400" dirty="0" smtClean="0">
                <a:latin typeface="+mj-lt"/>
              </a:rPr>
              <a:t> </a:t>
            </a:r>
            <a:r>
              <a:rPr lang="en-AU" sz="1400" dirty="0">
                <a:latin typeface="+mj-lt"/>
              </a:rPr>
              <a:t>LS on LAA capabilities and scope</a:t>
            </a:r>
            <a:endParaRPr kumimoji="0" lang="en-A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5867400" y="3733800"/>
            <a:ext cx="3124200" cy="6858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eaLnBrk="0" hangingPunct="0"/>
            <a:r>
              <a:rPr kumimoji="0" lang="en-A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hlinkClick r:id="rId3"/>
              </a:rPr>
              <a:t>Aug </a:t>
            </a:r>
            <a:r>
              <a:rPr kumimoji="0" lang="en-AU" sz="1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hlinkClick r:id="rId3"/>
              </a:rPr>
              <a:t>2015</a:t>
            </a:r>
            <a:r>
              <a:rPr kumimoji="0" lang="en-AU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: </a:t>
            </a:r>
            <a:r>
              <a:rPr lang="en-AU" sz="1400" dirty="0">
                <a:latin typeface="+mj-lt"/>
              </a:rPr>
              <a:t>presentation at 29-Aug-15 LAA Workshop</a:t>
            </a:r>
            <a:endParaRPr kumimoji="0" lang="en-A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228600" y="3048000"/>
            <a:ext cx="3124200" cy="6858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eaLnBrk="0" hangingPunct="0"/>
            <a:r>
              <a:rPr lang="en-AU" sz="1400" b="1" dirty="0" smtClean="0">
                <a:latin typeface="+mj-lt"/>
                <a:hlinkClick r:id="rId4"/>
              </a:rPr>
              <a:t>Jun 2015</a:t>
            </a:r>
            <a:r>
              <a:rPr lang="en-AU" sz="1400" dirty="0" smtClean="0">
                <a:latin typeface="+mj-lt"/>
              </a:rPr>
              <a:t>: </a:t>
            </a:r>
            <a:r>
              <a:rPr lang="en-AU" sz="1400" dirty="0">
                <a:latin typeface="+mj-lt"/>
              </a:rPr>
              <a:t>3GPP RAN Workshop on Licensed-Assisted Access (LAA)</a:t>
            </a:r>
            <a:endParaRPr kumimoji="0" lang="en-A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5867400" y="4419600"/>
            <a:ext cx="3124200" cy="6858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eaLnBrk="0" hangingPunct="0"/>
            <a:r>
              <a:rPr kumimoji="0" lang="en-A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hlinkClick r:id="rId5"/>
              </a:rPr>
              <a:t>Mar 2016</a:t>
            </a:r>
            <a:r>
              <a:rPr kumimoji="0" lang="en-AU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: </a:t>
            </a:r>
            <a:r>
              <a:rPr lang="en-AU" sz="1400" dirty="0">
                <a:latin typeface="+mj-lt"/>
              </a:rPr>
              <a:t>Comments related to the LAA Specification</a:t>
            </a:r>
            <a:endParaRPr kumimoji="0" lang="en-A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cxnSp>
        <p:nvCxnSpPr>
          <p:cNvPr id="8" name="Curved Connector 7"/>
          <p:cNvCxnSpPr>
            <a:stCxn id="10" idx="3"/>
            <a:endCxn id="11" idx="1"/>
          </p:cNvCxnSpPr>
          <p:nvPr/>
        </p:nvCxnSpPr>
        <p:spPr bwMode="auto">
          <a:xfrm>
            <a:off x="3352800" y="2705100"/>
            <a:ext cx="2514600" cy="1371600"/>
          </a:xfrm>
          <a:prstGeom prst="curvedConnector3">
            <a:avLst/>
          </a:prstGeom>
          <a:solidFill>
            <a:schemeClr val="accent1"/>
          </a:solidFill>
          <a:ln w="38100" cap="flat" cmpd="sng" algn="ctr">
            <a:solidFill>
              <a:schemeClr val="accent6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23" name="Rectangle 22"/>
          <p:cNvSpPr/>
          <p:nvPr/>
        </p:nvSpPr>
        <p:spPr bwMode="auto">
          <a:xfrm>
            <a:off x="228600" y="3733800"/>
            <a:ext cx="3124200" cy="6858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eaLnBrk="0" hangingPunct="0"/>
            <a:r>
              <a:rPr lang="en-AU" sz="1400" b="1" dirty="0" smtClean="0">
                <a:latin typeface="+mj-lt"/>
                <a:hlinkClick r:id="rId2"/>
              </a:rPr>
              <a:t>Jun 2015</a:t>
            </a:r>
            <a:r>
              <a:rPr lang="en-AU" sz="1400" dirty="0">
                <a:latin typeface="+mj-lt"/>
              </a:rPr>
              <a:t>: LS on LAA capabilities and scope </a:t>
            </a:r>
            <a:endParaRPr kumimoji="0" lang="en-A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5867400" y="5105400"/>
            <a:ext cx="3124200" cy="6858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eaLnBrk="0" hangingPunct="0"/>
            <a:r>
              <a:rPr kumimoji="0" lang="en-A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hlinkClick r:id="rId6"/>
              </a:rPr>
              <a:t>May </a:t>
            </a:r>
            <a:r>
              <a:rPr kumimoji="0" lang="en-AU" sz="1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hlinkClick r:id="rId6"/>
              </a:rPr>
              <a:t>2016</a:t>
            </a:r>
            <a:r>
              <a:rPr kumimoji="0" lang="en-AU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: </a:t>
            </a:r>
            <a:r>
              <a:rPr lang="en-AU" sz="1400" dirty="0">
                <a:latin typeface="+mj-lt"/>
              </a:rPr>
              <a:t>Review of 3GPP LAA Specification Rel. 13</a:t>
            </a:r>
            <a:endParaRPr kumimoji="0" lang="en-A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32" name="Rectangle 31"/>
          <p:cNvSpPr/>
          <p:nvPr/>
        </p:nvSpPr>
        <p:spPr bwMode="auto">
          <a:xfrm>
            <a:off x="5867400" y="5791200"/>
            <a:ext cx="3124200" cy="6858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eaLnBrk="0" hangingPunct="0"/>
            <a:r>
              <a:rPr lang="en-AU" sz="1400" i="1" dirty="0" smtClean="0">
                <a:latin typeface="+mj-lt"/>
              </a:rPr>
              <a:t>Next page</a:t>
            </a:r>
            <a:endParaRPr kumimoji="0" lang="en-AU" sz="140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228600" y="4419600"/>
            <a:ext cx="3124200" cy="6858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eaLnBrk="0" hangingPunct="0"/>
            <a:r>
              <a:rPr kumimoji="0" lang="en-A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Dec </a:t>
            </a:r>
            <a:r>
              <a:rPr kumimoji="0" lang="en-AU" sz="1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2015</a:t>
            </a:r>
            <a:r>
              <a:rPr kumimoji="0" lang="en-AU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: </a:t>
            </a:r>
            <a:r>
              <a:rPr lang="en-AU" sz="1400" dirty="0">
                <a:latin typeface="+mj-lt"/>
              </a:rPr>
              <a:t>LAA </a:t>
            </a:r>
            <a:r>
              <a:rPr lang="en-AU" sz="1400" dirty="0" smtClean="0">
                <a:latin typeface="+mj-lt"/>
              </a:rPr>
              <a:t>CRs</a:t>
            </a:r>
            <a:endParaRPr kumimoji="0" lang="en-A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38" name="Rectangle 37"/>
          <p:cNvSpPr/>
          <p:nvPr/>
        </p:nvSpPr>
        <p:spPr bwMode="auto">
          <a:xfrm>
            <a:off x="228600" y="5105400"/>
            <a:ext cx="3124200" cy="6858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eaLnBrk="0" hangingPunct="0"/>
            <a:r>
              <a:rPr kumimoji="0" lang="en-A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hlinkClick r:id="rId7"/>
              </a:rPr>
              <a:t>Jun</a:t>
            </a:r>
            <a:r>
              <a:rPr kumimoji="0" lang="en-AU" sz="1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hlinkClick r:id="rId7"/>
              </a:rPr>
              <a:t> 2016</a:t>
            </a:r>
            <a:r>
              <a:rPr kumimoji="0" lang="en-AU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: </a:t>
            </a:r>
            <a:r>
              <a:rPr lang="en-AU" sz="1400" dirty="0">
                <a:latin typeface="+mj-lt"/>
              </a:rPr>
              <a:t>Response Liaison Statement to 802 regarding LAA</a:t>
            </a:r>
            <a:endParaRPr kumimoji="0" lang="en-A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pic>
        <p:nvPicPr>
          <p:cNvPr id="1027" name="Picture 3" descr="C:\Users\amyles\AppData\Local\Microsoft\Windows\Temporary Internet Files\Content.IE5\D80A7Q52\lgi01a201309241200[1]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artisticPencilSketch trans="81000" pressure="1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1" y="1735337"/>
            <a:ext cx="685799" cy="626863"/>
          </a:xfrm>
          <a:prstGeom prst="rect">
            <a:avLst/>
          </a:prstGeom>
          <a:noFill/>
          <a:ln w="3810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4" name="Picture 3" descr="C:\Users\amyles\AppData\Local\Microsoft\Windows\Temporary Internet Files\Content.IE5\D80A7Q52\lgi01a201309241200[1].jp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artisticPencilSketch trans="81000" pressure="1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1" y="1752600"/>
            <a:ext cx="685799" cy="626863"/>
          </a:xfrm>
          <a:prstGeom prst="rect">
            <a:avLst/>
          </a:prstGeom>
          <a:noFill/>
          <a:ln w="3810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85" name="Curved Connector 84"/>
          <p:cNvCxnSpPr>
            <a:stCxn id="12" idx="3"/>
            <a:endCxn id="11" idx="1"/>
          </p:cNvCxnSpPr>
          <p:nvPr/>
        </p:nvCxnSpPr>
        <p:spPr bwMode="auto">
          <a:xfrm>
            <a:off x="3352800" y="3390900"/>
            <a:ext cx="2514600" cy="685800"/>
          </a:xfrm>
          <a:prstGeom prst="curvedConnector3">
            <a:avLst/>
          </a:prstGeom>
          <a:solidFill>
            <a:schemeClr val="accent1"/>
          </a:solidFill>
          <a:ln w="38100" cap="flat" cmpd="sng" algn="ctr">
            <a:solidFill>
              <a:schemeClr val="accent6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88" name="Curved Connector 87"/>
          <p:cNvCxnSpPr>
            <a:stCxn id="23" idx="3"/>
            <a:endCxn id="11" idx="1"/>
          </p:cNvCxnSpPr>
          <p:nvPr/>
        </p:nvCxnSpPr>
        <p:spPr bwMode="auto">
          <a:xfrm>
            <a:off x="3352800" y="4076700"/>
            <a:ext cx="2514600" cy="12700"/>
          </a:xfrm>
          <a:prstGeom prst="curvedConnector3">
            <a:avLst/>
          </a:prstGeom>
          <a:solidFill>
            <a:schemeClr val="accent1"/>
          </a:solidFill>
          <a:ln w="38100" cap="flat" cmpd="sng" algn="ctr">
            <a:solidFill>
              <a:schemeClr val="accent6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92" name="Rectangle 91"/>
          <p:cNvSpPr/>
          <p:nvPr/>
        </p:nvSpPr>
        <p:spPr bwMode="auto">
          <a:xfrm>
            <a:off x="5867400" y="2362200"/>
            <a:ext cx="3124200" cy="6858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eaLnBrk="0" hangingPunct="0"/>
            <a:r>
              <a:rPr kumimoji="0" lang="en-A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Previous page</a:t>
            </a:r>
          </a:p>
        </p:txBody>
      </p:sp>
      <p:cxnSp>
        <p:nvCxnSpPr>
          <p:cNvPr id="93" name="Curved Connector 92"/>
          <p:cNvCxnSpPr>
            <a:stCxn id="92" idx="1"/>
            <a:endCxn id="10" idx="3"/>
          </p:cNvCxnSpPr>
          <p:nvPr/>
        </p:nvCxnSpPr>
        <p:spPr bwMode="auto">
          <a:xfrm rot="10800000">
            <a:off x="3352800" y="2705100"/>
            <a:ext cx="2514600" cy="12700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96" name="Curved Connector 95"/>
          <p:cNvCxnSpPr>
            <a:stCxn id="92" idx="1"/>
            <a:endCxn id="12" idx="3"/>
          </p:cNvCxnSpPr>
          <p:nvPr/>
        </p:nvCxnSpPr>
        <p:spPr bwMode="auto">
          <a:xfrm rot="10800000" flipV="1">
            <a:off x="3352800" y="2705100"/>
            <a:ext cx="2514600" cy="685800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99" name="Curved Connector 98"/>
          <p:cNvCxnSpPr>
            <a:stCxn id="92" idx="1"/>
            <a:endCxn id="23" idx="3"/>
          </p:cNvCxnSpPr>
          <p:nvPr/>
        </p:nvCxnSpPr>
        <p:spPr bwMode="auto">
          <a:xfrm rot="10800000" flipV="1">
            <a:off x="3352800" y="2705100"/>
            <a:ext cx="2514600" cy="1371600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117" name="Rectangle 116"/>
          <p:cNvSpPr/>
          <p:nvPr/>
        </p:nvSpPr>
        <p:spPr bwMode="auto">
          <a:xfrm>
            <a:off x="228600" y="5791200"/>
            <a:ext cx="3124200" cy="6858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eaLnBrk="0" hangingPunct="0"/>
            <a:r>
              <a:rPr kumimoji="0" lang="en-A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hlinkClick r:id="rId12"/>
              </a:rPr>
              <a:t>Jun</a:t>
            </a:r>
            <a:r>
              <a:rPr kumimoji="0" lang="en-AU" sz="1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hlinkClick r:id="rId12"/>
              </a:rPr>
              <a:t> 2016</a:t>
            </a:r>
            <a:r>
              <a:rPr kumimoji="0" lang="en-AU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: </a:t>
            </a:r>
            <a:r>
              <a:rPr lang="en-AU" sz="1400" dirty="0">
                <a:latin typeface="+mj-lt"/>
              </a:rPr>
              <a:t>Response Liaison Statement to 802 regarding LAA</a:t>
            </a:r>
            <a:endParaRPr kumimoji="0" lang="en-A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034079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… IEEE </a:t>
            </a:r>
            <a:r>
              <a:rPr lang="en-AU" dirty="0"/>
              <a:t>802 and 3GPP </a:t>
            </a:r>
            <a:r>
              <a:rPr lang="en-AU" dirty="0" smtClean="0"/>
              <a:t>have </a:t>
            </a:r>
            <a:r>
              <a:rPr lang="en-AU" dirty="0"/>
              <a:t>been playing</a:t>
            </a:r>
            <a:br>
              <a:rPr lang="en-AU" dirty="0"/>
            </a:br>
            <a:r>
              <a:rPr lang="en-AU" dirty="0"/>
              <a:t>“LS ping pong” for almost three years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8053388" y="6980238"/>
            <a:ext cx="490537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ln w="38100">
            <a:noFill/>
          </a:ln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228600" y="1905000"/>
            <a:ext cx="3124200" cy="3429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3GPP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5867400" y="1905000"/>
            <a:ext cx="3124200" cy="3429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IEEE 802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228600" y="2362200"/>
            <a:ext cx="3124200" cy="6858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eaLnBrk="0" hangingPunct="0"/>
            <a:r>
              <a:rPr kumimoji="0" lang="en-AU" sz="140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Previou</a:t>
            </a:r>
            <a:r>
              <a:rPr lang="en-AU" sz="1400" i="1" dirty="0" smtClean="0">
                <a:latin typeface="+mj-lt"/>
              </a:rPr>
              <a:t>s page</a:t>
            </a:r>
            <a:endParaRPr kumimoji="0" lang="en-AU" sz="140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5867400" y="3733800"/>
            <a:ext cx="3124200" cy="6858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eaLnBrk="0" hangingPunct="0"/>
            <a:r>
              <a:rPr lang="en-AU" sz="1400" i="1" dirty="0" smtClean="0">
                <a:latin typeface="+mj-lt"/>
              </a:rPr>
              <a:t>Today</a:t>
            </a:r>
            <a:endParaRPr kumimoji="0" lang="en-AU" sz="140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228600" y="3048000"/>
            <a:ext cx="3124200" cy="6858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eaLnBrk="0" hangingPunct="0"/>
            <a:r>
              <a:rPr lang="en-AU" sz="1400" b="1" dirty="0" smtClean="0">
                <a:latin typeface="+mj-lt"/>
                <a:hlinkClick r:id="rId2"/>
              </a:rPr>
              <a:t>Nov 2015</a:t>
            </a:r>
            <a:r>
              <a:rPr lang="en-AU" sz="1400" dirty="0" smtClean="0">
                <a:latin typeface="+mj-lt"/>
              </a:rPr>
              <a:t>: </a:t>
            </a:r>
            <a:r>
              <a:rPr lang="en-AU" sz="1400" dirty="0">
                <a:latin typeface="+mj-lt"/>
              </a:rPr>
              <a:t>Response LS to IEEE 802.11 regarding LAA</a:t>
            </a:r>
            <a:endParaRPr kumimoji="0" lang="en-A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pic>
        <p:nvPicPr>
          <p:cNvPr id="1027" name="Picture 3" descr="C:\Users\amyles\AppData\Local\Microsoft\Windows\Temporary Internet Files\Content.IE5\D80A7Q52\lgi01a201309241200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PencilSketch trans="81000" pressure="1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1" y="1735337"/>
            <a:ext cx="685799" cy="626863"/>
          </a:xfrm>
          <a:prstGeom prst="rect">
            <a:avLst/>
          </a:prstGeom>
          <a:noFill/>
          <a:ln w="3810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4" name="Picture 3" descr="C:\Users\amyles\AppData\Local\Microsoft\Windows\Temporary Internet Files\Content.IE5\D80A7Q52\lgi01a201309241200[1]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artisticPencilSketch trans="81000" pressure="1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1" y="1752600"/>
            <a:ext cx="685799" cy="626863"/>
          </a:xfrm>
          <a:prstGeom prst="rect">
            <a:avLst/>
          </a:prstGeom>
          <a:noFill/>
          <a:ln w="3810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85" name="Curved Connector 84"/>
          <p:cNvCxnSpPr>
            <a:stCxn id="12" idx="3"/>
            <a:endCxn id="11" idx="1"/>
          </p:cNvCxnSpPr>
          <p:nvPr/>
        </p:nvCxnSpPr>
        <p:spPr bwMode="auto">
          <a:xfrm>
            <a:off x="3352800" y="3390900"/>
            <a:ext cx="2514600" cy="685800"/>
          </a:xfrm>
          <a:prstGeom prst="curvedConnector3">
            <a:avLst/>
          </a:prstGeom>
          <a:solidFill>
            <a:schemeClr val="accent1"/>
          </a:solidFill>
          <a:ln w="38100" cap="flat" cmpd="sng" algn="ctr">
            <a:solidFill>
              <a:schemeClr val="accent6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92" name="Rectangle 91"/>
          <p:cNvSpPr/>
          <p:nvPr/>
        </p:nvSpPr>
        <p:spPr bwMode="auto">
          <a:xfrm>
            <a:off x="5867400" y="2362200"/>
            <a:ext cx="3124200" cy="6858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eaLnBrk="0" hangingPunct="0"/>
            <a:r>
              <a:rPr kumimoji="0" lang="en-AU" sz="14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hlinkClick r:id="rId7"/>
              </a:rPr>
              <a:t>July 2016</a:t>
            </a:r>
            <a:r>
              <a:rPr kumimoji="0" lang="en-AU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: </a:t>
            </a:r>
            <a:r>
              <a:rPr lang="en-AU" sz="1400" dirty="0">
                <a:latin typeface="+mj-lt"/>
              </a:rPr>
              <a:t>Review of 3GPP LAA Specification Rel. 13</a:t>
            </a:r>
            <a:endParaRPr kumimoji="0" lang="en-AU" sz="140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cxnSp>
        <p:nvCxnSpPr>
          <p:cNvPr id="96" name="Curved Connector 95"/>
          <p:cNvCxnSpPr>
            <a:stCxn id="92" idx="1"/>
            <a:endCxn id="12" idx="3"/>
          </p:cNvCxnSpPr>
          <p:nvPr/>
        </p:nvCxnSpPr>
        <p:spPr bwMode="auto">
          <a:xfrm rot="10800000" flipV="1">
            <a:off x="3352800" y="2705100"/>
            <a:ext cx="2514600" cy="685800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99" name="Curved Connector 98"/>
          <p:cNvCxnSpPr>
            <a:stCxn id="36" idx="1"/>
            <a:endCxn id="12" idx="3"/>
          </p:cNvCxnSpPr>
          <p:nvPr/>
        </p:nvCxnSpPr>
        <p:spPr bwMode="auto">
          <a:xfrm rot="10800000">
            <a:off x="3352800" y="3390900"/>
            <a:ext cx="2514600" cy="12700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33" name="Curved Connector 32"/>
          <p:cNvCxnSpPr>
            <a:stCxn id="10" idx="3"/>
            <a:endCxn id="92" idx="1"/>
          </p:cNvCxnSpPr>
          <p:nvPr/>
        </p:nvCxnSpPr>
        <p:spPr bwMode="auto">
          <a:xfrm>
            <a:off x="3352800" y="2705100"/>
            <a:ext cx="2514600" cy="12700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38100" cap="flat" cmpd="sng" algn="ctr">
            <a:solidFill>
              <a:schemeClr val="accent6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36" name="Rectangle 35"/>
          <p:cNvSpPr/>
          <p:nvPr/>
        </p:nvSpPr>
        <p:spPr bwMode="auto">
          <a:xfrm>
            <a:off x="5867400" y="3048000"/>
            <a:ext cx="3124200" cy="6858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eaLnBrk="0" hangingPunct="0"/>
            <a:r>
              <a:rPr lang="en-AU" sz="1400" b="1" dirty="0" smtClean="0">
                <a:latin typeface="+mj-lt"/>
                <a:hlinkClick r:id="rId8"/>
              </a:rPr>
              <a:t>Nov </a:t>
            </a:r>
            <a:r>
              <a:rPr kumimoji="0" lang="en-AU" sz="14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hlinkClick r:id="rId8"/>
              </a:rPr>
              <a:t>2016</a:t>
            </a:r>
            <a:r>
              <a:rPr kumimoji="0" lang="en-AU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: </a:t>
            </a:r>
            <a:r>
              <a:rPr kumimoji="0" lang="en-AU" sz="140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LS related</a:t>
            </a:r>
            <a:r>
              <a:rPr kumimoji="0" lang="en-AU" sz="140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to </a:t>
            </a:r>
            <a:r>
              <a:rPr kumimoji="0" lang="en-AU" sz="140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ED issue</a:t>
            </a:r>
          </a:p>
          <a:p>
            <a:pPr eaLnBrk="0" hangingPunct="0"/>
            <a:r>
              <a:rPr lang="en-AU" sz="1400" dirty="0" smtClean="0">
                <a:latin typeface="+mj-lt"/>
              </a:rPr>
              <a:t>(developed by 802.11 PDED ad hoc)</a:t>
            </a:r>
            <a:endParaRPr kumimoji="0" lang="en-AU" sz="140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cxnSp>
        <p:nvCxnSpPr>
          <p:cNvPr id="37" name="Curved Connector 36"/>
          <p:cNvCxnSpPr>
            <a:stCxn id="10" idx="3"/>
            <a:endCxn id="36" idx="1"/>
          </p:cNvCxnSpPr>
          <p:nvPr/>
        </p:nvCxnSpPr>
        <p:spPr bwMode="auto">
          <a:xfrm>
            <a:off x="3352800" y="2705100"/>
            <a:ext cx="2514600" cy="685800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38100" cap="flat" cmpd="sng" algn="ctr">
            <a:solidFill>
              <a:schemeClr val="accent6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19" name="Rectangle 18"/>
          <p:cNvSpPr/>
          <p:nvPr/>
        </p:nvSpPr>
        <p:spPr bwMode="auto">
          <a:xfrm>
            <a:off x="5867400" y="3733800"/>
            <a:ext cx="3124200" cy="6858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eaLnBrk="0" hangingPunct="0"/>
            <a:r>
              <a:rPr lang="en-AU" sz="1400" b="1" dirty="0" smtClean="0">
                <a:latin typeface="+mj-lt"/>
                <a:hlinkClick r:id="rId9"/>
              </a:rPr>
              <a:t>Mar 2017</a:t>
            </a:r>
            <a:r>
              <a:rPr kumimoji="0" lang="en-AU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: </a:t>
            </a:r>
            <a:r>
              <a:rPr lang="en-AU" sz="1400" dirty="0" smtClean="0">
                <a:latin typeface="+mj-lt"/>
              </a:rPr>
              <a:t>LS related to non-ED issues</a:t>
            </a:r>
            <a:endParaRPr kumimoji="0" lang="en-AU" sz="140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5867400" y="4419600"/>
            <a:ext cx="3124200" cy="6858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eaLnBrk="0" hangingPunct="0"/>
            <a:r>
              <a:rPr lang="en-AU" sz="1400" b="1" dirty="0" smtClean="0">
                <a:latin typeface="+mj-lt"/>
                <a:hlinkClick r:id="rId10"/>
              </a:rPr>
              <a:t>Mar 2017</a:t>
            </a:r>
            <a:r>
              <a:rPr kumimoji="0" lang="en-AU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: </a:t>
            </a:r>
            <a:r>
              <a:rPr kumimoji="0" lang="en-AU" sz="140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LS related</a:t>
            </a:r>
            <a:r>
              <a:rPr kumimoji="0" lang="en-AU" sz="140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to </a:t>
            </a:r>
            <a:r>
              <a:rPr kumimoji="0" lang="en-AU" sz="140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ED issues</a:t>
            </a:r>
          </a:p>
          <a:p>
            <a:pPr eaLnBrk="0" hangingPunct="0"/>
            <a:r>
              <a:rPr lang="en-AU" sz="1400" dirty="0">
                <a:latin typeface="+mj-lt"/>
              </a:rPr>
              <a:t>(developed by 802.11 PDED ad hoc</a:t>
            </a:r>
            <a:r>
              <a:rPr lang="en-AU" sz="1400" dirty="0" smtClean="0">
                <a:latin typeface="+mj-lt"/>
              </a:rPr>
              <a:t>)</a:t>
            </a:r>
            <a:endParaRPr lang="en-AU" sz="1400" dirty="0">
              <a:latin typeface="+mj-lt"/>
            </a:endParaRPr>
          </a:p>
        </p:txBody>
      </p:sp>
      <p:cxnSp>
        <p:nvCxnSpPr>
          <p:cNvPr id="23" name="Curved Connector 22"/>
          <p:cNvCxnSpPr>
            <a:endCxn id="20" idx="1"/>
          </p:cNvCxnSpPr>
          <p:nvPr/>
        </p:nvCxnSpPr>
        <p:spPr bwMode="auto">
          <a:xfrm>
            <a:off x="3352800" y="3403601"/>
            <a:ext cx="2514600" cy="1358899"/>
          </a:xfrm>
          <a:prstGeom prst="curvedConnector3">
            <a:avLst/>
          </a:prstGeom>
          <a:solidFill>
            <a:schemeClr val="accent1"/>
          </a:solidFill>
          <a:ln w="38100" cap="flat" cmpd="sng" algn="ctr">
            <a:solidFill>
              <a:schemeClr val="accent6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6" name="Curved Connector 25"/>
          <p:cNvCxnSpPr>
            <a:stCxn id="11" idx="1"/>
            <a:endCxn id="27" idx="3"/>
          </p:cNvCxnSpPr>
          <p:nvPr/>
        </p:nvCxnSpPr>
        <p:spPr bwMode="auto">
          <a:xfrm rot="10800000">
            <a:off x="3352800" y="4055918"/>
            <a:ext cx="2514600" cy="20782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27" name="Rectangle 26"/>
          <p:cNvSpPr/>
          <p:nvPr/>
        </p:nvSpPr>
        <p:spPr bwMode="auto">
          <a:xfrm>
            <a:off x="228600" y="3713018"/>
            <a:ext cx="3124200" cy="6858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eaLnBrk="0" hangingPunct="0"/>
            <a:r>
              <a:rPr lang="en-AU" sz="1400" b="1" dirty="0" smtClean="0">
                <a:latin typeface="+mj-lt"/>
              </a:rPr>
              <a:t>Apr 2015</a:t>
            </a:r>
            <a:r>
              <a:rPr lang="en-AU" sz="1400" dirty="0" smtClean="0">
                <a:latin typeface="+mj-lt"/>
              </a:rPr>
              <a:t>: Draft LS response to </a:t>
            </a:r>
            <a:r>
              <a:rPr lang="en-AU" sz="1400" dirty="0">
                <a:latin typeface="+mj-lt"/>
              </a:rPr>
              <a:t>IEEE 802.11 regarding </a:t>
            </a:r>
            <a:r>
              <a:rPr lang="en-AU" sz="1400" dirty="0" smtClean="0">
                <a:latin typeface="+mj-lt"/>
              </a:rPr>
              <a:t>non-ED issues</a:t>
            </a:r>
            <a:endParaRPr kumimoji="0" lang="en-A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cxnSp>
        <p:nvCxnSpPr>
          <p:cNvPr id="30" name="Curved Connector 29"/>
          <p:cNvCxnSpPr>
            <a:stCxn id="20" idx="1"/>
            <a:endCxn id="34" idx="3"/>
          </p:cNvCxnSpPr>
          <p:nvPr/>
        </p:nvCxnSpPr>
        <p:spPr bwMode="auto">
          <a:xfrm rot="10800000" flipV="1">
            <a:off x="3352800" y="4762499"/>
            <a:ext cx="2514601" cy="1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34" name="Rectangle 33"/>
          <p:cNvSpPr/>
          <p:nvPr/>
        </p:nvSpPr>
        <p:spPr bwMode="auto">
          <a:xfrm>
            <a:off x="228599" y="4419601"/>
            <a:ext cx="3124200" cy="6858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eaLnBrk="0" hangingPunct="0"/>
            <a:r>
              <a:rPr lang="en-AU" sz="1400" b="1" dirty="0" smtClean="0">
                <a:latin typeface="+mj-lt"/>
              </a:rPr>
              <a:t>Apr 2015</a:t>
            </a:r>
            <a:r>
              <a:rPr lang="en-AU" sz="1400" dirty="0" smtClean="0">
                <a:latin typeface="+mj-lt"/>
              </a:rPr>
              <a:t>: Draft LS response </a:t>
            </a:r>
            <a:r>
              <a:rPr lang="en-AU" sz="1400" dirty="0">
                <a:latin typeface="+mj-lt"/>
              </a:rPr>
              <a:t>LS to IEEE 802.11 regarding </a:t>
            </a:r>
            <a:r>
              <a:rPr lang="en-AU" sz="1400" dirty="0" smtClean="0">
                <a:latin typeface="+mj-lt"/>
              </a:rPr>
              <a:t>ED issues</a:t>
            </a:r>
            <a:endParaRPr kumimoji="0" lang="en-A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39" name="Rectangle 38"/>
          <p:cNvSpPr/>
          <p:nvPr/>
        </p:nvSpPr>
        <p:spPr bwMode="auto">
          <a:xfrm>
            <a:off x="5877099" y="5105401"/>
            <a:ext cx="3124200" cy="6858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eaLnBrk="0" hangingPunct="0"/>
            <a:r>
              <a:rPr lang="en-AU" sz="1400" b="1" dirty="0" smtClean="0">
                <a:latin typeface="+mj-lt"/>
              </a:rPr>
              <a:t>May 2017: </a:t>
            </a:r>
            <a:r>
              <a:rPr lang="en-AU" sz="1400" dirty="0" smtClean="0">
                <a:latin typeface="+mj-lt"/>
              </a:rPr>
              <a:t>non-ED issues</a:t>
            </a:r>
            <a:endParaRPr kumimoji="0" lang="en-AU" sz="140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eaLnBrk="0" hangingPunct="0"/>
            <a:r>
              <a:rPr lang="en-AU" sz="1400" dirty="0" smtClean="0">
                <a:latin typeface="+mj-lt"/>
              </a:rPr>
              <a:t>(IEEE 802.19)</a:t>
            </a:r>
            <a:endParaRPr lang="en-AU" sz="1400" dirty="0">
              <a:latin typeface="+mj-lt"/>
            </a:endParaRPr>
          </a:p>
        </p:txBody>
      </p:sp>
      <p:sp>
        <p:nvSpPr>
          <p:cNvPr id="41" name="Rectangle 40"/>
          <p:cNvSpPr/>
          <p:nvPr/>
        </p:nvSpPr>
        <p:spPr bwMode="auto">
          <a:xfrm>
            <a:off x="5877099" y="5791201"/>
            <a:ext cx="3124200" cy="6858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eaLnBrk="0" hangingPunct="0"/>
            <a:r>
              <a:rPr lang="en-AU" sz="1400" b="1" dirty="0" smtClean="0">
                <a:latin typeface="+mj-lt"/>
              </a:rPr>
              <a:t>May 2017: </a:t>
            </a:r>
            <a:r>
              <a:rPr lang="en-AU" sz="1400" dirty="0" smtClean="0">
                <a:latin typeface="+mj-lt"/>
              </a:rPr>
              <a:t>ED issues</a:t>
            </a:r>
            <a:endParaRPr kumimoji="0" lang="en-AU" sz="140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eaLnBrk="0" hangingPunct="0"/>
            <a:r>
              <a:rPr lang="en-AU" sz="1400" dirty="0" smtClean="0">
                <a:latin typeface="+mj-lt"/>
              </a:rPr>
              <a:t>(IEEE 802.11 </a:t>
            </a:r>
            <a:r>
              <a:rPr lang="en-AU" sz="1400" dirty="0">
                <a:latin typeface="+mj-lt"/>
              </a:rPr>
              <a:t>PDED ad hoc</a:t>
            </a:r>
            <a:r>
              <a:rPr lang="en-AU" sz="1400" dirty="0" smtClean="0">
                <a:latin typeface="+mj-lt"/>
              </a:rPr>
              <a:t>)</a:t>
            </a:r>
            <a:endParaRPr lang="en-AU" sz="1400" dirty="0">
              <a:latin typeface="+mj-lt"/>
            </a:endParaRPr>
          </a:p>
        </p:txBody>
      </p:sp>
      <p:cxnSp>
        <p:nvCxnSpPr>
          <p:cNvPr id="42" name="Curved Connector 41"/>
          <p:cNvCxnSpPr>
            <a:stCxn id="27" idx="3"/>
            <a:endCxn id="39" idx="1"/>
          </p:cNvCxnSpPr>
          <p:nvPr/>
        </p:nvCxnSpPr>
        <p:spPr bwMode="auto">
          <a:xfrm>
            <a:off x="3352800" y="4055918"/>
            <a:ext cx="2524299" cy="1392383"/>
          </a:xfrm>
          <a:prstGeom prst="curvedConnector3">
            <a:avLst/>
          </a:prstGeom>
          <a:solidFill>
            <a:schemeClr val="accent1"/>
          </a:solidFill>
          <a:ln w="38100" cap="flat" cmpd="sng" algn="ctr">
            <a:solidFill>
              <a:schemeClr val="accent6"/>
            </a:solidFill>
            <a:prstDash val="dash"/>
            <a:round/>
            <a:headEnd type="none" w="sm" len="sm"/>
            <a:tailEnd type="arrow"/>
          </a:ln>
          <a:effectLst/>
        </p:spPr>
      </p:cxnSp>
      <p:cxnSp>
        <p:nvCxnSpPr>
          <p:cNvPr id="46" name="Curved Connector 45"/>
          <p:cNvCxnSpPr>
            <a:stCxn id="34" idx="3"/>
            <a:endCxn id="41" idx="1"/>
          </p:cNvCxnSpPr>
          <p:nvPr/>
        </p:nvCxnSpPr>
        <p:spPr bwMode="auto">
          <a:xfrm>
            <a:off x="3352799" y="4762501"/>
            <a:ext cx="2524300" cy="1371600"/>
          </a:xfrm>
          <a:prstGeom prst="curvedConnector3">
            <a:avLst/>
          </a:prstGeom>
          <a:solidFill>
            <a:schemeClr val="accent1"/>
          </a:solidFill>
          <a:ln w="38100" cap="flat" cmpd="sng" algn="ctr">
            <a:solidFill>
              <a:schemeClr val="accent6"/>
            </a:solidFill>
            <a:prstDash val="dash"/>
            <a:round/>
            <a:headEnd type="none" w="sm" len="sm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2173560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The next “shots” (LSs) from 3GPP RAN1 are still in draft form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 smtClean="0"/>
              <a:t>3GPP RAN1 has been developing separate responses to the two LS’s that IEEE 802 sent in March on ED and non-ED issues</a:t>
            </a:r>
          </a:p>
          <a:p>
            <a:pPr lvl="1"/>
            <a:r>
              <a:rPr lang="en-AU" dirty="0" smtClean="0"/>
              <a:t>The drafts as of 1 May are embedded below </a:t>
            </a:r>
          </a:p>
          <a:p>
            <a:pPr lvl="2"/>
            <a:r>
              <a:rPr lang="en-AU" dirty="0" smtClean="0"/>
              <a:t>Non-ED issues:			</a:t>
            </a:r>
            <a:r>
              <a:rPr lang="en-AU" dirty="0"/>
              <a:t>ED </a:t>
            </a:r>
            <a:r>
              <a:rPr lang="en-AU" dirty="0" smtClean="0"/>
              <a:t>issues:</a:t>
            </a:r>
          </a:p>
          <a:p>
            <a:pPr lvl="2"/>
            <a:endParaRPr lang="en-AU" dirty="0" smtClean="0"/>
          </a:p>
          <a:p>
            <a:pPr lvl="1"/>
            <a:r>
              <a:rPr lang="en-AU" dirty="0" smtClean="0"/>
              <a:t>It appears that it is unlikely that these drafts will be approved until the next RAN1 meeting (15-19 May) because there are too many open issues</a:t>
            </a:r>
          </a:p>
          <a:p>
            <a:pPr lvl="2"/>
            <a:r>
              <a:rPr lang="en-AU" dirty="0" smtClean="0"/>
              <a:t>The draft editor wrote on 28 April 2017, “</a:t>
            </a:r>
            <a:r>
              <a:rPr lang="en-AU" i="1" dirty="0"/>
              <a:t>However, there are many major open issues which need to be resolved and I see that there is no agreement among the companies. I would request that we continue this discussion in the next RAN1 meeting as I don't see a possibility of resolution over email. Hopefully some F2F discussion can help in this regard</a:t>
            </a:r>
            <a:r>
              <a:rPr lang="en-AU" dirty="0" smtClean="0"/>
              <a:t>.”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83739031"/>
              </p:ext>
            </p:extLst>
          </p:nvPr>
        </p:nvGraphicFramePr>
        <p:xfrm>
          <a:off x="2667000" y="3048000"/>
          <a:ext cx="914400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9" name="Document" showAsIcon="1" r:id="rId3" imgW="914400" imgH="771480" progId="Word.Document.12">
                  <p:embed/>
                </p:oleObj>
              </mc:Choice>
              <mc:Fallback>
                <p:oleObj name="Document" showAsIcon="1" r:id="rId3" imgW="914400" imgH="77148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667000" y="3048000"/>
                        <a:ext cx="914400" cy="771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38999945"/>
              </p:ext>
            </p:extLst>
          </p:nvPr>
        </p:nvGraphicFramePr>
        <p:xfrm>
          <a:off x="5410200" y="3048000"/>
          <a:ext cx="914400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0" name="Document" showAsIcon="1" r:id="rId5" imgW="914400" imgH="771480" progId="Word.Document.8">
                  <p:embed/>
                </p:oleObj>
              </mc:Choice>
              <mc:Fallback>
                <p:oleObj name="Document" showAsIcon="1" r:id="rId5" imgW="914400" imgH="771480" progId="Word.Documen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410200" y="3048000"/>
                        <a:ext cx="914400" cy="771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6276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Some issues are still not resolved, but others are resolved or heading in that direction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 smtClean="0"/>
              <a:t>The following slides contain a high level summary of the state of affairs based on the draft LS from 3GPP to IEEE 802 on non-ED issues</a:t>
            </a:r>
          </a:p>
          <a:p>
            <a:pPr lvl="1"/>
            <a:r>
              <a:rPr lang="en-AU" dirty="0" smtClean="0"/>
              <a:t>The high level summary is the current view of the author of this document</a:t>
            </a:r>
          </a:p>
          <a:p>
            <a:pPr lvl="1"/>
            <a:r>
              <a:rPr lang="en-AU" dirty="0" smtClean="0"/>
              <a:t>Key for “Issue resolved?” column:</a:t>
            </a:r>
          </a:p>
          <a:p>
            <a:pPr lvl="2"/>
            <a:r>
              <a:rPr lang="en-AU" b="1" dirty="0" smtClean="0">
                <a:sym typeface="Wingdings"/>
              </a:rPr>
              <a:t> </a:t>
            </a:r>
            <a:r>
              <a:rPr lang="en-AU" b="1" dirty="0" smtClean="0">
                <a:solidFill>
                  <a:srgbClr val="FF0000"/>
                </a:solidFill>
                <a:sym typeface="Wingdings"/>
              </a:rPr>
              <a:t></a:t>
            </a:r>
            <a:r>
              <a:rPr lang="en-AU" dirty="0" smtClean="0">
                <a:solidFill>
                  <a:srgbClr val="FF0000"/>
                </a:solidFill>
                <a:sym typeface="Wingdings"/>
              </a:rPr>
              <a:t> </a:t>
            </a:r>
            <a:r>
              <a:rPr lang="en-AU" dirty="0" smtClean="0">
                <a:sym typeface="Wingdings"/>
              </a:rPr>
              <a:t>: not resolved</a:t>
            </a:r>
          </a:p>
          <a:p>
            <a:pPr lvl="2"/>
            <a:r>
              <a:rPr lang="en-AU" b="1" dirty="0" smtClean="0">
                <a:sym typeface="Wingdings"/>
              </a:rPr>
              <a:t> </a:t>
            </a:r>
            <a:r>
              <a:rPr lang="en-AU" b="1" dirty="0" smtClean="0">
                <a:solidFill>
                  <a:srgbClr val="FF6600"/>
                </a:solidFill>
                <a:sym typeface="Wingdings"/>
              </a:rPr>
              <a:t></a:t>
            </a:r>
            <a:r>
              <a:rPr lang="en-AU" b="1" dirty="0" smtClean="0">
                <a:sym typeface="Wingdings"/>
              </a:rPr>
              <a:t> </a:t>
            </a:r>
            <a:r>
              <a:rPr lang="en-AU" dirty="0" smtClean="0">
                <a:sym typeface="Wingdings"/>
              </a:rPr>
              <a:t>: not resolved, but not clear very important</a:t>
            </a:r>
          </a:p>
          <a:p>
            <a:pPr lvl="2"/>
            <a:r>
              <a:rPr lang="en-AU" b="1" dirty="0" smtClean="0">
                <a:sym typeface="Wingdings"/>
              </a:rPr>
              <a:t> </a:t>
            </a:r>
            <a:r>
              <a:rPr lang="en-AU" b="1" dirty="0" smtClean="0">
                <a:solidFill>
                  <a:srgbClr val="FF6600"/>
                </a:solidFill>
                <a:sym typeface="Wingdings"/>
              </a:rPr>
              <a:t></a:t>
            </a:r>
            <a:r>
              <a:rPr lang="en-AU" dirty="0" smtClean="0">
                <a:sym typeface="Wingdings"/>
              </a:rPr>
              <a:t> : heading towards resolution</a:t>
            </a:r>
          </a:p>
          <a:p>
            <a:pPr lvl="2"/>
            <a:r>
              <a:rPr lang="en-AU" b="1" dirty="0" smtClean="0">
                <a:sym typeface="Wingdings"/>
              </a:rPr>
              <a:t> </a:t>
            </a:r>
            <a:r>
              <a:rPr lang="en-AU" b="1" dirty="0" smtClean="0">
                <a:solidFill>
                  <a:srgbClr val="00B050"/>
                </a:solidFill>
                <a:sym typeface="Wingdings"/>
              </a:rPr>
              <a:t></a:t>
            </a:r>
            <a:r>
              <a:rPr lang="en-AU" dirty="0" smtClean="0">
                <a:solidFill>
                  <a:srgbClr val="00B050"/>
                </a:solidFill>
                <a:sym typeface="Wingdings"/>
              </a:rPr>
              <a:t> </a:t>
            </a:r>
            <a:r>
              <a:rPr lang="en-AU" dirty="0" smtClean="0">
                <a:sym typeface="Wingdings"/>
              </a:rPr>
              <a:t>: resolved</a:t>
            </a:r>
          </a:p>
          <a:p>
            <a:pPr lvl="1"/>
            <a:r>
              <a:rPr lang="en-AU" dirty="0"/>
              <a:t>The draft responses from 3GPP to Issues 3 &amp; 13 (the ED-issues) will be discussed in IEEE 802.11 PDED ad hoc on Wednesday at PM1</a:t>
            </a:r>
          </a:p>
          <a:p>
            <a:pPr lvl="2"/>
            <a:endParaRPr lang="en-AU" dirty="0"/>
          </a:p>
          <a:p>
            <a:pPr lvl="2"/>
            <a:endParaRPr lang="en-AU" b="0" dirty="0"/>
          </a:p>
          <a:p>
            <a:pPr lvl="1"/>
            <a:endParaRPr lang="en-AU" dirty="0" smtClean="0"/>
          </a:p>
          <a:p>
            <a:pPr lvl="1"/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28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Some issues are still not resolved, but others are resolved or heading in that direction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2282146"/>
              </p:ext>
            </p:extLst>
          </p:nvPr>
        </p:nvGraphicFramePr>
        <p:xfrm>
          <a:off x="228600" y="1965480"/>
          <a:ext cx="8686802" cy="3852060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723900"/>
                <a:gridCol w="2324100"/>
                <a:gridCol w="4724401"/>
                <a:gridCol w="914401"/>
              </a:tblGrid>
              <a:tr h="9528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400" dirty="0">
                          <a:effectLst/>
                        </a:rPr>
                        <a:t>Issue</a:t>
                      </a:r>
                      <a:endParaRPr lang="en-AU" sz="14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3006" marR="33006" marT="32400" marB="3240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 dirty="0">
                          <a:effectLst/>
                        </a:rPr>
                        <a:t>IEEE 802 comment</a:t>
                      </a:r>
                      <a:endParaRPr lang="en-AU" sz="14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3006" marR="33006" marT="32400" marB="3240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 dirty="0" smtClean="0">
                          <a:effectLst/>
                        </a:rPr>
                        <a:t>Draft 3GPP response</a:t>
                      </a:r>
                    </a:p>
                  </a:txBody>
                  <a:tcPr marL="33006" marR="33006" marT="32400" marB="3240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400" dirty="0">
                          <a:effectLst/>
                        </a:rPr>
                        <a:t>Issue resolved?</a:t>
                      </a:r>
                      <a:endParaRPr lang="en-AU" sz="14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3006" marR="33006" marT="32400" marB="32400"/>
                </a:tc>
              </a:tr>
              <a:tr h="40341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400" dirty="0" smtClean="0">
                          <a:effectLst/>
                        </a:rPr>
                        <a:t>1</a:t>
                      </a:r>
                      <a:endParaRPr lang="en-AU" sz="14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3006" marR="33006" marT="32400" marB="3240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 kern="1200" dirty="0" smtClean="0">
                          <a:effectLst/>
                        </a:rPr>
                        <a:t>Requested</a:t>
                      </a:r>
                      <a:r>
                        <a:rPr lang="en-AU" sz="1400" kern="1200" baseline="0" dirty="0" smtClean="0">
                          <a:effectLst/>
                        </a:rPr>
                        <a:t> details on mechanisms to minimise blocking energy</a:t>
                      </a:r>
                      <a:endParaRPr lang="en-AU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3006" marR="33006" marT="32400" marB="32400"/>
                </a:tc>
                <a:tc>
                  <a:txBody>
                    <a:bodyPr/>
                    <a:lstStyle/>
                    <a:p>
                      <a:pPr marL="182563" indent="-182563">
                        <a:spcBef>
                          <a:spcPts val="3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AU" sz="140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Continues</a:t>
                      </a:r>
                      <a:r>
                        <a:rPr lang="en-AU" sz="1400" baseline="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 to claim that blocking energy is legitimate, without addressing IEEE 802 comments on the issue</a:t>
                      </a:r>
                    </a:p>
                    <a:p>
                      <a:pPr marL="182563" indent="-182563">
                        <a:spcBef>
                          <a:spcPts val="3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AU" sz="1400" baseline="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Again notes that </a:t>
                      </a:r>
                      <a:r>
                        <a:rPr lang="en-AU" sz="14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blocking energy </a:t>
                      </a:r>
                      <a:r>
                        <a:rPr lang="en-AU" sz="1400" baseline="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is not part of standards, but others note it is part of “LAA agreements”</a:t>
                      </a:r>
                    </a:p>
                    <a:p>
                      <a:pPr marL="182563" indent="-182563">
                        <a:spcBef>
                          <a:spcPts val="3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AU" sz="1400" baseline="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Don’t seem to have agreed on minimisation statement despite promising it in last LS</a:t>
                      </a:r>
                    </a:p>
                    <a:p>
                      <a:pPr marL="182563" indent="-182563">
                        <a:spcBef>
                          <a:spcPts val="3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AU" sz="1400" baseline="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Notes multiple start positions (and lengths) WI is part of Rel15, scheduled for </a:t>
                      </a:r>
                      <a:r>
                        <a:rPr lang="en-AU" sz="1400" baseline="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Dec </a:t>
                      </a:r>
                      <a:r>
                        <a:rPr lang="en-AU" sz="1400" baseline="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2017</a:t>
                      </a:r>
                      <a:endParaRPr lang="en-AU" sz="14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3006" marR="33006" marT="32400" marB="3240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b="1" kern="1200" dirty="0" smtClean="0">
                          <a:solidFill>
                            <a:srgbClr val="FF0000"/>
                          </a:solidFill>
                          <a:effectLst/>
                          <a:sym typeface="Wingdings"/>
                        </a:rPr>
                        <a:t></a:t>
                      </a:r>
                      <a:endParaRPr lang="en-AU" sz="1400" b="1" kern="1200" dirty="0" smtClean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AU" sz="1400" b="1" dirty="0">
                        <a:solidFill>
                          <a:srgbClr val="FF0000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3006" marR="33006" marT="32400" marB="32400"/>
                </a:tc>
              </a:tr>
              <a:tr h="24204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400" dirty="0" smtClean="0">
                          <a:effectLst/>
                        </a:rPr>
                        <a:t>2</a:t>
                      </a:r>
                      <a:endParaRPr lang="en-AU" sz="14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3006" marR="33006" marT="32400" marB="3240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 dirty="0">
                          <a:effectLst/>
                        </a:rPr>
                        <a:t>Suggested </a:t>
                      </a:r>
                      <a:r>
                        <a:rPr lang="en-AU" sz="1400" dirty="0" smtClean="0">
                          <a:effectLst/>
                        </a:rPr>
                        <a:t>wait for field</a:t>
                      </a:r>
                      <a:r>
                        <a:rPr lang="en-AU" sz="1400" baseline="0" dirty="0" smtClean="0">
                          <a:effectLst/>
                        </a:rPr>
                        <a:t> experience on DRS overhead</a:t>
                      </a:r>
                      <a:endParaRPr lang="en-AU" sz="14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3006" marR="33006" marT="32400" marB="32400"/>
                </a:tc>
                <a:tc>
                  <a:txBody>
                    <a:bodyPr/>
                    <a:lstStyle/>
                    <a:p>
                      <a:pPr marL="182563" indent="-182563">
                        <a:buFont typeface="Arial" panose="020B0604020202020204" pitchFamily="34" charset="0"/>
                        <a:buChar char="•"/>
                      </a:pPr>
                      <a:r>
                        <a:rPr lang="en-AU" sz="1400" dirty="0" smtClean="0"/>
                        <a:t>Thanks IEEE 802 for its understanding. </a:t>
                      </a:r>
                      <a:endParaRPr lang="en-AU" sz="1400" dirty="0"/>
                    </a:p>
                  </a:txBody>
                  <a:tcPr marL="33006" marR="33006" marT="32400" marB="3240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b="1" kern="1200" dirty="0" smtClean="0">
                          <a:solidFill>
                            <a:srgbClr val="FF6600"/>
                          </a:solidFill>
                          <a:effectLst/>
                          <a:sym typeface="Wingdings"/>
                        </a:rPr>
                        <a:t></a:t>
                      </a:r>
                      <a:endParaRPr lang="en-AU" sz="1400" kern="1200" dirty="0" smtClean="0">
                        <a:solidFill>
                          <a:srgbClr val="FF6600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AU" sz="1400" b="1" dirty="0">
                        <a:solidFill>
                          <a:srgbClr val="FFC000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3006" marR="33006" marT="32400" marB="32400"/>
                </a:tc>
              </a:tr>
              <a:tr h="16136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400" dirty="0" smtClean="0">
                          <a:effectLst/>
                        </a:rPr>
                        <a:t>3</a:t>
                      </a:r>
                      <a:endParaRPr lang="en-AU" sz="14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3006" marR="33006" marT="32400" marB="32400"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 i="1" dirty="0" smtClean="0">
                          <a:effectLst/>
                        </a:rPr>
                        <a:t>See IEEE</a:t>
                      </a:r>
                      <a:r>
                        <a:rPr lang="en-AU" sz="1400" i="1" baseline="0" dirty="0" smtClean="0">
                          <a:effectLst/>
                        </a:rPr>
                        <a:t> 802.11 PDED discussion</a:t>
                      </a:r>
                      <a:endParaRPr lang="en-AU" sz="1400" i="1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3006" marR="33006" marT="32400" marB="32400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400" b="1" kern="1200" dirty="0" smtClean="0">
                          <a:solidFill>
                            <a:srgbClr val="FF0000"/>
                          </a:solidFill>
                          <a:effectLst/>
                          <a:sym typeface="Wingdings"/>
                        </a:rPr>
                        <a:t></a:t>
                      </a:r>
                      <a:endParaRPr lang="en-AU" sz="1400" b="1" dirty="0">
                        <a:solidFill>
                          <a:srgbClr val="FFC000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3006" marR="33006" marT="32400" marB="32400"/>
                </a:tc>
              </a:tr>
              <a:tr h="16136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400" dirty="0">
                          <a:effectLst/>
                        </a:rPr>
                        <a:t>4</a:t>
                      </a:r>
                      <a:endParaRPr lang="en-AU" sz="14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3006" marR="33006" marT="32400" marB="3240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 dirty="0">
                          <a:effectLst/>
                        </a:rPr>
                        <a:t>Requested 3GPP </a:t>
                      </a:r>
                      <a:r>
                        <a:rPr lang="en-AU" sz="1400" dirty="0" smtClean="0">
                          <a:effectLst/>
                        </a:rPr>
                        <a:t>RAN4 test for slot alignmen</a:t>
                      </a:r>
                      <a:r>
                        <a:rPr lang="en-AU" sz="1400" baseline="0" dirty="0" smtClean="0">
                          <a:effectLst/>
                        </a:rPr>
                        <a:t>t issues</a:t>
                      </a:r>
                      <a:endParaRPr lang="en-AU" sz="14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3006" marR="33006" marT="32400" marB="32400"/>
                </a:tc>
                <a:tc>
                  <a:txBody>
                    <a:bodyPr/>
                    <a:lstStyle/>
                    <a:p>
                      <a:pPr marL="182563" indent="-182563">
                        <a:buFont typeface="Arial" panose="020B0604020202020204" pitchFamily="34" charset="0"/>
                        <a:buChar char="•"/>
                      </a:pPr>
                      <a:r>
                        <a:rPr lang="en-AU" sz="1400" dirty="0" smtClean="0"/>
                        <a:t>Declines</a:t>
                      </a:r>
                      <a:r>
                        <a:rPr lang="en-AU" sz="1400" baseline="0" dirty="0" smtClean="0"/>
                        <a:t> the request on basis there is no evidence any </a:t>
                      </a:r>
                      <a:r>
                        <a:rPr lang="en-AU" sz="1400" dirty="0" smtClean="0">
                          <a:effectLst/>
                        </a:rPr>
                        <a:t>slot alignmen</a:t>
                      </a:r>
                      <a:r>
                        <a:rPr lang="en-AU" sz="1400" baseline="0" dirty="0" smtClean="0">
                          <a:effectLst/>
                        </a:rPr>
                        <a:t>t issues</a:t>
                      </a:r>
                      <a:endParaRPr lang="en-AU" sz="1400" dirty="0"/>
                    </a:p>
                  </a:txBody>
                  <a:tcPr marL="33006" marR="33006" marT="32400" marB="3240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b="1" kern="1200" dirty="0" smtClean="0">
                          <a:solidFill>
                            <a:srgbClr val="FF6600"/>
                          </a:solidFill>
                          <a:effectLst/>
                          <a:sym typeface="Wingdings"/>
                        </a:rPr>
                        <a:t></a:t>
                      </a:r>
                      <a:endParaRPr lang="en-AU" sz="1400" b="1" kern="1200" dirty="0" smtClean="0">
                        <a:solidFill>
                          <a:srgbClr val="FF6600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AU" sz="1400" b="1" dirty="0">
                        <a:solidFill>
                          <a:srgbClr val="FFC000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3006" marR="33006" marT="32400" marB="3240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91892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Some issues are still not resolved, but others are resolved or heading in that direction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8033592"/>
              </p:ext>
            </p:extLst>
          </p:nvPr>
        </p:nvGraphicFramePr>
        <p:xfrm>
          <a:off x="228600" y="1965480"/>
          <a:ext cx="8686801" cy="3775860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723900"/>
                <a:gridCol w="2324100"/>
                <a:gridCol w="4724400"/>
                <a:gridCol w="914401"/>
              </a:tblGrid>
              <a:tr h="9528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400" dirty="0">
                          <a:effectLst/>
                        </a:rPr>
                        <a:t>Issue</a:t>
                      </a:r>
                      <a:endParaRPr lang="en-AU" sz="14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3006" marR="33006" marT="32400" marB="3240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 dirty="0">
                          <a:effectLst/>
                        </a:rPr>
                        <a:t>IEEE 802 comment</a:t>
                      </a:r>
                      <a:endParaRPr lang="en-AU" sz="14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3006" marR="33006" marT="32400" marB="3240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 dirty="0" smtClean="0">
                          <a:effectLst/>
                        </a:rPr>
                        <a:t>Draft 3GPP response</a:t>
                      </a:r>
                    </a:p>
                  </a:txBody>
                  <a:tcPr marL="33006" marR="33006" marT="32400" marB="3240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400" dirty="0">
                          <a:effectLst/>
                        </a:rPr>
                        <a:t>Issue resolved?</a:t>
                      </a:r>
                      <a:endParaRPr lang="en-AU" sz="14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3006" marR="33006" marT="32400" marB="32400"/>
                </a:tc>
              </a:tr>
              <a:tr h="16136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400" dirty="0" smtClean="0">
                          <a:effectLst/>
                        </a:rPr>
                        <a:t>5</a:t>
                      </a:r>
                      <a:endParaRPr lang="en-AU" sz="14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3006" marR="33006" marT="32400" marB="3240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kern="1200" dirty="0" smtClean="0">
                          <a:effectLst/>
                        </a:rPr>
                        <a:t>Requested 3GPP RAN4 test for multi-channel</a:t>
                      </a:r>
                      <a:r>
                        <a:rPr lang="en-AU" sz="1400" kern="1200" baseline="0" dirty="0" smtClean="0">
                          <a:effectLst/>
                        </a:rPr>
                        <a:t> issues</a:t>
                      </a:r>
                      <a:endParaRPr lang="en-AU" sz="1400" kern="1200" dirty="0" smtClean="0">
                        <a:effectLst/>
                      </a:endParaRPr>
                    </a:p>
                  </a:txBody>
                  <a:tcPr marL="33006" marR="33006" marT="32400" marB="32400"/>
                </a:tc>
                <a:tc>
                  <a:txBody>
                    <a:bodyPr/>
                    <a:lstStyle/>
                    <a:p>
                      <a:pPr marL="182563" indent="-182563">
                        <a:spcBef>
                          <a:spcPts val="3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en-GB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May further discuss alignment with various aspects of multi-carrier transmission and adopting the proposed scheme in ETSI BRAN</a:t>
                      </a:r>
                      <a:endParaRPr lang="en-AU" sz="1400" dirty="0"/>
                    </a:p>
                  </a:txBody>
                  <a:tcPr marL="33006" marR="33006" marT="32400" marB="3240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400" b="1" kern="1200" dirty="0" smtClean="0">
                          <a:solidFill>
                            <a:srgbClr val="FF6600"/>
                          </a:solidFill>
                          <a:effectLst/>
                          <a:sym typeface="Wingdings"/>
                        </a:rPr>
                        <a:t></a:t>
                      </a:r>
                      <a:endParaRPr lang="en-AU" sz="1400" b="1" dirty="0">
                        <a:solidFill>
                          <a:srgbClr val="FFC000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3006" marR="33006" marT="32400" marB="32400"/>
                </a:tc>
              </a:tr>
              <a:tr h="16136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40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6</a:t>
                      </a:r>
                      <a:endParaRPr lang="en-AU" sz="14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3006" marR="33006" marT="32400" marB="3240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kern="1200" dirty="0" smtClean="0">
                          <a:effectLst/>
                        </a:rPr>
                        <a:t>Requested </a:t>
                      </a:r>
                      <a:r>
                        <a:rPr lang="en-AU" sz="1400" kern="1200" baseline="0" dirty="0" smtClean="0">
                          <a:effectLst/>
                        </a:rPr>
                        <a:t>details on mechanisms to support multiple ending positions</a:t>
                      </a:r>
                      <a:endParaRPr lang="en-AU" sz="1400" kern="1200" dirty="0" smtClean="0">
                        <a:effectLst/>
                      </a:endParaRPr>
                    </a:p>
                  </a:txBody>
                  <a:tcPr marL="33006" marR="33006" marT="32400" marB="32400"/>
                </a:tc>
                <a:tc rowSpan="2">
                  <a:txBody>
                    <a:bodyPr/>
                    <a:lstStyle/>
                    <a:p>
                      <a:pPr marL="182563" indent="-182563">
                        <a:spcBef>
                          <a:spcPts val="3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en-AU" sz="1400" dirty="0" smtClean="0"/>
                        <a:t>Notes work</a:t>
                      </a:r>
                      <a:r>
                        <a:rPr lang="en-AU" sz="1400" baseline="0" dirty="0" smtClean="0"/>
                        <a:t> </a:t>
                      </a:r>
                      <a:r>
                        <a:rPr lang="en-GB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specifying the multiple starting and ending positions has already begun in RAN1 fro</a:t>
                      </a:r>
                      <a:r>
                        <a:rPr lang="en-GB" sz="14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Rel-15 and expected to finish in Dec 2017</a:t>
                      </a:r>
                    </a:p>
                    <a:p>
                      <a:pPr marL="182563" indent="-182563">
                        <a:spcBef>
                          <a:spcPts val="3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en-GB" sz="14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Notes mandatory/optional questions will be discussed in </a:t>
                      </a:r>
                      <a:r>
                        <a:rPr lang="en-GB" sz="14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Jun 2018</a:t>
                      </a:r>
                      <a:endParaRPr lang="en-GB" sz="1400" kern="1200" baseline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82563" indent="-182563">
                        <a:spcBef>
                          <a:spcPts val="3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en-GB" sz="14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Notes shortened TTI is not in scope of Rel-15</a:t>
                      </a:r>
                      <a:endParaRPr lang="en-AU" sz="1400" dirty="0"/>
                    </a:p>
                  </a:txBody>
                  <a:tcPr marL="33006" marR="33006" marT="32400" marB="3240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400" b="1" kern="1200" dirty="0" smtClean="0">
                          <a:solidFill>
                            <a:srgbClr val="FF6600"/>
                          </a:solidFill>
                          <a:effectLst/>
                          <a:sym typeface="Wingdings"/>
                        </a:rPr>
                        <a:t></a:t>
                      </a:r>
                      <a:endParaRPr lang="en-AU" sz="1400" b="1" dirty="0">
                        <a:solidFill>
                          <a:srgbClr val="FFC000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3006" marR="33006" marT="32400" marB="32400"/>
                </a:tc>
              </a:tr>
              <a:tr h="16136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40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7</a:t>
                      </a:r>
                      <a:endParaRPr lang="en-AU" sz="14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3006" marR="33006" marT="32400" marB="3240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kern="1200" dirty="0" smtClean="0">
                          <a:effectLst/>
                        </a:rPr>
                        <a:t>Requested </a:t>
                      </a:r>
                      <a:r>
                        <a:rPr lang="en-AU" sz="1400" kern="1200" baseline="0" dirty="0" smtClean="0">
                          <a:effectLst/>
                        </a:rPr>
                        <a:t>details on mechanisms to support multiple starting/ending positions</a:t>
                      </a:r>
                      <a:endParaRPr lang="en-AU" sz="1400" kern="1200" dirty="0" smtClean="0">
                        <a:effectLst/>
                      </a:endParaRPr>
                    </a:p>
                  </a:txBody>
                  <a:tcPr marL="33006" marR="33006" marT="32400" marB="32400"/>
                </a:tc>
                <a:tc vMerge="1">
                  <a:txBody>
                    <a:bodyPr/>
                    <a:lstStyle/>
                    <a:p>
                      <a:endParaRPr lang="en-AU" dirty="0"/>
                    </a:p>
                  </a:txBody>
                  <a:tcPr marL="33006" marR="33006" marT="32400" marB="3240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400" b="1" kern="1200" dirty="0" smtClean="0">
                          <a:solidFill>
                            <a:srgbClr val="FF6600"/>
                          </a:solidFill>
                          <a:effectLst/>
                          <a:sym typeface="Wingdings"/>
                        </a:rPr>
                        <a:t></a:t>
                      </a:r>
                      <a:endParaRPr lang="en-AU" sz="1400" b="1" dirty="0">
                        <a:solidFill>
                          <a:srgbClr val="FFC000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3006" marR="33006" marT="32400" marB="32400"/>
                </a:tc>
              </a:tr>
              <a:tr h="16136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40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8</a:t>
                      </a:r>
                      <a:endParaRPr lang="en-AU" sz="14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3006" marR="33006" marT="32400" marB="3240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kern="1200" dirty="0" smtClean="0">
                          <a:effectLst/>
                        </a:rPr>
                        <a:t>Requested 3GPP RAN4 test for TxOP limits</a:t>
                      </a:r>
                    </a:p>
                  </a:txBody>
                  <a:tcPr marL="33006" marR="33006" marT="32400" marB="32400"/>
                </a:tc>
                <a:tc>
                  <a:txBody>
                    <a:bodyPr/>
                    <a:lstStyle/>
                    <a:p>
                      <a:pPr marL="182563" indent="-182563">
                        <a:spcBef>
                          <a:spcPts val="3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en-AU" sz="1400" dirty="0" smtClean="0"/>
                        <a:t>Notes RAN1</a:t>
                      </a:r>
                      <a:r>
                        <a:rPr lang="en-AU" sz="1400" baseline="0" dirty="0" smtClean="0"/>
                        <a:t> may discuss </a:t>
                      </a:r>
                      <a:r>
                        <a:rPr lang="en-GB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adopting the ETSI BRAN TxOP limits and also mechanisms for increasing the length to 8ms and 10ms as specified in ETSI BRAN</a:t>
                      </a:r>
                    </a:p>
                    <a:p>
                      <a:pPr marL="182563" indent="-182563">
                        <a:spcBef>
                          <a:spcPts val="3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en-GB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Did</a:t>
                      </a:r>
                      <a:r>
                        <a:rPr lang="en-GB" sz="14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not respond to RAN4 question</a:t>
                      </a:r>
                      <a:endParaRPr lang="en-AU" sz="1400" dirty="0"/>
                    </a:p>
                  </a:txBody>
                  <a:tcPr marL="33006" marR="33006" marT="32400" marB="3240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400" b="1" kern="1200" dirty="0" smtClean="0">
                          <a:solidFill>
                            <a:srgbClr val="FF6600"/>
                          </a:solidFill>
                          <a:effectLst/>
                          <a:sym typeface="Wingdings"/>
                        </a:rPr>
                        <a:t></a:t>
                      </a:r>
                      <a:endParaRPr lang="en-AU" sz="1400" b="1" dirty="0">
                        <a:solidFill>
                          <a:srgbClr val="FFC000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3006" marR="33006" marT="32400" marB="3240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28937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Settings\dstanley\My Documents\2005Jan\802-11-Submission.pot</Template>
  <TotalTime>0</TotalTime>
  <Words>1322</Words>
  <Application>Microsoft Office PowerPoint</Application>
  <PresentationFormat>On-screen Show (4:3)</PresentationFormat>
  <Paragraphs>191</Paragraphs>
  <Slides>11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802-11-Submission</vt:lpstr>
      <vt:lpstr>Microsoft Word Document</vt:lpstr>
      <vt:lpstr>Document</vt:lpstr>
      <vt:lpstr>A summary of draft LS from 3GPP in response to IEEE 802 LS in March 2-017</vt:lpstr>
      <vt:lpstr>802.19 WG needs to decide on how to deal with latest and future LS’s from 3GPP RAN1</vt:lpstr>
      <vt:lpstr>IEEE 802 and 3GPP have been playing “LS ping pong” for almost three years …</vt:lpstr>
      <vt:lpstr>… IEEE 802 and 3GPP have been playing “LS ping pong” for almost three years …</vt:lpstr>
      <vt:lpstr>… IEEE 802 and 3GPP have been playing “LS ping pong” for almost three years </vt:lpstr>
      <vt:lpstr>The next “shots” (LSs) from 3GPP RAN1 are still in draft form</vt:lpstr>
      <vt:lpstr>Some issues are still not resolved, but others are resolved or heading in that direction</vt:lpstr>
      <vt:lpstr>Some issues are still not resolved, but others are resolved or heading in that direction</vt:lpstr>
      <vt:lpstr>Some issues are still not resolved, but others are resolved or heading in that direction</vt:lpstr>
      <vt:lpstr>Some issues are still not resolved, but others are resolved or heading in that direction</vt:lpstr>
      <vt:lpstr>Should IEEE 802 focus on resolving the important open issues with ETSI BRAN rather than 3GPP?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2011-09-19T06:02:14Z</dcterms:created>
  <dcterms:modified xsi:type="dcterms:W3CDTF">2017-05-09T06:37:01Z</dcterms:modified>
</cp:coreProperties>
</file>