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23"/>
  </p:notesMasterIdLst>
  <p:handoutMasterIdLst>
    <p:handoutMasterId r:id="rId24"/>
  </p:handout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2" r:id="rId14"/>
    <p:sldId id="269" r:id="rId15"/>
    <p:sldId id="270" r:id="rId16"/>
    <p:sldId id="275" r:id="rId17"/>
    <p:sldId id="276" r:id="rId18"/>
    <p:sldId id="277" r:id="rId19"/>
    <p:sldId id="278" r:id="rId20"/>
    <p:sldId id="279" r:id="rId21"/>
    <p:sldId id="274" r:id="rId22"/>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8162" autoAdjust="0"/>
    <p:restoredTop sz="94660"/>
  </p:normalViewPr>
  <p:slideViewPr>
    <p:cSldViewPr>
      <p:cViewPr varScale="1">
        <p:scale>
          <a:sx n="63" d="100"/>
          <a:sy n="63" d="100"/>
        </p:scale>
        <p:origin x="882" y="60"/>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2748"/>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3/15/2017</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Mark the time</a:t>
            </a:r>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7564274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Master" Target="../slideMasters/slideMaster1.xml"/><Relationship Id="rId1" Type="http://schemas.openxmlformats.org/officeDocument/2006/relationships/vmlDrawing" Target="../drawings/vmlDrawing1.vml"/><Relationship Id="rId4" Type="http://schemas.openxmlformats.org/officeDocument/2006/relationships/image" Target="../media/image1.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Report - Title Page">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6"/>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graphicFrame>
        <p:nvGraphicFramePr>
          <p:cNvPr id="11" name="Object 3"/>
          <p:cNvGraphicFramePr>
            <a:graphicFrameLocks noChangeAspect="1"/>
          </p:cNvGraphicFramePr>
          <p:nvPr userDrawn="1">
            <p:extLst>
              <p:ext uri="{D42A27DB-BD31-4B8C-83A1-F6EECF244321}">
                <p14:modId xmlns:p14="http://schemas.microsoft.com/office/powerpoint/2010/main" val="697484770"/>
              </p:ext>
            </p:extLst>
          </p:nvPr>
        </p:nvGraphicFramePr>
        <p:xfrm>
          <a:off x="609600" y="2979738"/>
          <a:ext cx="8196263" cy="2524125"/>
        </p:xfrm>
        <a:graphic>
          <a:graphicData uri="http://schemas.openxmlformats.org/presentationml/2006/ole">
            <mc:AlternateContent xmlns:mc="http://schemas.openxmlformats.org/markup-compatibility/2006">
              <mc:Choice xmlns:v="urn:schemas-microsoft-com:vml" Requires="v">
                <p:oleObj spid="_x0000_s6167" name="Document" r:id="rId3" imgW="8253286" imgH="2537736" progId="Word.Document.8">
                  <p:embed/>
                </p:oleObj>
              </mc:Choice>
              <mc:Fallback>
                <p:oleObj name="Document" r:id="rId3" imgW="8253286" imgH="2537736" progId="Word.Document.8">
                  <p:embed/>
                  <p:pic>
                    <p:nvPicPr>
                      <p:cNvPr id="0" name=""/>
                      <p:cNvPicPr>
                        <a:picLocks noChangeAspect="1" noChangeArrowheads="1"/>
                      </p:cNvPicPr>
                      <p:nvPr/>
                    </p:nvPicPr>
                    <p:blipFill>
                      <a:blip r:embed="rId4"/>
                      <a:srcRect/>
                      <a:stretch>
                        <a:fillRect/>
                      </a:stretch>
                    </p:blipFill>
                    <p:spPr bwMode="auto">
                      <a:xfrm>
                        <a:off x="609600" y="2979738"/>
                        <a:ext cx="8196263" cy="25241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2" name="Rectangle 4"/>
          <p:cNvSpPr>
            <a:spLocks noChangeArrowheads="1"/>
          </p:cNvSpPr>
          <p:nvPr userDrawn="1"/>
        </p:nvSpPr>
        <p:spPr bwMode="auto">
          <a:xfrm>
            <a:off x="568960" y="2383578"/>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3" name="Group 12"/>
          <p:cNvGrpSpPr/>
          <p:nvPr userDrawn="1"/>
        </p:nvGrpSpPr>
        <p:grpSpPr>
          <a:xfrm>
            <a:off x="609600" y="6138102"/>
            <a:ext cx="8534400" cy="694109"/>
            <a:chOff x="571500" y="5449669"/>
            <a:chExt cx="8001000" cy="650727"/>
          </a:xfrm>
        </p:grpSpPr>
        <p:sp>
          <p:nvSpPr>
            <p:cNvPr id="14" name="TextBox 1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15" name="Rectangle 1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6" name="Rectangle 3"/>
          <p:cNvSpPr txBox="1">
            <a:spLocks noChangeArrowheads="1"/>
          </p:cNvSpPr>
          <p:nvPr userDrawn="1"/>
        </p:nvSpPr>
        <p:spPr bwMode="auto">
          <a:xfrm>
            <a:off x="568960" y="914400"/>
            <a:ext cx="8575040"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TG2 March 2017 Vancouver – </a:t>
            </a:r>
            <a:br>
              <a:rPr lang="en-US" sz="4000" dirty="0" smtClean="0"/>
            </a:br>
            <a:r>
              <a:rPr lang="en-US" sz="4000" dirty="0" smtClean="0"/>
              <a:t>Meeting Agenda</a:t>
            </a:r>
            <a:endParaRPr lang="en-GB" sz="4000"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tent Policy 1">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a:t>
            </a:r>
            <a:endParaRPr lang="en-GB" sz="4000" dirty="0"/>
          </a:p>
        </p:txBody>
      </p:sp>
      <p:sp>
        <p:nvSpPr>
          <p:cNvPr id="6" name="コンテンツ プレースホルダー 2"/>
          <p:cNvSpPr>
            <a:spLocks noGrp="1"/>
          </p:cNvSpPr>
          <p:nvPr userDrawn="1"/>
        </p:nvSpPr>
        <p:spPr bwMode="auto">
          <a:xfrm>
            <a:off x="732366" y="1382446"/>
            <a:ext cx="8564034" cy="490405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http://standards.ieee.org/about/sasb/patcom/materials.html</a:t>
            </a:r>
            <a:endParaRPr kumimoji="1" lang="en-US" altLang="ja-JP" dirty="0" smtClean="0"/>
          </a:p>
        </p:txBody>
      </p:sp>
    </p:spTree>
    <p:extLst>
      <p:ext uri="{BB962C8B-B14F-4D97-AF65-F5344CB8AC3E}">
        <p14:creationId xmlns:p14="http://schemas.microsoft.com/office/powerpoint/2010/main" val="39231983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atent Policy 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(2)</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316129"/>
            <a:ext cx="7459986" cy="559097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2091455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atent Policy 3">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(3)</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43000" y="1295400"/>
            <a:ext cx="7400925" cy="55467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879965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atent Policy 4">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(4)</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39426" y="1371600"/>
            <a:ext cx="7218774" cy="541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969485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atent Policy 5">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(5)</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266612" y="1316129"/>
            <a:ext cx="7267788" cy="54469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83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Patent Policy 6">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Patent Policy (6)</a:t>
            </a:r>
            <a:endParaRPr lang="en-GB" sz="4000" dirty="0"/>
          </a:p>
        </p:txBody>
      </p:sp>
      <p:pic>
        <p:nvPicPr>
          <p:cNvPr id="6" name="Picture 5"/>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126753" y="1295400"/>
            <a:ext cx="7407647" cy="555175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623687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hursday_A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Thursday, AM2</a:t>
            </a:r>
            <a:endParaRPr lang="en-GB" sz="4000" dirty="0"/>
          </a:p>
        </p:txBody>
      </p:sp>
    </p:spTree>
    <p:extLst>
      <p:ext uri="{BB962C8B-B14F-4D97-AF65-F5344CB8AC3E}">
        <p14:creationId xmlns:p14="http://schemas.microsoft.com/office/powerpoint/2010/main" val="4869385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Agenda for Thursday A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Thursday AM2</a:t>
            </a:r>
            <a:endParaRPr lang="en-GB" sz="4000" dirty="0"/>
          </a:p>
        </p:txBody>
      </p:sp>
    </p:spTree>
    <p:extLst>
      <p:ext uri="{BB962C8B-B14F-4D97-AF65-F5344CB8AC3E}">
        <p14:creationId xmlns:p14="http://schemas.microsoft.com/office/powerpoint/2010/main" val="942436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ference Call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Conference Calls</a:t>
            </a:r>
            <a:endParaRPr lang="en-GB" sz="4000" dirty="0"/>
          </a:p>
        </p:txBody>
      </p:sp>
    </p:spTree>
    <p:extLst>
      <p:ext uri="{BB962C8B-B14F-4D97-AF65-F5344CB8AC3E}">
        <p14:creationId xmlns:p14="http://schemas.microsoft.com/office/powerpoint/2010/main" val="185678306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djourn Slid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4290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Adjourn</a:t>
            </a:r>
            <a:endParaRPr lang="en-GB" sz="4000" dirty="0"/>
          </a:p>
        </p:txBody>
      </p:sp>
    </p:spTree>
    <p:extLst>
      <p:ext uri="{BB962C8B-B14F-4D97-AF65-F5344CB8AC3E}">
        <p14:creationId xmlns:p14="http://schemas.microsoft.com/office/powerpoint/2010/main" val="307901681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Graphic Schedule">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Graphic Schedule of the Week</a:t>
            </a:r>
            <a:endParaRPr lang="en-GB" sz="4000" dirty="0"/>
          </a:p>
        </p:txBody>
      </p:sp>
    </p:spTree>
    <p:extLst>
      <p:ext uri="{BB962C8B-B14F-4D97-AF65-F5344CB8AC3E}">
        <p14:creationId xmlns:p14="http://schemas.microsoft.com/office/powerpoint/2010/main" val="49673698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noFill/>
        </p:spPr>
        <p:txBody>
          <a:bodyPr/>
          <a:lstStyle>
            <a:lvl1pPr>
              <a:defRPr>
                <a:solidFill>
                  <a:schemeClr val="tx1"/>
                </a:solidFill>
              </a:defRPr>
            </a:lvl1pPr>
          </a:lstStyle>
          <a:p>
            <a:r>
              <a:rPr lang="en-US" dirty="0" smtClean="0"/>
              <a:t>Technical Submissions</a:t>
            </a:r>
            <a:endParaRPr lang="en-US" dirty="0"/>
          </a:p>
        </p:txBody>
      </p:sp>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Tree>
    <p:extLst>
      <p:ext uri="{BB962C8B-B14F-4D97-AF65-F5344CB8AC3E}">
        <p14:creationId xmlns:p14="http://schemas.microsoft.com/office/powerpoint/2010/main" val="45258856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TextBox 4"/>
          <p:cNvSpPr txBox="1"/>
          <p:nvPr userDrawn="1"/>
        </p:nvSpPr>
        <p:spPr>
          <a:xfrm>
            <a:off x="1524000" y="2971800"/>
            <a:ext cx="7010400" cy="1015663"/>
          </a:xfrm>
          <a:prstGeom prst="rect">
            <a:avLst/>
          </a:prstGeom>
          <a:noFill/>
        </p:spPr>
        <p:txBody>
          <a:bodyPr wrap="square" rtlCol="0">
            <a:spAutoFit/>
          </a:bodyPr>
          <a:lstStyle/>
          <a:p>
            <a:r>
              <a:rPr lang="en-US" sz="6000" dirty="0" smtClean="0">
                <a:solidFill>
                  <a:schemeClr val="tx1"/>
                </a:solidFill>
              </a:rPr>
              <a:t>Group is in recess</a:t>
            </a:r>
            <a:endParaRPr lang="en-US" sz="6000" dirty="0">
              <a:solidFill>
                <a:schemeClr val="tx1"/>
              </a:solidFill>
            </a:endParaRPr>
          </a:p>
        </p:txBody>
      </p:sp>
    </p:spTree>
    <p:extLst>
      <p:ext uri="{BB962C8B-B14F-4D97-AF65-F5344CB8AC3E}">
        <p14:creationId xmlns:p14="http://schemas.microsoft.com/office/powerpoint/2010/main" val="275504323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ule for Addressing the Group">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Rule for Addressing the Group</a:t>
            </a:r>
            <a:endParaRPr lang="en-GB" sz="4000" dirty="0"/>
          </a:p>
        </p:txBody>
      </p:sp>
      <p:sp>
        <p:nvSpPr>
          <p:cNvPr id="6" name="コンテンツ プレースホルダー 2"/>
          <p:cNvSpPr>
            <a:spLocks noGrp="1"/>
          </p:cNvSpPr>
          <p:nvPr userDrawn="1"/>
        </p:nvSpPr>
        <p:spPr bwMode="auto">
          <a:xfrm>
            <a:off x="732366" y="1752600"/>
            <a:ext cx="8288868" cy="45339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kumimoji="1" lang="en-US" altLang="ja-JP" dirty="0"/>
              <a:t>Please announce your </a:t>
            </a:r>
            <a:r>
              <a:rPr kumimoji="1" lang="en-US" altLang="ja-JP" dirty="0" smtClean="0"/>
              <a:t>name and affiliation </a:t>
            </a:r>
            <a:r>
              <a:rPr kumimoji="1" lang="en-US" altLang="ja-JP" dirty="0"/>
              <a:t>when you first address the group during a meeting slot</a:t>
            </a:r>
          </a:p>
        </p:txBody>
      </p:sp>
    </p:spTree>
    <p:extLst>
      <p:ext uri="{BB962C8B-B14F-4D97-AF65-F5344CB8AC3E}">
        <p14:creationId xmlns:p14="http://schemas.microsoft.com/office/powerpoint/2010/main" val="3974669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Attendance Recording">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Attendance Recording</a:t>
            </a:r>
            <a:endParaRPr lang="en-GB" sz="4000" dirty="0"/>
          </a:p>
        </p:txBody>
      </p:sp>
      <p:sp>
        <p:nvSpPr>
          <p:cNvPr id="6" name="TextBox 5"/>
          <p:cNvSpPr txBox="1"/>
          <p:nvPr userDrawn="1"/>
        </p:nvSpPr>
        <p:spPr>
          <a:xfrm>
            <a:off x="731520" y="1905000"/>
            <a:ext cx="8380307" cy="482761"/>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https://imat.ieee.org/attendance</a:t>
            </a:r>
            <a:endParaRPr lang="en-US" dirty="0">
              <a:solidFill>
                <a:schemeClr val="tx1"/>
              </a:solidFill>
            </a:endParaRPr>
          </a:p>
        </p:txBody>
      </p:sp>
    </p:spTree>
    <p:extLst>
      <p:ext uri="{BB962C8B-B14F-4D97-AF65-F5344CB8AC3E}">
        <p14:creationId xmlns:p14="http://schemas.microsoft.com/office/powerpoint/2010/main" val="3814771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G2 Agenda Items for the Week">
    <p:spTree>
      <p:nvGrpSpPr>
        <p:cNvPr id="1" name=""/>
        <p:cNvGrpSpPr/>
        <p:nvPr/>
      </p:nvGrpSpPr>
      <p:grpSpPr>
        <a:xfrm>
          <a:off x="0" y="0"/>
          <a:ext cx="0" cy="0"/>
          <a:chOff x="0" y="0"/>
          <a:chExt cx="0" cy="0"/>
        </a:xfrm>
      </p:grpSpPr>
      <p:sp>
        <p:nvSpPr>
          <p:cNvPr id="4" name="Footer Placeholder 3"/>
          <p:cNvSpPr>
            <a:spLocks noGrp="1"/>
          </p:cNvSpPr>
          <p:nvPr>
            <p:ph type="ftr" idx="11"/>
          </p:nvPr>
        </p:nvSpPr>
        <p:spPr/>
        <p:txBody>
          <a:bodyPr/>
          <a:lstStyle/>
          <a:p>
            <a:r>
              <a:rPr lang="en-GB" smtClean="0"/>
              <a:t>Igal Kotzer, General Motors</a:t>
            </a:r>
            <a:endParaRPr lang="en-GB" dirty="0"/>
          </a:p>
        </p:txBody>
      </p:sp>
      <p:sp>
        <p:nvSpPr>
          <p:cNvPr id="5" name="Slide Number Placeholder 4"/>
          <p:cNvSpPr>
            <a:spLocks noGrp="1"/>
          </p:cNvSpPr>
          <p:nvPr>
            <p:ph type="sldNum" idx="12"/>
          </p:nvPr>
        </p:nvSpPr>
        <p:spPr/>
        <p:txBody>
          <a:bodyPr/>
          <a:lstStyle/>
          <a:p>
            <a:r>
              <a:rPr lang="en-GB" smtClean="0"/>
              <a:t>Slide </a:t>
            </a:r>
            <a:fld id="{D09C756B-EB39-4236-ADBB-73052B179AE4}" type="slidenum">
              <a:rPr lang="en-GB" smtClean="0"/>
              <a:pPr/>
              <a:t>‹#›</a:t>
            </a:fld>
            <a:endParaRPr lang="en-GB" dirty="0"/>
          </a:p>
        </p:txBody>
      </p:sp>
      <p:sp>
        <p:nvSpPr>
          <p:cNvPr id="6"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This Week</a:t>
            </a:r>
            <a:endParaRPr lang="en-GB" sz="4000" dirty="0"/>
          </a:p>
        </p:txBody>
      </p:sp>
    </p:spTree>
    <p:extLst>
      <p:ext uri="{BB962C8B-B14F-4D97-AF65-F5344CB8AC3E}">
        <p14:creationId xmlns:p14="http://schemas.microsoft.com/office/powerpoint/2010/main" val="34890241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uesday_PM2 Header Page">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3341953"/>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Tuesday, PM2</a:t>
            </a:r>
            <a:endParaRPr lang="en-GB" sz="4000" dirty="0"/>
          </a:p>
        </p:txBody>
      </p:sp>
    </p:spTree>
    <p:extLst>
      <p:ext uri="{BB962C8B-B14F-4D97-AF65-F5344CB8AC3E}">
        <p14:creationId xmlns:p14="http://schemas.microsoft.com/office/powerpoint/2010/main" val="6252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Agenda for Tuesday PM2">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Agenda Items for Tuesday PM2</a:t>
            </a:r>
            <a:endParaRPr lang="en-GB" sz="4000" dirty="0"/>
          </a:p>
        </p:txBody>
      </p:sp>
    </p:spTree>
    <p:extLst>
      <p:ext uri="{BB962C8B-B14F-4D97-AF65-F5344CB8AC3E}">
        <p14:creationId xmlns:p14="http://schemas.microsoft.com/office/powerpoint/2010/main" val="27691586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Motion to Approve Agenda">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Agenda</a:t>
            </a:r>
            <a:endParaRPr lang="en-GB" sz="4000" dirty="0"/>
          </a:p>
        </p:txBody>
      </p:sp>
    </p:spTree>
    <p:extLst>
      <p:ext uri="{BB962C8B-B14F-4D97-AF65-F5344CB8AC3E}">
        <p14:creationId xmlns:p14="http://schemas.microsoft.com/office/powerpoint/2010/main" val="33920269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Motion to Approve Previous Minutes">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a:t>
            </a:fld>
            <a:endParaRPr lang="en-GB" dirty="0"/>
          </a:p>
        </p:txBody>
      </p:sp>
      <p:sp>
        <p:nvSpPr>
          <p:cNvPr id="5" name="Rectangle 3"/>
          <p:cNvSpPr txBox="1">
            <a:spLocks noChangeArrowheads="1"/>
          </p:cNvSpPr>
          <p:nvPr userDrawn="1"/>
        </p:nvSpPr>
        <p:spPr bwMode="auto">
          <a:xfrm>
            <a:off x="731520" y="685800"/>
            <a:ext cx="8288868" cy="696647"/>
          </a:xfrm>
          <a:prstGeom prst="rect">
            <a:avLst/>
          </a:prstGeom>
          <a:noFill/>
          <a:ln w="9525">
            <a:noFill/>
            <a:round/>
            <a:headEnd/>
            <a:tailEnd/>
          </a:ln>
          <a:effectLst/>
        </p:spPr>
        <p:txBody>
          <a:bodyPr vert="horz" wrap="square" lIns="0" tIns="0" rIns="0" bIns="0" numCol="1" anchor="ctr" anchorCtr="0" compatLnSpc="1">
            <a:prstTxWarp prst="textNoShape">
              <a:avLst/>
            </a:prstTxWarp>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kern="1200">
                <a:solidFill>
                  <a:srgbClr val="000000"/>
                </a:solidFill>
                <a:latin typeface="Calibri" panose="020F0502020204030204" pitchFamily="34" charset="0"/>
                <a:ea typeface="MS Gothic" charset="-128"/>
                <a:cs typeface="Arial Unicode MS" charset="0"/>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sz="4000" dirty="0" smtClean="0"/>
              <a:t>Motion to Approve</a:t>
            </a:r>
            <a:r>
              <a:rPr lang="en-US" sz="4000" baseline="0" dirty="0" smtClean="0"/>
              <a:t> Previous Minutes</a:t>
            </a:r>
            <a:endParaRPr lang="en-GB" sz="4000" dirty="0"/>
          </a:p>
        </p:txBody>
      </p:sp>
    </p:spTree>
    <p:extLst>
      <p:ext uri="{BB962C8B-B14F-4D97-AF65-F5344CB8AC3E}">
        <p14:creationId xmlns:p14="http://schemas.microsoft.com/office/powerpoint/2010/main" val="1393070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Igal Kotzer, General Motors</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2" name="TextBox 1"/>
          <p:cNvSpPr txBox="1"/>
          <p:nvPr userDrawn="1"/>
        </p:nvSpPr>
        <p:spPr>
          <a:xfrm>
            <a:off x="5486400" y="285690"/>
            <a:ext cx="3581400" cy="400110"/>
          </a:xfrm>
          <a:prstGeom prst="rect">
            <a:avLst/>
          </a:prstGeom>
          <a:noFill/>
        </p:spPr>
        <p:txBody>
          <a:bodyPr wrap="square" rtlCol="0">
            <a:spAutoFit/>
          </a:bodyPr>
          <a:lstStyle/>
          <a:p>
            <a:pPr marL="0" marR="0" lvl="0" indent="0" algn="r"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802.19-17/</a:t>
            </a: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0038</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r0</a:t>
            </a:r>
          </a:p>
        </p:txBody>
      </p:sp>
      <p:sp>
        <p:nvSpPr>
          <p:cNvPr id="11" name="TextBox 10"/>
          <p:cNvSpPr txBox="1"/>
          <p:nvPr userDrawn="1"/>
        </p:nvSpPr>
        <p:spPr>
          <a:xfrm>
            <a:off x="685800" y="285690"/>
            <a:ext cx="2286000" cy="400110"/>
          </a:xfrm>
          <a:prstGeom prst="rect">
            <a:avLst/>
          </a:prstGeom>
          <a:noFill/>
        </p:spPr>
        <p:txBody>
          <a:bodyPr wrap="square" rtlCol="0">
            <a:spAutoFit/>
          </a:bodyPr>
          <a:lstStyle/>
          <a:p>
            <a:pPr marL="0" marR="0" lvl="0" indent="0" algn="l" defTabSz="474916" rtl="0" eaLnBrk="0" fontAlgn="base" latinLnBrk="0" hangingPunct="0">
              <a:lnSpc>
                <a:spcPct val="100000"/>
              </a:lnSpc>
              <a:spcBef>
                <a:spcPct val="0"/>
              </a:spcBef>
              <a:spcAft>
                <a:spcPct val="0"/>
              </a:spcAft>
              <a:buClr>
                <a:srgbClr val="000000"/>
              </a:buClr>
              <a:buSzPct val="100000"/>
              <a:buFont typeface="Times New Roman" pitchFamily="16" charset="0"/>
              <a:buNone/>
              <a:tabLst/>
              <a:defRPr/>
            </a:pPr>
            <a:r>
              <a:rPr kumimoji="0" lang="en-GB" sz="2000" b="1" i="0" u="none" strike="noStrike" kern="1200" cap="none" spc="0" normalizeH="0" baseline="0" noProof="0" dirty="0" smtClean="0">
                <a:ln>
                  <a:noFill/>
                </a:ln>
                <a:solidFill>
                  <a:schemeClr val="tx1"/>
                </a:solidFill>
                <a:effectLst/>
                <a:uLnTx/>
                <a:uFillTx/>
                <a:latin typeface="Calibri" panose="020F0502020204030204" pitchFamily="34" charset="0"/>
                <a:ea typeface="MS Gothic" charset="-128"/>
                <a:cs typeface="Arial Unicode MS" charset="0"/>
              </a:rPr>
              <a:t>March</a:t>
            </a:r>
            <a:r>
              <a:rPr kumimoji="0" lang="en-GB" sz="2000" b="1" i="0" u="none" strike="noStrike" kern="1200" cap="none" spc="0" normalizeH="0" baseline="0" noProof="0" dirty="0" smtClean="0">
                <a:ln>
                  <a:noFill/>
                </a:ln>
                <a:solidFill>
                  <a:srgbClr val="FF0000"/>
                </a:solidFill>
                <a:effectLst/>
                <a:uLnTx/>
                <a:uFillTx/>
                <a:latin typeface="Calibri" panose="020F0502020204030204" pitchFamily="34" charset="0"/>
                <a:ea typeface="MS Gothic" charset="-128"/>
                <a:cs typeface="Arial Unicode MS" charset="0"/>
              </a:rPr>
              <a:t> </a:t>
            </a:r>
            <a:r>
              <a:rPr kumimoji="0" lang="en-GB" sz="200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2017</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4" r:id="rId3"/>
    <p:sldLayoutId id="2147483655" r:id="rId4"/>
    <p:sldLayoutId id="2147483653" r:id="rId5"/>
    <p:sldLayoutId id="2147483656" r:id="rId6"/>
    <p:sldLayoutId id="2147483657" r:id="rId7"/>
    <p:sldLayoutId id="2147483658" r:id="rId8"/>
    <p:sldLayoutId id="2147483665" r:id="rId9"/>
    <p:sldLayoutId id="2147483659" r:id="rId10"/>
    <p:sldLayoutId id="2147483660" r:id="rId11"/>
    <p:sldLayoutId id="2147483661" r:id="rId12"/>
    <p:sldLayoutId id="2147483662" r:id="rId13"/>
    <p:sldLayoutId id="2147483663" r:id="rId14"/>
    <p:sldLayoutId id="2147483664" r:id="rId15"/>
    <p:sldLayoutId id="2147483666" r:id="rId16"/>
    <p:sldLayoutId id="2147483667" r:id="rId17"/>
    <p:sldLayoutId id="2147483668" r:id="rId18"/>
    <p:sldLayoutId id="2147483669" r:id="rId19"/>
    <p:sldLayoutId id="2147483670" r:id="rId20"/>
    <p:sldLayoutId id="2147483671" r:id="rId2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1</a:t>
            </a:fld>
            <a:endParaRPr lang="en-GB" dirty="0"/>
          </a:p>
        </p:txBody>
      </p:sp>
      <p:sp>
        <p:nvSpPr>
          <p:cNvPr id="3" name="Footer Placeholder 2"/>
          <p:cNvSpPr>
            <a:spLocks noGrp="1"/>
          </p:cNvSpPr>
          <p:nvPr>
            <p:ph type="ftr" idx="16"/>
          </p:nvPr>
        </p:nvSpPr>
        <p:spPr/>
        <p:txBody>
          <a:bodyPr/>
          <a:lstStyle/>
          <a:p>
            <a:r>
              <a:rPr lang="en-GB" smtClean="0"/>
              <a:t>Igal Kotzer, General Motors</a:t>
            </a:r>
            <a:endParaRPr lang="en-GB" dirty="0"/>
          </a:p>
        </p:txBody>
      </p:sp>
    </p:spTree>
    <p:extLst>
      <p:ext uri="{BB962C8B-B14F-4D97-AF65-F5344CB8AC3E}">
        <p14:creationId xmlns:p14="http://schemas.microsoft.com/office/powerpoint/2010/main" val="1252871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10</a:t>
            </a:fld>
            <a:endParaRPr lang="en-GB" dirty="0"/>
          </a:p>
        </p:txBody>
      </p:sp>
    </p:spTree>
    <p:extLst>
      <p:ext uri="{BB962C8B-B14F-4D97-AF65-F5344CB8AC3E}">
        <p14:creationId xmlns:p14="http://schemas.microsoft.com/office/powerpoint/2010/main" val="1370044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11</a:t>
            </a:fld>
            <a:endParaRPr lang="en-GB" dirty="0"/>
          </a:p>
        </p:txBody>
      </p:sp>
    </p:spTree>
    <p:extLst>
      <p:ext uri="{BB962C8B-B14F-4D97-AF65-F5344CB8AC3E}">
        <p14:creationId xmlns:p14="http://schemas.microsoft.com/office/powerpoint/2010/main" val="223281551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12</a:t>
            </a:fld>
            <a:endParaRPr lang="en-GB" dirty="0"/>
          </a:p>
        </p:txBody>
      </p:sp>
    </p:spTree>
    <p:extLst>
      <p:ext uri="{BB962C8B-B14F-4D97-AF65-F5344CB8AC3E}">
        <p14:creationId xmlns:p14="http://schemas.microsoft.com/office/powerpoint/2010/main" val="322773096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13</a:t>
            </a:fld>
            <a:endParaRPr lang="en-GB" dirty="0"/>
          </a:p>
        </p:txBody>
      </p:sp>
      <p:sp>
        <p:nvSpPr>
          <p:cNvPr id="4" name="TextBox 3"/>
          <p:cNvSpPr txBox="1"/>
          <p:nvPr/>
        </p:nvSpPr>
        <p:spPr>
          <a:xfrm>
            <a:off x="762000" y="1981200"/>
            <a:ext cx="8686800" cy="2825325"/>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TG2 meeting called to order</a:t>
            </a:r>
          </a:p>
          <a:p>
            <a:pPr marL="457200" indent="-457200">
              <a:buFont typeface="Arial" panose="020B0604020202020204" pitchFamily="34" charset="0"/>
              <a:buChar char="•"/>
            </a:pPr>
            <a:r>
              <a:rPr lang="en-US" dirty="0" smtClean="0">
                <a:solidFill>
                  <a:schemeClr val="tx1"/>
                </a:solidFill>
              </a:rPr>
              <a:t>Approval of this meeting’s agenda</a:t>
            </a:r>
          </a:p>
          <a:p>
            <a:pPr marL="457200" indent="-457200">
              <a:buFont typeface="Arial" panose="020B0604020202020204" pitchFamily="34" charset="0"/>
              <a:buChar char="•"/>
            </a:pPr>
            <a:r>
              <a:rPr lang="en-US" dirty="0" smtClean="0">
                <a:solidFill>
                  <a:schemeClr val="tx1"/>
                </a:solidFill>
              </a:rPr>
              <a:t>Approval of previous meeting’s minutes</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err="1">
                <a:solidFill>
                  <a:schemeClr val="tx1"/>
                </a:solidFill>
              </a:rPr>
              <a:t>Alaa</a:t>
            </a:r>
            <a:r>
              <a:rPr lang="en-US" dirty="0">
                <a:solidFill>
                  <a:schemeClr val="tx1"/>
                </a:solidFill>
              </a:rPr>
              <a:t> </a:t>
            </a:r>
            <a:r>
              <a:rPr lang="en-US" dirty="0" err="1">
                <a:solidFill>
                  <a:schemeClr val="tx1"/>
                </a:solidFill>
              </a:rPr>
              <a:t>Mourad</a:t>
            </a:r>
            <a:r>
              <a:rPr lang="en-US" dirty="0">
                <a:solidFill>
                  <a:schemeClr val="tx1"/>
                </a:solidFill>
              </a:rPr>
              <a:t>, Bluetooth and WLAN coexistence in dense deployment scenarios, 19-17-0033r0</a:t>
            </a:r>
          </a:p>
          <a:p>
            <a:pPr marL="457200" indent="-457200">
              <a:buFont typeface="Arial" panose="020B0604020202020204" pitchFamily="34" charset="0"/>
              <a:buChar char="•"/>
            </a:pPr>
            <a:r>
              <a:rPr lang="en-US" dirty="0" smtClean="0">
                <a:solidFill>
                  <a:schemeClr val="tx1"/>
                </a:solidFill>
              </a:rPr>
              <a:t>Recess</a:t>
            </a:r>
          </a:p>
        </p:txBody>
      </p:sp>
    </p:spTree>
    <p:extLst>
      <p:ext uri="{BB962C8B-B14F-4D97-AF65-F5344CB8AC3E}">
        <p14:creationId xmlns:p14="http://schemas.microsoft.com/office/powerpoint/2010/main" val="21838662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14</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March</a:t>
            </a:r>
            <a:r>
              <a:rPr lang="en-US" dirty="0" smtClean="0">
                <a:solidFill>
                  <a:srgbClr val="FF0000"/>
                </a:solidFill>
              </a:rPr>
              <a:t> </a:t>
            </a:r>
            <a:r>
              <a:rPr lang="en-US" dirty="0" smtClean="0">
                <a:solidFill>
                  <a:schemeClr val="tx1"/>
                </a:solidFill>
              </a:rPr>
              <a:t>2017 TG2 meeting, 19-17/0038r0.</a:t>
            </a: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 Jim Lansford</a:t>
            </a:r>
          </a:p>
          <a:p>
            <a:pPr marL="457200" indent="-457200">
              <a:buFont typeface="Arial" panose="020B0604020202020204" pitchFamily="34" charset="0"/>
              <a:buChar char="•"/>
            </a:pPr>
            <a:r>
              <a:rPr lang="en-US" dirty="0" smtClean="0">
                <a:solidFill>
                  <a:schemeClr val="tx1"/>
                </a:solidFill>
              </a:rPr>
              <a:t>Second: </a:t>
            </a:r>
            <a:r>
              <a:rPr lang="en-US" dirty="0" err="1" smtClean="0">
                <a:solidFill>
                  <a:schemeClr val="tx1"/>
                </a:solidFill>
              </a:rPr>
              <a:t>Alireza</a:t>
            </a:r>
            <a:r>
              <a:rPr lang="en-US" dirty="0" smtClean="0">
                <a:solidFill>
                  <a:schemeClr val="tx1"/>
                </a:solidFill>
              </a:rPr>
              <a:t> </a:t>
            </a:r>
            <a:r>
              <a:rPr lang="en-US" dirty="0" err="1" smtClean="0">
                <a:solidFill>
                  <a:schemeClr val="tx1"/>
                </a:solidFill>
              </a:rPr>
              <a:t>Nejatian</a:t>
            </a: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 4/0/0</a:t>
            </a:r>
            <a:endParaRPr lang="en-US" dirty="0">
              <a:solidFill>
                <a:schemeClr val="tx1"/>
              </a:solidFill>
            </a:endParaRPr>
          </a:p>
        </p:txBody>
      </p:sp>
    </p:spTree>
    <p:extLst>
      <p:ext uri="{BB962C8B-B14F-4D97-AF65-F5344CB8AC3E}">
        <p14:creationId xmlns:p14="http://schemas.microsoft.com/office/powerpoint/2010/main" val="37204792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15</a:t>
            </a:fld>
            <a:endParaRPr lang="en-GB" dirty="0"/>
          </a:p>
        </p:txBody>
      </p:sp>
      <p:sp>
        <p:nvSpPr>
          <p:cNvPr id="4" name="TextBox 3"/>
          <p:cNvSpPr txBox="1"/>
          <p:nvPr/>
        </p:nvSpPr>
        <p:spPr>
          <a:xfrm>
            <a:off x="762000" y="1981200"/>
            <a:ext cx="8686800" cy="3215752"/>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Motion to approve the agenda of the January</a:t>
            </a:r>
            <a:r>
              <a:rPr lang="en-US" dirty="0" smtClean="0">
                <a:solidFill>
                  <a:srgbClr val="FF0000"/>
                </a:solidFill>
              </a:rPr>
              <a:t> </a:t>
            </a:r>
            <a:r>
              <a:rPr lang="en-US" dirty="0" smtClean="0">
                <a:solidFill>
                  <a:schemeClr val="tx1"/>
                </a:solidFill>
              </a:rPr>
              <a:t>2017 TG2 meeting, 19-17/0019r0.</a:t>
            </a:r>
          </a:p>
          <a:p>
            <a:pPr marL="457200" indent="-457200">
              <a:buFont typeface="Arial" panose="020B0604020202020204" pitchFamily="34" charset="0"/>
              <a:buChar char="•"/>
            </a:pP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Move: </a:t>
            </a:r>
            <a:r>
              <a:rPr lang="en-US" dirty="0" err="1" smtClean="0">
                <a:solidFill>
                  <a:schemeClr val="tx1"/>
                </a:solidFill>
              </a:rPr>
              <a:t>Alireza</a:t>
            </a:r>
            <a:r>
              <a:rPr lang="en-US" dirty="0" smtClean="0">
                <a:solidFill>
                  <a:schemeClr val="tx1"/>
                </a:solidFill>
              </a:rPr>
              <a:t> </a:t>
            </a:r>
            <a:r>
              <a:rPr lang="en-US" dirty="0" err="1" smtClean="0">
                <a:solidFill>
                  <a:schemeClr val="tx1"/>
                </a:solidFill>
              </a:rPr>
              <a:t>Nejatian</a:t>
            </a:r>
            <a:endParaRPr lang="en-US" dirty="0" smtClean="0">
              <a:solidFill>
                <a:schemeClr val="tx1"/>
              </a:solidFill>
            </a:endParaRPr>
          </a:p>
          <a:p>
            <a:pPr marL="457200" indent="-457200">
              <a:buFont typeface="Arial" panose="020B0604020202020204" pitchFamily="34" charset="0"/>
              <a:buChar char="•"/>
            </a:pPr>
            <a:r>
              <a:rPr lang="en-US" dirty="0" smtClean="0">
                <a:solidFill>
                  <a:schemeClr val="tx1"/>
                </a:solidFill>
              </a:rPr>
              <a:t>Second: </a:t>
            </a:r>
            <a:r>
              <a:rPr lang="en-US" dirty="0" err="1" smtClean="0">
                <a:solidFill>
                  <a:schemeClr val="tx1"/>
                </a:solidFill>
              </a:rPr>
              <a:t>Sho</a:t>
            </a:r>
            <a:r>
              <a:rPr lang="en-US" dirty="0" smtClean="0">
                <a:solidFill>
                  <a:schemeClr val="tx1"/>
                </a:solidFill>
              </a:rPr>
              <a:t> </a:t>
            </a:r>
            <a:r>
              <a:rPr lang="en-US" dirty="0" err="1" smtClean="0">
                <a:solidFill>
                  <a:schemeClr val="tx1"/>
                </a:solidFill>
              </a:rPr>
              <a:t>Furuichi</a:t>
            </a:r>
            <a:endParaRPr lang="en-US" dirty="0" smtClean="0">
              <a:solidFill>
                <a:schemeClr val="tx1"/>
              </a:solidFill>
            </a:endParaRPr>
          </a:p>
          <a:p>
            <a:pPr marL="457200" indent="-457200">
              <a:buFont typeface="Arial" panose="020B0604020202020204" pitchFamily="34" charset="0"/>
              <a:buChar char="•"/>
            </a:pPr>
            <a:endParaRPr lang="en-US" dirty="0">
              <a:solidFill>
                <a:schemeClr val="tx1"/>
              </a:solidFill>
            </a:endParaRPr>
          </a:p>
          <a:p>
            <a:pPr marL="457200" indent="-457200">
              <a:buFont typeface="Arial" panose="020B0604020202020204" pitchFamily="34" charset="0"/>
              <a:buChar char="•"/>
            </a:pPr>
            <a:r>
              <a:rPr lang="en-US" dirty="0" smtClean="0">
                <a:solidFill>
                  <a:schemeClr val="tx1"/>
                </a:solidFill>
              </a:rPr>
              <a:t>Y/N/A: Unanimous </a:t>
            </a:r>
            <a:r>
              <a:rPr lang="en-US" dirty="0" err="1" smtClean="0">
                <a:solidFill>
                  <a:schemeClr val="tx1"/>
                </a:solidFill>
              </a:rPr>
              <a:t>concent</a:t>
            </a:r>
            <a:endParaRPr lang="en-US" dirty="0">
              <a:solidFill>
                <a:schemeClr val="tx1"/>
              </a:solidFill>
            </a:endParaRPr>
          </a:p>
        </p:txBody>
      </p:sp>
    </p:spTree>
    <p:extLst>
      <p:ext uri="{BB962C8B-B14F-4D97-AF65-F5344CB8AC3E}">
        <p14:creationId xmlns:p14="http://schemas.microsoft.com/office/powerpoint/2010/main" val="58833846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idx="10"/>
          </p:nvPr>
        </p:nvSpPr>
        <p:spPr/>
        <p:txBody>
          <a:bodyPr/>
          <a:lstStyle/>
          <a:p>
            <a:r>
              <a:rPr lang="en-GB" smtClean="0"/>
              <a:t>Igal Kotzer, General Motors</a:t>
            </a:r>
            <a:endParaRPr lang="en-GB" dirty="0"/>
          </a:p>
        </p:txBody>
      </p:sp>
      <p:sp>
        <p:nvSpPr>
          <p:cNvPr id="4" name="Slide Number Placeholder 3"/>
          <p:cNvSpPr>
            <a:spLocks noGrp="1"/>
          </p:cNvSpPr>
          <p:nvPr>
            <p:ph type="sldNum" idx="11"/>
          </p:nvPr>
        </p:nvSpPr>
        <p:spPr/>
        <p:txBody>
          <a:bodyPr/>
          <a:lstStyle/>
          <a:p>
            <a:r>
              <a:rPr lang="en-GB" smtClean="0"/>
              <a:t>Slide </a:t>
            </a:r>
            <a:fld id="{D09C756B-EB39-4236-ADBB-73052B179AE4}" type="slidenum">
              <a:rPr lang="en-GB" smtClean="0"/>
              <a:pPr/>
              <a:t>16</a:t>
            </a:fld>
            <a:endParaRPr lang="en-GB" dirty="0"/>
          </a:p>
        </p:txBody>
      </p:sp>
      <p:sp>
        <p:nvSpPr>
          <p:cNvPr id="5" name="TextBox 4"/>
          <p:cNvSpPr txBox="1"/>
          <p:nvPr/>
        </p:nvSpPr>
        <p:spPr>
          <a:xfrm>
            <a:off x="762000" y="838200"/>
            <a:ext cx="8349827" cy="830997"/>
          </a:xfrm>
          <a:prstGeom prst="rect">
            <a:avLst/>
          </a:prstGeom>
          <a:noFill/>
        </p:spPr>
        <p:txBody>
          <a:bodyPr wrap="square" rtlCol="0">
            <a:spAutoFit/>
          </a:bodyPr>
          <a:lstStyle/>
          <a:p>
            <a:pPr algn="ctr"/>
            <a:r>
              <a:rPr lang="en-US" sz="4800" dirty="0" smtClean="0">
                <a:solidFill>
                  <a:schemeClr val="tx1"/>
                </a:solidFill>
              </a:rPr>
              <a:t>Technical Submission</a:t>
            </a:r>
            <a:endParaRPr lang="en-US" sz="4800" dirty="0">
              <a:solidFill>
                <a:schemeClr val="tx1"/>
              </a:solidFill>
            </a:endParaRPr>
          </a:p>
        </p:txBody>
      </p:sp>
    </p:spTree>
    <p:extLst>
      <p:ext uri="{BB962C8B-B14F-4D97-AF65-F5344CB8AC3E}">
        <p14:creationId xmlns:p14="http://schemas.microsoft.com/office/powerpoint/2010/main" val="3451547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17</a:t>
            </a:fld>
            <a:endParaRPr lang="en-GB" dirty="0"/>
          </a:p>
        </p:txBody>
      </p:sp>
      <p:sp>
        <p:nvSpPr>
          <p:cNvPr id="4" name="TextBox 3"/>
          <p:cNvSpPr txBox="1"/>
          <p:nvPr/>
        </p:nvSpPr>
        <p:spPr>
          <a:xfrm>
            <a:off x="7413416" y="3276600"/>
            <a:ext cx="1698411" cy="584775"/>
          </a:xfrm>
          <a:prstGeom prst="rect">
            <a:avLst/>
          </a:prstGeom>
          <a:noFill/>
        </p:spPr>
        <p:txBody>
          <a:bodyPr wrap="square" rtlCol="0">
            <a:spAutoFit/>
          </a:bodyPr>
          <a:lstStyle/>
          <a:p>
            <a:r>
              <a:rPr lang="en-US" sz="3200" dirty="0" smtClean="0">
                <a:solidFill>
                  <a:schemeClr val="tx1"/>
                </a:solidFill>
              </a:rPr>
              <a:t>@16:50</a:t>
            </a:r>
            <a:endParaRPr lang="en-US" dirty="0">
              <a:solidFill>
                <a:schemeClr val="tx1"/>
              </a:solidFill>
            </a:endParaRPr>
          </a:p>
        </p:txBody>
      </p:sp>
    </p:spTree>
    <p:extLst>
      <p:ext uri="{BB962C8B-B14F-4D97-AF65-F5344CB8AC3E}">
        <p14:creationId xmlns:p14="http://schemas.microsoft.com/office/powerpoint/2010/main" val="38712371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18</a:t>
            </a:fld>
            <a:endParaRPr lang="en-GB" dirty="0"/>
          </a:p>
        </p:txBody>
      </p:sp>
    </p:spTree>
    <p:extLst>
      <p:ext uri="{BB962C8B-B14F-4D97-AF65-F5344CB8AC3E}">
        <p14:creationId xmlns:p14="http://schemas.microsoft.com/office/powerpoint/2010/main" val="14921609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19</a:t>
            </a:fld>
            <a:endParaRPr lang="en-GB" dirty="0"/>
          </a:p>
        </p:txBody>
      </p:sp>
    </p:spTree>
    <p:extLst>
      <p:ext uri="{BB962C8B-B14F-4D97-AF65-F5344CB8AC3E}">
        <p14:creationId xmlns:p14="http://schemas.microsoft.com/office/powerpoint/2010/main" val="32856112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2</a:t>
            </a:fld>
            <a:endParaRPr lang="en-GB" dirty="0"/>
          </a:p>
        </p:txBody>
      </p:sp>
      <p:pic>
        <p:nvPicPr>
          <p:cNvPr id="4" name="Picture 3"/>
          <p:cNvPicPr>
            <a:picLocks noChangeAspect="1"/>
          </p:cNvPicPr>
          <p:nvPr/>
        </p:nvPicPr>
        <p:blipFill>
          <a:blip r:embed="rId2"/>
          <a:stretch>
            <a:fillRect/>
          </a:stretch>
        </p:blipFill>
        <p:spPr>
          <a:xfrm>
            <a:off x="1219200" y="1611219"/>
            <a:ext cx="7399591" cy="4941981"/>
          </a:xfrm>
          <a:prstGeom prst="rect">
            <a:avLst/>
          </a:prstGeom>
        </p:spPr>
      </p:pic>
    </p:spTree>
    <p:extLst>
      <p:ext uri="{BB962C8B-B14F-4D97-AF65-F5344CB8AC3E}">
        <p14:creationId xmlns:p14="http://schemas.microsoft.com/office/powerpoint/2010/main" val="350211534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20</a:t>
            </a:fld>
            <a:endParaRPr lang="en-GB" dirty="0"/>
          </a:p>
        </p:txBody>
      </p:sp>
    </p:spTree>
    <p:extLst>
      <p:ext uri="{BB962C8B-B14F-4D97-AF65-F5344CB8AC3E}">
        <p14:creationId xmlns:p14="http://schemas.microsoft.com/office/powerpoint/2010/main" val="397913875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21</a:t>
            </a:fld>
            <a:endParaRPr lang="en-GB" dirty="0"/>
          </a:p>
        </p:txBody>
      </p:sp>
    </p:spTree>
    <p:extLst>
      <p:ext uri="{BB962C8B-B14F-4D97-AF65-F5344CB8AC3E}">
        <p14:creationId xmlns:p14="http://schemas.microsoft.com/office/powerpoint/2010/main" val="39099056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3</a:t>
            </a:fld>
            <a:endParaRPr lang="en-GB" dirty="0"/>
          </a:p>
        </p:txBody>
      </p:sp>
    </p:spTree>
    <p:extLst>
      <p:ext uri="{BB962C8B-B14F-4D97-AF65-F5344CB8AC3E}">
        <p14:creationId xmlns:p14="http://schemas.microsoft.com/office/powerpoint/2010/main" val="104805264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4</a:t>
            </a:fld>
            <a:endParaRPr lang="en-GB" dirty="0"/>
          </a:p>
        </p:txBody>
      </p:sp>
    </p:spTree>
    <p:extLst>
      <p:ext uri="{BB962C8B-B14F-4D97-AF65-F5344CB8AC3E}">
        <p14:creationId xmlns:p14="http://schemas.microsoft.com/office/powerpoint/2010/main" val="3485020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1"/>
          </p:nvPr>
        </p:nvSpPr>
        <p:spPr/>
        <p:txBody>
          <a:bodyPr/>
          <a:lstStyle/>
          <a:p>
            <a:r>
              <a:rPr lang="en-GB" smtClean="0"/>
              <a:t>Igal Kotzer, General Motors</a:t>
            </a:r>
            <a:endParaRPr lang="en-GB" dirty="0"/>
          </a:p>
        </p:txBody>
      </p:sp>
      <p:sp>
        <p:nvSpPr>
          <p:cNvPr id="3" name="Slide Number Placeholder 2"/>
          <p:cNvSpPr>
            <a:spLocks noGrp="1"/>
          </p:cNvSpPr>
          <p:nvPr>
            <p:ph type="sldNum" idx="12"/>
          </p:nvPr>
        </p:nvSpPr>
        <p:spPr/>
        <p:txBody>
          <a:bodyPr/>
          <a:lstStyle/>
          <a:p>
            <a:r>
              <a:rPr lang="en-GB" smtClean="0"/>
              <a:t>Slide </a:t>
            </a:r>
            <a:fld id="{D09C756B-EB39-4236-ADBB-73052B179AE4}" type="slidenum">
              <a:rPr lang="en-GB" smtClean="0"/>
              <a:pPr/>
              <a:t>5</a:t>
            </a:fld>
            <a:endParaRPr lang="en-GB" dirty="0"/>
          </a:p>
        </p:txBody>
      </p:sp>
      <p:sp>
        <p:nvSpPr>
          <p:cNvPr id="4" name="TextBox 3"/>
          <p:cNvSpPr txBox="1"/>
          <p:nvPr/>
        </p:nvSpPr>
        <p:spPr>
          <a:xfrm>
            <a:off x="762000" y="1981200"/>
            <a:ext cx="8686800" cy="2044470"/>
          </a:xfrm>
          <a:prstGeom prst="rect">
            <a:avLst/>
          </a:prstGeom>
          <a:noFill/>
        </p:spPr>
        <p:txBody>
          <a:bodyPr wrap="square" rtlCol="0">
            <a:spAutoFit/>
          </a:bodyPr>
          <a:lstStyle/>
          <a:p>
            <a:pPr marL="457200" indent="-457200">
              <a:buFont typeface="Arial" panose="020B0604020202020204" pitchFamily="34" charset="0"/>
              <a:buChar char="•"/>
            </a:pPr>
            <a:r>
              <a:rPr lang="en-US" dirty="0" smtClean="0">
                <a:solidFill>
                  <a:schemeClr val="tx1"/>
                </a:solidFill>
              </a:rPr>
              <a:t>Approval of this meeting’s and previous meeting’s agenda</a:t>
            </a:r>
          </a:p>
          <a:p>
            <a:pPr marL="457200" indent="-457200">
              <a:buFont typeface="Arial" panose="020B0604020202020204" pitchFamily="34" charset="0"/>
              <a:buChar char="•"/>
            </a:pPr>
            <a:r>
              <a:rPr lang="en-US" dirty="0" smtClean="0">
                <a:solidFill>
                  <a:schemeClr val="tx1"/>
                </a:solidFill>
              </a:rPr>
              <a:t>Agenda items:</a:t>
            </a:r>
          </a:p>
          <a:p>
            <a:pPr marL="1242572" lvl="1" indent="-457200">
              <a:buFont typeface="Arial" panose="020B0604020202020204" pitchFamily="34" charset="0"/>
              <a:buChar char="•"/>
            </a:pPr>
            <a:r>
              <a:rPr lang="en-US" dirty="0" smtClean="0">
                <a:solidFill>
                  <a:schemeClr val="tx1"/>
                </a:solidFill>
              </a:rPr>
              <a:t>Technical submissions</a:t>
            </a:r>
          </a:p>
          <a:p>
            <a:pPr marL="457200" indent="-457200">
              <a:buFont typeface="Arial" panose="020B0604020202020204" pitchFamily="34" charset="0"/>
              <a:buChar char="•"/>
            </a:pPr>
            <a:r>
              <a:rPr lang="en-US" dirty="0" smtClean="0">
                <a:solidFill>
                  <a:schemeClr val="tx1"/>
                </a:solidFill>
              </a:rPr>
              <a:t>Motions</a:t>
            </a:r>
          </a:p>
          <a:p>
            <a:pPr marL="457200" indent="-457200">
              <a:buFont typeface="Arial" panose="020B0604020202020204" pitchFamily="34" charset="0"/>
              <a:buChar char="•"/>
            </a:pPr>
            <a:r>
              <a:rPr lang="en-US" dirty="0" smtClean="0">
                <a:solidFill>
                  <a:schemeClr val="tx1"/>
                </a:solidFill>
              </a:rPr>
              <a:t>Schedule for conference calls</a:t>
            </a:r>
            <a:endParaRPr lang="en-US" dirty="0">
              <a:solidFill>
                <a:schemeClr val="tx1"/>
              </a:solidFill>
            </a:endParaRPr>
          </a:p>
        </p:txBody>
      </p:sp>
    </p:spTree>
    <p:extLst>
      <p:ext uri="{BB962C8B-B14F-4D97-AF65-F5344CB8AC3E}">
        <p14:creationId xmlns:p14="http://schemas.microsoft.com/office/powerpoint/2010/main" val="41478196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6</a:t>
            </a:fld>
            <a:endParaRPr lang="en-GB" dirty="0"/>
          </a:p>
        </p:txBody>
      </p:sp>
    </p:spTree>
    <p:extLst>
      <p:ext uri="{BB962C8B-B14F-4D97-AF65-F5344CB8AC3E}">
        <p14:creationId xmlns:p14="http://schemas.microsoft.com/office/powerpoint/2010/main" val="8764637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7</a:t>
            </a:fld>
            <a:endParaRPr lang="en-GB" dirty="0"/>
          </a:p>
        </p:txBody>
      </p:sp>
    </p:spTree>
    <p:extLst>
      <p:ext uri="{BB962C8B-B14F-4D97-AF65-F5344CB8AC3E}">
        <p14:creationId xmlns:p14="http://schemas.microsoft.com/office/powerpoint/2010/main" val="30124912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8</a:t>
            </a:fld>
            <a:endParaRPr lang="en-GB" dirty="0"/>
          </a:p>
        </p:txBody>
      </p:sp>
    </p:spTree>
    <p:extLst>
      <p:ext uri="{BB962C8B-B14F-4D97-AF65-F5344CB8AC3E}">
        <p14:creationId xmlns:p14="http://schemas.microsoft.com/office/powerpoint/2010/main" val="462634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idx="10"/>
          </p:nvPr>
        </p:nvSpPr>
        <p:spPr/>
        <p:txBody>
          <a:bodyPr/>
          <a:lstStyle/>
          <a:p>
            <a:r>
              <a:rPr lang="en-GB" smtClean="0"/>
              <a:t>Igal Kotzer, General Motors</a:t>
            </a:r>
            <a:endParaRPr lang="en-GB" dirty="0"/>
          </a:p>
        </p:txBody>
      </p:sp>
      <p:sp>
        <p:nvSpPr>
          <p:cNvPr id="3" name="Slide Number Placeholder 2"/>
          <p:cNvSpPr>
            <a:spLocks noGrp="1"/>
          </p:cNvSpPr>
          <p:nvPr>
            <p:ph type="sldNum" idx="11"/>
          </p:nvPr>
        </p:nvSpPr>
        <p:spPr/>
        <p:txBody>
          <a:bodyPr/>
          <a:lstStyle/>
          <a:p>
            <a:r>
              <a:rPr lang="en-GB" smtClean="0"/>
              <a:t>Slide </a:t>
            </a:r>
            <a:fld id="{D09C756B-EB39-4236-ADBB-73052B179AE4}" type="slidenum">
              <a:rPr lang="en-GB" smtClean="0"/>
              <a:pPr/>
              <a:t>9</a:t>
            </a:fld>
            <a:endParaRPr lang="en-GB" dirty="0"/>
          </a:p>
        </p:txBody>
      </p:sp>
    </p:spTree>
    <p:extLst>
      <p:ext uri="{BB962C8B-B14F-4D97-AF65-F5344CB8AC3E}">
        <p14:creationId xmlns:p14="http://schemas.microsoft.com/office/powerpoint/2010/main" val="17488386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268</Words>
  <Application>Microsoft Office PowerPoint</Application>
  <PresentationFormat>Custom</PresentationFormat>
  <Paragraphs>74</Paragraphs>
  <Slides>21</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 Unicode MS</vt:lpstr>
      <vt:lpstr>MS Gothic</vt:lpstr>
      <vt:lpstr>Arial</vt:lpstr>
      <vt:lpstr>Calibri</vt:lpstr>
      <vt:lpstr>Times New Roman</vt:lpstr>
      <vt:lpstr>Office Theme</vt:lpstr>
      <vt:lpstr>Document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2016-09-14T01:15:47Z</dcterms:created>
  <dcterms:modified xsi:type="dcterms:W3CDTF">2017-03-15T00:17:25Z</dcterms:modified>
</cp:coreProperties>
</file>