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4" r:id="rId5"/>
    <p:sldId id="320"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90" d="100"/>
          <a:sy n="90" d="100"/>
        </p:scale>
        <p:origin x="-854" y="-1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802.19-17/0037r1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15/19-15-0029-05-0CUB-draft-cub-csd.docx" TargetMode="External"/><Relationship Id="rId2" Type="http://schemas.openxmlformats.org/officeDocument/2006/relationships/hyperlink" Target="https://mentor.ieee.org/802.19/dcn/15/19-15-0028-08-0CUB-draft-cub-par.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March 2017 TG1a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8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TG1a closing report from March 2017 IEEE 802.19 meeting in Vancouver, BC, Canada.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a:t>Approved meeting minutes</a:t>
            </a:r>
          </a:p>
          <a:p>
            <a:endParaRPr kumimoji="1" lang="en-US" altLang="ja-JP" dirty="0"/>
          </a:p>
          <a:p>
            <a:r>
              <a:rPr kumimoji="1" lang="en-US" altLang="ja-JP" dirty="0"/>
              <a:t>Information of sponsor ballot was reviewed</a:t>
            </a:r>
          </a:p>
          <a:p>
            <a:pPr lvl="1"/>
            <a:r>
              <a:rPr lang="en-US" dirty="0"/>
              <a:t>1</a:t>
            </a:r>
            <a:r>
              <a:rPr lang="en-US" baseline="30000" dirty="0"/>
              <a:t>st</a:t>
            </a:r>
            <a:r>
              <a:rPr lang="en-US" dirty="0"/>
              <a:t> Working Group Letter Ballot on Draft 1.0 completed on January 6</a:t>
            </a:r>
          </a:p>
          <a:p>
            <a:pPr lvl="2"/>
            <a:r>
              <a:rPr lang="en-US" dirty="0"/>
              <a:t>Results</a:t>
            </a:r>
          </a:p>
          <a:p>
            <a:pPr lvl="3"/>
            <a:r>
              <a:rPr lang="en-US" dirty="0"/>
              <a:t>Yes:                       17</a:t>
            </a:r>
          </a:p>
          <a:p>
            <a:pPr lvl="3"/>
            <a:r>
              <a:rPr lang="en-US" dirty="0"/>
              <a:t>No:                       0</a:t>
            </a:r>
          </a:p>
          <a:p>
            <a:pPr lvl="3"/>
            <a:r>
              <a:rPr lang="en-US" dirty="0"/>
              <a:t>Abstain:               4</a:t>
            </a:r>
          </a:p>
          <a:p>
            <a:pPr lvl="2"/>
            <a:r>
              <a:rPr lang="en-US" dirty="0"/>
              <a:t>Return ratio 63%</a:t>
            </a:r>
          </a:p>
          <a:p>
            <a:pPr lvl="2"/>
            <a:r>
              <a:rPr lang="en-US" dirty="0"/>
              <a:t>WG Letter Ballot Passes</a:t>
            </a:r>
          </a:p>
          <a:p>
            <a:pPr lvl="2"/>
            <a:r>
              <a:rPr lang="en-US" b="1" dirty="0"/>
              <a:t>Total 13 comments were received</a:t>
            </a:r>
            <a:endParaRPr lang="en-US" dirty="0"/>
          </a:p>
          <a:p>
            <a:pPr lvl="2"/>
            <a:r>
              <a:rPr lang="en-US" dirty="0"/>
              <a:t>Technical:  10</a:t>
            </a:r>
          </a:p>
          <a:p>
            <a:pPr lvl="2"/>
            <a:r>
              <a:rPr lang="en-US" dirty="0"/>
              <a:t>Editorial: </a:t>
            </a:r>
            <a:r>
              <a:rPr lang="en-US" dirty="0" smtClean="0"/>
              <a:t>3</a:t>
            </a:r>
            <a:r>
              <a:rPr lang="en-US" dirty="0"/>
              <a:t> </a:t>
            </a:r>
          </a:p>
          <a:p>
            <a:pPr lvl="1"/>
            <a:r>
              <a:rPr lang="en-US" dirty="0"/>
              <a:t>2</a:t>
            </a:r>
            <a:r>
              <a:rPr lang="en-US" baseline="30000" dirty="0"/>
              <a:t>nd</a:t>
            </a:r>
            <a:r>
              <a:rPr lang="en-US" dirty="0"/>
              <a:t> Working Group Letter Ballot on Draft 2.0 completed on February 9</a:t>
            </a:r>
          </a:p>
          <a:p>
            <a:pPr lvl="2"/>
            <a:r>
              <a:rPr lang="en-US" dirty="0"/>
              <a:t>Results</a:t>
            </a:r>
          </a:p>
          <a:p>
            <a:pPr lvl="3"/>
            <a:r>
              <a:rPr lang="en-US" dirty="0"/>
              <a:t>Yes:                       20</a:t>
            </a:r>
          </a:p>
          <a:p>
            <a:pPr lvl="3"/>
            <a:r>
              <a:rPr lang="en-US" dirty="0"/>
              <a:t>No:                       0</a:t>
            </a:r>
          </a:p>
          <a:p>
            <a:pPr lvl="3"/>
            <a:r>
              <a:rPr lang="en-US" dirty="0"/>
              <a:t>Abstain:               2</a:t>
            </a:r>
          </a:p>
          <a:p>
            <a:pPr lvl="2"/>
            <a:r>
              <a:rPr lang="en-US" dirty="0"/>
              <a:t>Ballot Passes</a:t>
            </a:r>
          </a:p>
          <a:p>
            <a:pPr lvl="2"/>
            <a:r>
              <a:rPr lang="en-US" b="1" dirty="0"/>
              <a:t>Total 0 comments were received</a:t>
            </a:r>
            <a:endParaRPr lang="en-US" dirty="0"/>
          </a:p>
          <a:p>
            <a:pPr lvl="1"/>
            <a:endParaRPr kumimoji="1" lang="en-US" altLang="ja-JP" dirty="0"/>
          </a:p>
          <a:p>
            <a:r>
              <a:rPr kumimoji="1" lang="en-US" altLang="ja-JP" dirty="0"/>
              <a:t>Project time line was reviewed</a:t>
            </a:r>
          </a:p>
          <a:p>
            <a:pPr lvl="1"/>
            <a:r>
              <a:rPr kumimoji="1" lang="en-US" altLang="ja-JP" dirty="0"/>
              <a:t>Update to DCN 19-15/0096r2</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Motion</a:t>
            </a:r>
            <a:endParaRPr lang="en-US" dirty="0"/>
          </a:p>
        </p:txBody>
      </p:sp>
      <p:sp>
        <p:nvSpPr>
          <p:cNvPr id="3" name="Content Placeholder 2"/>
          <p:cNvSpPr>
            <a:spLocks noGrp="1"/>
          </p:cNvSpPr>
          <p:nvPr>
            <p:ph idx="1"/>
          </p:nvPr>
        </p:nvSpPr>
        <p:spPr/>
        <p:txBody>
          <a:bodyPr/>
          <a:lstStyle/>
          <a:p>
            <a:pPr marL="0" indent="0">
              <a:buNone/>
            </a:pPr>
            <a:r>
              <a:rPr lang="en-US" dirty="0"/>
              <a:t>Motion to </a:t>
            </a:r>
            <a:r>
              <a:rPr lang="en-US" dirty="0" smtClean="0"/>
              <a:t>confirm the PAR of P802.19.1a </a:t>
            </a:r>
            <a:r>
              <a:rPr lang="en-US" dirty="0"/>
              <a:t>Amendment to IEEE Standard 802.19.1-2014</a:t>
            </a:r>
            <a:r>
              <a:rPr lang="en-US" dirty="0" smtClean="0"/>
              <a:t> as in </a:t>
            </a:r>
          </a:p>
          <a:p>
            <a:pPr marL="0" indent="0">
              <a:buNone/>
            </a:pPr>
            <a:r>
              <a:rPr lang="en-US" dirty="0" smtClean="0">
                <a:hlinkClick r:id="rId2"/>
              </a:rPr>
              <a:t>https</a:t>
            </a:r>
            <a:r>
              <a:rPr lang="en-US" dirty="0">
                <a:hlinkClick r:id="rId2"/>
              </a:rPr>
              <a:t>://</a:t>
            </a:r>
            <a:r>
              <a:rPr lang="en-US" dirty="0" smtClean="0">
                <a:hlinkClick r:id="rId2"/>
              </a:rPr>
              <a:t>mentor.ieee.org/802.19/dcn/15/19-15-0028-08-0CUB-draft-cub-par.docx</a:t>
            </a:r>
            <a:r>
              <a:rPr lang="en-US" dirty="0"/>
              <a:t> </a:t>
            </a:r>
            <a:r>
              <a:rPr lang="en-US" dirty="0" smtClean="0"/>
              <a:t>and the </a:t>
            </a:r>
            <a:r>
              <a:rPr lang="en-US" dirty="0"/>
              <a:t>CSD </a:t>
            </a:r>
            <a:r>
              <a:rPr lang="en-US" dirty="0" smtClean="0"/>
              <a:t>as in </a:t>
            </a:r>
            <a:r>
              <a:rPr lang="en-US" u="sng" dirty="0">
                <a:hlinkClick r:id="rId3"/>
              </a:rPr>
              <a:t>https://mentor.ieee.org/802.19/dcn/15/19-15-0029-05-0CUB-draft-cub-csd.docx</a:t>
            </a:r>
            <a:endParaRPr lang="en-US" dirty="0"/>
          </a:p>
          <a:p>
            <a:r>
              <a:rPr lang="en-US" dirty="0"/>
              <a:t>Move:</a:t>
            </a:r>
          </a:p>
          <a:p>
            <a:r>
              <a:rPr lang="en-US" dirty="0"/>
              <a:t>Second:</a:t>
            </a:r>
          </a:p>
          <a:p>
            <a:r>
              <a:rPr 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Naotaka Sato, Sony</a:t>
            </a:r>
            <a:endParaRPr lang="en-GB" dirty="0"/>
          </a:p>
        </p:txBody>
      </p:sp>
      <p:sp>
        <p:nvSpPr>
          <p:cNvPr id="6" name="Date Placeholder 5"/>
          <p:cNvSpPr>
            <a:spLocks noGrp="1"/>
          </p:cNvSpPr>
          <p:nvPr>
            <p:ph type="dt" idx="15"/>
          </p:nvPr>
        </p:nvSpPr>
        <p:spPr/>
        <p:txBody>
          <a:bodyPr/>
          <a:lstStyle/>
          <a:p>
            <a:r>
              <a:rPr lang="en-US" altLang="ja-JP" smtClean="0"/>
              <a:t>March 2017</a:t>
            </a:r>
            <a:endParaRPr lang="en-GB" dirty="0"/>
          </a:p>
        </p:txBody>
      </p:sp>
    </p:spTree>
    <p:extLst>
      <p:ext uri="{BB962C8B-B14F-4D97-AF65-F5344CB8AC3E}">
        <p14:creationId xmlns:p14="http://schemas.microsoft.com/office/powerpoint/2010/main" val="72664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 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800839"/>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2209800">
                  <a:extLst>
                    <a:ext uri="{9D8B030D-6E8A-4147-A177-3AD203B41FA5}">
                      <a16:colId xmlns:a16="http://schemas.microsoft.com/office/drawing/2014/main" xmlns="" val="20002"/>
                    </a:ext>
                  </a:extLst>
                </a:gridCol>
                <a:gridCol w="2286000">
                  <a:extLst>
                    <a:ext uri="{9D8B030D-6E8A-4147-A177-3AD203B41FA5}">
                      <a16:colId xmlns:a16="http://schemas.microsoft.com/office/drawing/2014/main" xmlns="" val="20003"/>
                    </a:ext>
                  </a:extLst>
                </a:gridCol>
                <a:gridCol w="1781172">
                  <a:extLst>
                    <a:ext uri="{9D8B030D-6E8A-4147-A177-3AD203B41FA5}">
                      <a16:colId xmlns:a16="http://schemas.microsoft.com/office/drawing/2014/main" xmlns="" val="20004"/>
                    </a:ext>
                  </a:extLst>
                </a:gridCol>
              </a:tblGrid>
              <a:tr h="370840">
                <a:tc>
                  <a:txBody>
                    <a:bodyPr/>
                    <a:lstStyle/>
                    <a:p>
                      <a:r>
                        <a:rPr kumimoji="1" lang="en-US" altLang="ja-JP" sz="2000" dirty="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Start</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End</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Call Host</a:t>
                      </a:r>
                      <a:endParaRPr kumimoji="1" lang="ja-JP" altLang="en-US" sz="2000" dirty="0">
                        <a:latin typeface="Calibri" panose="020F0502020204030204" pitchFamily="34" charset="0"/>
                      </a:endParaRPr>
                    </a:p>
                  </a:txBody>
                  <a:tcPr/>
                </a:tc>
                <a:extLst>
                  <a:ext uri="{0D108BD9-81ED-4DB2-BD59-A6C34878D82A}">
                    <a16:rowId xmlns:a16="http://schemas.microsoft.com/office/drawing/2014/main" xmlns="" val="10000"/>
                  </a:ext>
                </a:extLst>
              </a:tr>
              <a:tr h="370840">
                <a:tc>
                  <a:txBody>
                    <a:bodyPr/>
                    <a:lstStyle/>
                    <a:p>
                      <a:r>
                        <a:rPr kumimoji="1" lang="en-US" altLang="ja-JP" sz="1800" dirty="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a:latin typeface="Calibri" panose="020F0502020204030204" pitchFamily="34" charset="0"/>
                        </a:rPr>
                        <a:t>xxx. xx</a:t>
                      </a:r>
                    </a:p>
                  </a:txBody>
                  <a:tcPr/>
                </a:tc>
                <a:tc>
                  <a:txBody>
                    <a:bodyPr/>
                    <a:lstStyle/>
                    <a:p>
                      <a:r>
                        <a:rPr kumimoji="1" lang="en-US" altLang="ja-JP" sz="1800" dirty="0">
                          <a:latin typeface="Calibri" panose="020F0502020204030204" pitchFamily="34" charset="0"/>
                        </a:rPr>
                        <a:t>2:00AM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a:latin typeface="Calibri" panose="020F0502020204030204" pitchFamily="34" charset="0"/>
                        </a:rPr>
                        <a:t>3:00AM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a:latin typeface="Calibri" panose="020F0502020204030204" pitchFamily="34" charset="0"/>
                        </a:rPr>
                        <a:t>Naotaka</a:t>
                      </a:r>
                      <a:r>
                        <a:rPr kumimoji="1" lang="en-US" altLang="ja-JP" sz="1800" dirty="0">
                          <a:latin typeface="Calibri" panose="020F0502020204030204" pitchFamily="34" charset="0"/>
                        </a:rPr>
                        <a:t> Sato</a:t>
                      </a:r>
                      <a:endParaRPr kumimoji="1" lang="ja-JP" altLang="en-US" sz="1800" dirty="0">
                        <a:latin typeface="Calibri" panose="020F0502020204030204" pitchFamily="34" charset="0"/>
                      </a:endParaRPr>
                    </a:p>
                  </a:txBody>
                  <a:tcPr/>
                </a:tc>
                <a:extLst>
                  <a:ext uri="{0D108BD9-81ED-4DB2-BD59-A6C34878D82A}">
                    <a16:rowId xmlns:a16="http://schemas.microsoft.com/office/drawing/2014/main" xmlns="" val="10001"/>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a:p>
          <a:p>
            <a:endParaRPr kumimoji="1" lang="en-US" altLang="ja-JP" kern="0" dirty="0"/>
          </a:p>
        </p:txBody>
      </p:sp>
    </p:spTree>
    <p:extLst>
      <p:ext uri="{BB962C8B-B14F-4D97-AF65-F5344CB8AC3E}">
        <p14:creationId xmlns:p14="http://schemas.microsoft.com/office/powerpoint/2010/main" val="376213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May 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Start to resolve comments from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6351</TotalTime>
  <Words>260</Words>
  <Application>Microsoft Office PowerPoint</Application>
  <PresentationFormat>Custom</PresentationFormat>
  <Paragraphs>75</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March 2017 TG1a Closing Report</vt:lpstr>
      <vt:lpstr>Abstract</vt:lpstr>
      <vt:lpstr>Results of the week</vt:lpstr>
      <vt:lpstr>Motion</vt:lpstr>
      <vt:lpstr>No Conference calls</vt:lpstr>
      <vt:lpstr>May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246</cp:revision>
  <cp:lastPrinted>2014-11-08T20:15:38Z</cp:lastPrinted>
  <dcterms:created xsi:type="dcterms:W3CDTF">2014-10-30T17:06:39Z</dcterms:created>
  <dcterms:modified xsi:type="dcterms:W3CDTF">2017-03-15T21:51:24Z</dcterms:modified>
</cp:coreProperties>
</file>