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0" r:id="rId4"/>
    <p:sldId id="271" r:id="rId5"/>
    <p:sldId id="273" r:id="rId6"/>
    <p:sldId id="272" r:id="rId7"/>
    <p:sldId id="274" r:id="rId8"/>
    <p:sldId id="276" r:id="rId9"/>
    <p:sldId id="275" r:id="rId10"/>
    <p:sldId id="266"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650" autoAdjust="0"/>
  </p:normalViewPr>
  <p:slideViewPr>
    <p:cSldViewPr>
      <p:cViewPr varScale="1">
        <p:scale>
          <a:sx n="83" d="100"/>
          <a:sy n="83" d="100"/>
        </p:scale>
        <p:origin x="600"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10</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94728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0719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3593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06178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5843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22165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659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2017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802.19-17/33r0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March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a:t>Bluetooth and WLAN coexistence in dense deployment scenarios  </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2017-03-14</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7022022"/>
              </p:ext>
            </p:extLst>
          </p:nvPr>
        </p:nvGraphicFramePr>
        <p:xfrm>
          <a:off x="555625" y="2433638"/>
          <a:ext cx="8621713" cy="2652712"/>
        </p:xfrm>
        <a:graphic>
          <a:graphicData uri="http://schemas.openxmlformats.org/presentationml/2006/ole">
            <mc:AlternateContent xmlns:mc="http://schemas.openxmlformats.org/markup-compatibility/2006">
              <mc:Choice xmlns:v="urn:schemas-microsoft-com:vml" Requires="v">
                <p:oleObj spid="_x0000_s3188" name="Document" r:id="rId4" imgW="8235733" imgH="2542334" progId="Word.Document.8">
                  <p:embed/>
                </p:oleObj>
              </mc:Choice>
              <mc:Fallback>
                <p:oleObj name="Document" r:id="rId4" imgW="8235733" imgH="2542334" progId="Word.Document.8">
                  <p:embed/>
                  <p:pic>
                    <p:nvPicPr>
                      <p:cNvPr id="0" name="Picture 13"/>
                      <p:cNvPicPr>
                        <a:picLocks noChangeAspect="1" noChangeArrowheads="1"/>
                      </p:cNvPicPr>
                      <p:nvPr/>
                    </p:nvPicPr>
                    <p:blipFill>
                      <a:blip r:embed="rId5"/>
                      <a:srcRect/>
                      <a:stretch>
                        <a:fillRect/>
                      </a:stretch>
                    </p:blipFill>
                    <p:spPr bwMode="auto">
                      <a:xfrm>
                        <a:off x="555625" y="2433638"/>
                        <a:ext cx="8621713" cy="26527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March</a:t>
            </a:r>
            <a:r>
              <a:rPr lang="en-US" dirty="0" smtClean="0"/>
              <a:t> 2017</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10</a:t>
            </a:fld>
            <a:endParaRPr lang="en-GB" dirty="0"/>
          </a:p>
        </p:txBody>
      </p:sp>
      <p:sp>
        <p:nvSpPr>
          <p:cNvPr id="10241" name="Rectangle 1"/>
          <p:cNvSpPr>
            <a:spLocks noGrp="1" noChangeArrowheads="1"/>
          </p:cNvSpPr>
          <p:nvPr>
            <p:ph type="title"/>
          </p:nvPr>
        </p:nvSpPr>
        <p:spPr>
          <a:xfrm>
            <a:off x="731520" y="381000"/>
            <a:ext cx="8290560" cy="1237826"/>
          </a:xfrm>
          <a:ln/>
        </p:spPr>
        <p:txBody>
          <a:bodyPr vert="horz" wrap="square" lIns="96000" tIns="49920" rIns="96000" bIns="49920" numCol="1" anchor="ctr" anchorCtr="0" compatLnSpc="1">
            <a:prstTxWarp prst="textNoShape">
              <a:avLst/>
            </a:prstTxWarp>
          </a:bodyPr>
          <a:lstStyle/>
          <a:p>
            <a:r>
              <a:rPr lang="en-US" dirty="0"/>
              <a:t>Observations and Conclusions</a:t>
            </a:r>
            <a:endParaRPr lang="en-AU" dirty="0"/>
          </a:p>
        </p:txBody>
      </p:sp>
      <p:sp>
        <p:nvSpPr>
          <p:cNvPr id="10242" name="Rectangle 2"/>
          <p:cNvSpPr>
            <a:spLocks noGrp="1" noChangeArrowheads="1"/>
          </p:cNvSpPr>
          <p:nvPr>
            <p:ph type="body" idx="1"/>
          </p:nvPr>
        </p:nvSpPr>
        <p:spPr>
          <a:xfrm>
            <a:off x="731520" y="1683173"/>
            <a:ext cx="8290560" cy="4489027"/>
          </a:xfrm>
          <a:ln/>
        </p:spPr>
        <p:txBody>
          <a:bodyPr/>
          <a:lstStyle/>
          <a:p>
            <a:r>
              <a:rPr lang="en-US" b="1" dirty="0" smtClean="0">
                <a:cs typeface="+mn-cs"/>
              </a:rPr>
              <a:t>The Bluetooth performance will be strongly effected in WLAN dense deployment scenarios, like automotive environment</a:t>
            </a:r>
          </a:p>
          <a:p>
            <a:r>
              <a:rPr lang="en-US" dirty="0" smtClean="0"/>
              <a:t>In this study, only the non</a:t>
            </a:r>
            <a:r>
              <a:rPr lang="de-DE" dirty="0" smtClean="0"/>
              <a:t>-</a:t>
            </a:r>
            <a:r>
              <a:rPr lang="en-US" dirty="0" smtClean="0"/>
              <a:t>overlapped</a:t>
            </a:r>
            <a:r>
              <a:rPr lang="de-DE" dirty="0" smtClean="0"/>
              <a:t> WLAN Channels </a:t>
            </a:r>
            <a:r>
              <a:rPr lang="en-US" dirty="0" smtClean="0"/>
              <a:t>(1,6 and 11) were considered, the Bluetooth performance will be worse in case other channels are used as well</a:t>
            </a:r>
          </a:p>
          <a:p>
            <a:r>
              <a:rPr lang="en-US" dirty="0"/>
              <a:t>Music streaming is more resilient than HFP to WLAN interference as a result of </a:t>
            </a:r>
            <a:r>
              <a:rPr lang="en-US" dirty="0" smtClean="0"/>
              <a:t>retransmissions</a:t>
            </a:r>
            <a:endParaRPr lang="en-US" dirty="0" smtClean="0"/>
          </a:p>
          <a:p>
            <a:r>
              <a:rPr lang="en-US" dirty="0" smtClean="0"/>
              <a:t>The Bluetooth effect on WLAN </a:t>
            </a:r>
            <a:r>
              <a:rPr lang="en-US" dirty="0"/>
              <a:t>is insignificant. Only </a:t>
            </a:r>
            <a:r>
              <a:rPr lang="en-US" dirty="0" smtClean="0"/>
              <a:t>a small </a:t>
            </a:r>
            <a:r>
              <a:rPr lang="en-US" dirty="0"/>
              <a:t>decrement in throughput is observed when </a:t>
            </a:r>
            <a:r>
              <a:rPr lang="en-US" dirty="0" smtClean="0"/>
              <a:t>networks function </a:t>
            </a:r>
            <a:r>
              <a:rPr lang="en-US" dirty="0"/>
              <a:t>with high </a:t>
            </a:r>
            <a:r>
              <a:rPr lang="en-US" dirty="0" smtClean="0"/>
              <a:t>throughput</a:t>
            </a:r>
            <a:endParaRPr lang="en-US" dirty="0"/>
          </a:p>
          <a:p>
            <a:endParaRPr lang="en-US" b="1" dirty="0"/>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4572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15544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presents Wi-Fi and Bluetooth measurements targeting dense deployment scenarios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Two typical Bluetooth applications in automobiles are considered</a:t>
            </a:r>
            <a:r>
              <a:rPr lang="de-DE" dirty="0" smtClean="0"/>
              <a: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t>Music Streaming using A2DP profile </a:t>
            </a:r>
            <a:r>
              <a:rPr lang="de-DE" dirty="0" smtClean="0"/>
              <a:t>(ACL)</a:t>
            </a:r>
            <a:endParaRPr lang="en-US"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t>Hands-free calling using HFP profile (SCO)</a:t>
            </a:r>
          </a:p>
          <a:p>
            <a:pPr marL="365770" lvl="1">
              <a:spcBef>
                <a:spcPts val="640"/>
              </a:spcBef>
              <a:buFont typeface="Arial" panose="020B0604020202020204" pitchFamily="34" charset="0"/>
              <a:buChar cha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400" b="1" dirty="0">
                <a:cs typeface="+mn-cs"/>
              </a:rPr>
              <a:t>Evaluate the performance of Bluetooth applications under simultaneous WLAN interference on the three WLAN non-overlapped channels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pic>
        <p:nvPicPr>
          <p:cNvPr id="2" name="Picture 1"/>
          <p:cNvPicPr>
            <a:picLocks noChangeAspect="1"/>
          </p:cNvPicPr>
          <p:nvPr/>
        </p:nvPicPr>
        <p:blipFill>
          <a:blip r:embed="rId3"/>
          <a:stretch>
            <a:fillRect/>
          </a:stretch>
        </p:blipFill>
        <p:spPr>
          <a:xfrm>
            <a:off x="1863335" y="5029200"/>
            <a:ext cx="5777325" cy="176614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731520" y="4572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Measurements Setup</a:t>
            </a:r>
            <a:endParaRPr lang="en-GB" dirty="0"/>
          </a:p>
        </p:txBody>
      </p:sp>
      <p:sp>
        <p:nvSpPr>
          <p:cNvPr id="4098" name="Rectangle 2"/>
          <p:cNvSpPr>
            <a:spLocks noGrp="1" noChangeArrowheads="1"/>
          </p:cNvSpPr>
          <p:nvPr>
            <p:ph type="body" idx="1"/>
          </p:nvPr>
        </p:nvSpPr>
        <p:spPr>
          <a:xfrm>
            <a:off x="731520" y="12954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The test </a:t>
            </a:r>
            <a:r>
              <a:rPr lang="en-GB" dirty="0" smtClean="0"/>
              <a:t>setup-shown </a:t>
            </a:r>
            <a:r>
              <a:rPr lang="en-GB" dirty="0"/>
              <a:t>in the </a:t>
            </a:r>
            <a:r>
              <a:rPr lang="en-GB" dirty="0" smtClean="0"/>
              <a:t>figure- </a:t>
            </a:r>
            <a:r>
              <a:rPr lang="en-GB" dirty="0"/>
              <a:t>below was established in a</a:t>
            </a:r>
            <a:r>
              <a:rPr lang="en-GB" dirty="0" smtClean="0"/>
              <a:t> </a:t>
            </a:r>
            <a:r>
              <a:rPr lang="en-GB" dirty="0"/>
              <a:t>lab</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Three WLAN networks (AP and station) in addition to Bluetooth connection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Bluetooth sniffer was positioned near BT1</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pic>
        <p:nvPicPr>
          <p:cNvPr id="3" name="Picture 2"/>
          <p:cNvPicPr>
            <a:picLocks noChangeAspect="1"/>
          </p:cNvPicPr>
          <p:nvPr/>
        </p:nvPicPr>
        <p:blipFill>
          <a:blip r:embed="rId3"/>
          <a:stretch>
            <a:fillRect/>
          </a:stretch>
        </p:blipFill>
        <p:spPr>
          <a:xfrm>
            <a:off x="4834466" y="3351821"/>
            <a:ext cx="3318933" cy="2944583"/>
          </a:xfrm>
          <a:prstGeom prst="rect">
            <a:avLst/>
          </a:prstGeom>
        </p:spPr>
      </p:pic>
      <p:pic>
        <p:nvPicPr>
          <p:cNvPr id="7" name="Picture 6"/>
          <p:cNvPicPr>
            <a:picLocks noChangeAspect="1"/>
          </p:cNvPicPr>
          <p:nvPr/>
        </p:nvPicPr>
        <p:blipFill>
          <a:blip r:embed="rId4"/>
          <a:stretch>
            <a:fillRect/>
          </a:stretch>
        </p:blipFill>
        <p:spPr>
          <a:xfrm>
            <a:off x="1447800" y="3419365"/>
            <a:ext cx="2362200" cy="2877039"/>
          </a:xfrm>
          <a:prstGeom prst="rect">
            <a:avLst/>
          </a:prstGeom>
        </p:spPr>
      </p:pic>
      <p:sp>
        <p:nvSpPr>
          <p:cNvPr id="10" name="Rectangle 2"/>
          <p:cNvSpPr txBox="1">
            <a:spLocks noChangeArrowheads="1"/>
          </p:cNvSpPr>
          <p:nvPr/>
        </p:nvSpPr>
        <p:spPr bwMode="auto">
          <a:xfrm>
            <a:off x="1695928" y="6400800"/>
            <a:ext cx="1828800"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Measurements parameters and devices</a:t>
            </a:r>
            <a:endParaRPr lang="en-US" sz="800" b="0" kern="0" dirty="0"/>
          </a:p>
        </p:txBody>
      </p:sp>
      <p:sp>
        <p:nvSpPr>
          <p:cNvPr id="11" name="Rectangle 2"/>
          <p:cNvSpPr txBox="1">
            <a:spLocks noChangeArrowheads="1"/>
          </p:cNvSpPr>
          <p:nvPr/>
        </p:nvSpPr>
        <p:spPr bwMode="auto">
          <a:xfrm>
            <a:off x="5638800" y="6400800"/>
            <a:ext cx="1828800"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Measurement setup</a:t>
            </a:r>
            <a:endParaRPr lang="en-US" sz="800" b="0" kern="0" dirty="0"/>
          </a:p>
        </p:txBody>
      </p:sp>
    </p:spTree>
    <p:extLst>
      <p:ext uri="{BB962C8B-B14F-4D97-AF65-F5344CB8AC3E}">
        <p14:creationId xmlns:p14="http://schemas.microsoft.com/office/powerpoint/2010/main" val="6811708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731520" y="381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Music Streaming (1)</a:t>
            </a:r>
            <a:endParaRPr lang="en-GB" dirty="0"/>
          </a:p>
        </p:txBody>
      </p:sp>
      <p:sp>
        <p:nvSpPr>
          <p:cNvPr id="4098" name="Rectangle 2"/>
          <p:cNvSpPr>
            <a:spLocks noGrp="1" noChangeArrowheads="1"/>
          </p:cNvSpPr>
          <p:nvPr>
            <p:ph type="body" idx="1"/>
          </p:nvPr>
        </p:nvSpPr>
        <p:spPr>
          <a:xfrm>
            <a:off x="731520" y="11430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Bluetooth </a:t>
            </a:r>
            <a:r>
              <a:rPr lang="en-GB" dirty="0" smtClean="0"/>
              <a:t>power level was fixed at 4 </a:t>
            </a:r>
            <a:r>
              <a:rPr lang="en-GB" dirty="0" err="1" smtClean="0"/>
              <a:t>dBm</a:t>
            </a: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WLAN power level was changed between 0-24 </a:t>
            </a:r>
            <a:r>
              <a:rPr lang="en-GB" dirty="0" err="1" smtClean="0"/>
              <a:t>dBm</a:t>
            </a:r>
            <a:r>
              <a:rPr lang="en-GB" dirty="0" smtClean="0"/>
              <a:t> with 3 dB step size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WLAN traffic load was changed between 10-50 Mbps with 10 Mbps step size, in addition to the maximum achieved</a:t>
            </a:r>
          </a:p>
        </p:txBody>
      </p:sp>
      <p:sp>
        <p:nvSpPr>
          <p:cNvPr id="10" name="Rectangle 2"/>
          <p:cNvSpPr txBox="1">
            <a:spLocks noChangeArrowheads="1"/>
          </p:cNvSpPr>
          <p:nvPr/>
        </p:nvSpPr>
        <p:spPr bwMode="auto">
          <a:xfrm>
            <a:off x="1875973" y="65532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Packet error rate and retransmission rate</a:t>
            </a:r>
            <a:endParaRPr lang="en-US" sz="800" b="0" kern="0" dirty="0"/>
          </a:p>
        </p:txBody>
      </p:sp>
      <p:pic>
        <p:nvPicPr>
          <p:cNvPr id="2" name="Picture 1"/>
          <p:cNvPicPr>
            <a:picLocks noChangeAspect="1"/>
          </p:cNvPicPr>
          <p:nvPr/>
        </p:nvPicPr>
        <p:blipFill>
          <a:blip r:embed="rId3"/>
          <a:stretch>
            <a:fillRect/>
          </a:stretch>
        </p:blipFill>
        <p:spPr>
          <a:xfrm>
            <a:off x="1143000" y="3429001"/>
            <a:ext cx="4137301" cy="3124200"/>
          </a:xfrm>
          <a:prstGeom prst="rect">
            <a:avLst/>
          </a:prstGeom>
        </p:spPr>
      </p:pic>
      <p:pic>
        <p:nvPicPr>
          <p:cNvPr id="8" name="Picture 7"/>
          <p:cNvPicPr>
            <a:picLocks noChangeAspect="1"/>
          </p:cNvPicPr>
          <p:nvPr/>
        </p:nvPicPr>
        <p:blipFill>
          <a:blip r:embed="rId4"/>
          <a:stretch>
            <a:fillRect/>
          </a:stretch>
        </p:blipFill>
        <p:spPr>
          <a:xfrm>
            <a:off x="5627417" y="3810000"/>
            <a:ext cx="2906983" cy="741886"/>
          </a:xfrm>
          <a:prstGeom prst="rect">
            <a:avLst/>
          </a:prstGeom>
        </p:spPr>
      </p:pic>
      <p:pic>
        <p:nvPicPr>
          <p:cNvPr id="9" name="Picture 8"/>
          <p:cNvPicPr>
            <a:picLocks noChangeAspect="1"/>
          </p:cNvPicPr>
          <p:nvPr/>
        </p:nvPicPr>
        <p:blipFill>
          <a:blip r:embed="rId5"/>
          <a:stretch>
            <a:fillRect/>
          </a:stretch>
        </p:blipFill>
        <p:spPr>
          <a:xfrm>
            <a:off x="5638800" y="5105400"/>
            <a:ext cx="1992583" cy="829756"/>
          </a:xfrm>
          <a:prstGeom prst="rect">
            <a:avLst/>
          </a:prstGeom>
        </p:spPr>
      </p:pic>
    </p:spTree>
    <p:extLst>
      <p:ext uri="{BB962C8B-B14F-4D97-AF65-F5344CB8AC3E}">
        <p14:creationId xmlns:p14="http://schemas.microsoft.com/office/powerpoint/2010/main" val="4173897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731520" y="381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Music Streaming </a:t>
            </a:r>
            <a:r>
              <a:rPr lang="en-GB" dirty="0" smtClean="0"/>
              <a:t>(2)</a:t>
            </a:r>
            <a:endParaRPr lang="en-GB" dirty="0"/>
          </a:p>
        </p:txBody>
      </p:sp>
      <p:sp>
        <p:nvSpPr>
          <p:cNvPr id="4098" name="Rectangle 2"/>
          <p:cNvSpPr>
            <a:spLocks noGrp="1" noChangeArrowheads="1"/>
          </p:cNvSpPr>
          <p:nvPr>
            <p:ph type="body" idx="1"/>
          </p:nvPr>
        </p:nvSpPr>
        <p:spPr>
          <a:xfrm>
            <a:off x="731520" y="12954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Bluetooth channels histogram as a function of WLAN traffic load for different WLAN power level</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
        <p:nvSpPr>
          <p:cNvPr id="10" name="Rectangle 2"/>
          <p:cNvSpPr txBox="1">
            <a:spLocks noChangeArrowheads="1"/>
          </p:cNvSpPr>
          <p:nvPr/>
        </p:nvSpPr>
        <p:spPr bwMode="auto">
          <a:xfrm>
            <a:off x="1924528" y="64008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de-DE" sz="800" b="0" kern="0" dirty="0" smtClean="0"/>
              <a:t>WLAN power Level 18 </a:t>
            </a:r>
            <a:r>
              <a:rPr lang="de-DE" sz="800" b="0" kern="0" dirty="0" err="1" smtClean="0"/>
              <a:t>dBm</a:t>
            </a:r>
            <a:r>
              <a:rPr lang="de-DE" sz="800" b="0" kern="0" dirty="0" smtClean="0"/>
              <a:t> </a:t>
            </a:r>
            <a:endParaRPr lang="en-US" sz="800" b="0" kern="0" dirty="0"/>
          </a:p>
        </p:txBody>
      </p:sp>
      <p:pic>
        <p:nvPicPr>
          <p:cNvPr id="2" name="Picture 1"/>
          <p:cNvPicPr>
            <a:picLocks noChangeAspect="1"/>
          </p:cNvPicPr>
          <p:nvPr/>
        </p:nvPicPr>
        <p:blipFill>
          <a:blip r:embed="rId3"/>
          <a:stretch>
            <a:fillRect/>
          </a:stretch>
        </p:blipFill>
        <p:spPr>
          <a:xfrm>
            <a:off x="755561" y="3552523"/>
            <a:ext cx="4273639" cy="2706042"/>
          </a:xfrm>
          <a:prstGeom prst="rect">
            <a:avLst/>
          </a:prstGeom>
        </p:spPr>
      </p:pic>
      <p:pic>
        <p:nvPicPr>
          <p:cNvPr id="8" name="Picture 7"/>
          <p:cNvPicPr>
            <a:picLocks noChangeAspect="1"/>
          </p:cNvPicPr>
          <p:nvPr/>
        </p:nvPicPr>
        <p:blipFill>
          <a:blip r:embed="rId4"/>
          <a:stretch>
            <a:fillRect/>
          </a:stretch>
        </p:blipFill>
        <p:spPr>
          <a:xfrm>
            <a:off x="5029200" y="3581399"/>
            <a:ext cx="4325844" cy="2751665"/>
          </a:xfrm>
          <a:prstGeom prst="rect">
            <a:avLst/>
          </a:prstGeom>
        </p:spPr>
      </p:pic>
      <p:sp>
        <p:nvSpPr>
          <p:cNvPr id="13" name="Rectangle 2"/>
          <p:cNvSpPr txBox="1">
            <a:spLocks noChangeArrowheads="1"/>
          </p:cNvSpPr>
          <p:nvPr/>
        </p:nvSpPr>
        <p:spPr bwMode="auto">
          <a:xfrm>
            <a:off x="5810728" y="64008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de-DE" sz="800" b="0" kern="0" dirty="0" smtClean="0"/>
              <a:t>WLAN power Level 24 </a:t>
            </a:r>
            <a:r>
              <a:rPr lang="de-DE" sz="800" b="0" kern="0" dirty="0" err="1" smtClean="0"/>
              <a:t>dBm</a:t>
            </a:r>
            <a:r>
              <a:rPr lang="de-DE" sz="800" b="0" kern="0" dirty="0" smtClean="0"/>
              <a:t> </a:t>
            </a:r>
            <a:endParaRPr lang="en-US" sz="800" b="0" kern="0" dirty="0"/>
          </a:p>
        </p:txBody>
      </p:sp>
      <p:pic>
        <p:nvPicPr>
          <p:cNvPr id="9" name="Picture 8"/>
          <p:cNvPicPr>
            <a:picLocks noChangeAspect="1"/>
          </p:cNvPicPr>
          <p:nvPr/>
        </p:nvPicPr>
        <p:blipFill>
          <a:blip r:embed="rId5"/>
          <a:stretch>
            <a:fillRect/>
          </a:stretch>
        </p:blipFill>
        <p:spPr>
          <a:xfrm>
            <a:off x="1910851" y="1780023"/>
            <a:ext cx="5744377" cy="666843"/>
          </a:xfrm>
          <a:prstGeom prst="rect">
            <a:avLst/>
          </a:prstGeom>
        </p:spPr>
      </p:pic>
    </p:spTree>
    <p:extLst>
      <p:ext uri="{BB962C8B-B14F-4D97-AF65-F5344CB8AC3E}">
        <p14:creationId xmlns:p14="http://schemas.microsoft.com/office/powerpoint/2010/main" val="3057019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731520" y="381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Music Streaming </a:t>
            </a:r>
            <a:r>
              <a:rPr lang="en-GB" dirty="0" smtClean="0"/>
              <a:t>(3)</a:t>
            </a:r>
            <a:endParaRPr lang="en-GB" dirty="0"/>
          </a:p>
        </p:txBody>
      </p:sp>
      <p:sp>
        <p:nvSpPr>
          <p:cNvPr id="4098" name="Rectangle 2"/>
          <p:cNvSpPr>
            <a:spLocks noGrp="1" noChangeArrowheads="1"/>
          </p:cNvSpPr>
          <p:nvPr>
            <p:ph type="body" idx="1"/>
          </p:nvPr>
        </p:nvSpPr>
        <p:spPr>
          <a:xfrm>
            <a:off x="731520" y="12954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The Bluetooth effect on WLAN is small, especially for low WLAN traffic loads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Similar effect on all the three WLAN channels (1,6 and 11)</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
        <p:nvSpPr>
          <p:cNvPr id="10" name="Rectangle 2"/>
          <p:cNvSpPr txBox="1">
            <a:spLocks noChangeArrowheads="1"/>
          </p:cNvSpPr>
          <p:nvPr/>
        </p:nvSpPr>
        <p:spPr bwMode="auto">
          <a:xfrm>
            <a:off x="1875973" y="65532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Achieved WLAN throughput Vs. Set WLAN throughput</a:t>
            </a:r>
            <a:endParaRPr lang="en-US" sz="800" b="0" kern="0" dirty="0"/>
          </a:p>
        </p:txBody>
      </p:sp>
      <p:pic>
        <p:nvPicPr>
          <p:cNvPr id="3" name="Picture 2"/>
          <p:cNvPicPr>
            <a:picLocks noChangeAspect="1"/>
          </p:cNvPicPr>
          <p:nvPr/>
        </p:nvPicPr>
        <p:blipFill>
          <a:blip r:embed="rId3"/>
          <a:stretch>
            <a:fillRect/>
          </a:stretch>
        </p:blipFill>
        <p:spPr>
          <a:xfrm>
            <a:off x="533400" y="2525162"/>
            <a:ext cx="5181600" cy="3964343"/>
          </a:xfrm>
          <a:prstGeom prst="rect">
            <a:avLst/>
          </a:prstGeom>
        </p:spPr>
      </p:pic>
      <p:pic>
        <p:nvPicPr>
          <p:cNvPr id="7" name="Picture 6"/>
          <p:cNvPicPr>
            <a:picLocks noChangeAspect="1"/>
          </p:cNvPicPr>
          <p:nvPr/>
        </p:nvPicPr>
        <p:blipFill>
          <a:blip r:embed="rId4"/>
          <a:stretch>
            <a:fillRect/>
          </a:stretch>
        </p:blipFill>
        <p:spPr>
          <a:xfrm>
            <a:off x="6400800" y="3657600"/>
            <a:ext cx="2349469" cy="651895"/>
          </a:xfrm>
          <a:prstGeom prst="rect">
            <a:avLst/>
          </a:prstGeom>
        </p:spPr>
      </p:pic>
      <p:pic>
        <p:nvPicPr>
          <p:cNvPr id="12" name="Picture 11"/>
          <p:cNvPicPr>
            <a:picLocks noChangeAspect="1"/>
          </p:cNvPicPr>
          <p:nvPr/>
        </p:nvPicPr>
        <p:blipFill>
          <a:blip r:embed="rId5"/>
          <a:stretch>
            <a:fillRect/>
          </a:stretch>
        </p:blipFill>
        <p:spPr>
          <a:xfrm>
            <a:off x="5849822" y="4535806"/>
            <a:ext cx="3742584" cy="675639"/>
          </a:xfrm>
          <a:prstGeom prst="rect">
            <a:avLst/>
          </a:prstGeom>
        </p:spPr>
      </p:pic>
    </p:spTree>
    <p:extLst>
      <p:ext uri="{BB962C8B-B14F-4D97-AF65-F5344CB8AC3E}">
        <p14:creationId xmlns:p14="http://schemas.microsoft.com/office/powerpoint/2010/main" val="42205836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731520" y="381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Hands-Free Calling (1)</a:t>
            </a:r>
            <a:endParaRPr lang="en-GB" dirty="0"/>
          </a:p>
        </p:txBody>
      </p:sp>
      <p:sp>
        <p:nvSpPr>
          <p:cNvPr id="4098" name="Rectangle 2"/>
          <p:cNvSpPr>
            <a:spLocks noGrp="1" noChangeArrowheads="1"/>
          </p:cNvSpPr>
          <p:nvPr>
            <p:ph type="body" idx="1"/>
          </p:nvPr>
        </p:nvSpPr>
        <p:spPr>
          <a:xfrm>
            <a:off x="731520" y="11430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Same test setup like in case of music streaming</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Hands-Free Calling uses SCO link, which does not </a:t>
            </a:r>
            <a:r>
              <a:rPr lang="en-GB" dirty="0" smtClean="0"/>
              <a:t>support any retransmissions</a:t>
            </a:r>
            <a:endParaRPr lang="en-GB" dirty="0" smtClean="0"/>
          </a:p>
        </p:txBody>
      </p:sp>
      <p:sp>
        <p:nvSpPr>
          <p:cNvPr id="10" name="Rectangle 2"/>
          <p:cNvSpPr txBox="1">
            <a:spLocks noChangeArrowheads="1"/>
          </p:cNvSpPr>
          <p:nvPr/>
        </p:nvSpPr>
        <p:spPr bwMode="auto">
          <a:xfrm>
            <a:off x="1875973" y="65532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Packet error rate </a:t>
            </a:r>
            <a:endParaRPr lang="en-US" sz="800" b="0" kern="0" dirty="0"/>
          </a:p>
        </p:txBody>
      </p:sp>
      <p:pic>
        <p:nvPicPr>
          <p:cNvPr id="8" name="Picture 7"/>
          <p:cNvPicPr>
            <a:picLocks noChangeAspect="1"/>
          </p:cNvPicPr>
          <p:nvPr/>
        </p:nvPicPr>
        <p:blipFill>
          <a:blip r:embed="rId3"/>
          <a:stretch>
            <a:fillRect/>
          </a:stretch>
        </p:blipFill>
        <p:spPr>
          <a:xfrm>
            <a:off x="6008417" y="4191000"/>
            <a:ext cx="2906983" cy="741886"/>
          </a:xfrm>
          <a:prstGeom prst="rect">
            <a:avLst/>
          </a:prstGeom>
        </p:spPr>
      </p:pic>
      <p:pic>
        <p:nvPicPr>
          <p:cNvPr id="3" name="Picture 2"/>
          <p:cNvPicPr>
            <a:picLocks noChangeAspect="1"/>
          </p:cNvPicPr>
          <p:nvPr/>
        </p:nvPicPr>
        <p:blipFill>
          <a:blip r:embed="rId4"/>
          <a:stretch>
            <a:fillRect/>
          </a:stretch>
        </p:blipFill>
        <p:spPr>
          <a:xfrm>
            <a:off x="942627" y="2590801"/>
            <a:ext cx="4920967" cy="3824968"/>
          </a:xfrm>
          <a:prstGeom prst="rect">
            <a:avLst/>
          </a:prstGeom>
        </p:spPr>
      </p:pic>
    </p:spTree>
    <p:extLst>
      <p:ext uri="{BB962C8B-B14F-4D97-AF65-F5344CB8AC3E}">
        <p14:creationId xmlns:p14="http://schemas.microsoft.com/office/powerpoint/2010/main" val="14755681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731520" y="38608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Hands-Free Calling </a:t>
            </a:r>
            <a:r>
              <a:rPr lang="en-GB" dirty="0" smtClean="0"/>
              <a:t>(2)</a:t>
            </a:r>
            <a:endParaRPr lang="en-GB" dirty="0"/>
          </a:p>
        </p:txBody>
      </p:sp>
      <p:sp>
        <p:nvSpPr>
          <p:cNvPr id="4098" name="Rectangle 2"/>
          <p:cNvSpPr>
            <a:spLocks noGrp="1" noChangeArrowheads="1"/>
          </p:cNvSpPr>
          <p:nvPr>
            <p:ph type="body" idx="1"/>
          </p:nvPr>
        </p:nvSpPr>
        <p:spPr>
          <a:xfrm>
            <a:off x="731520" y="12954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Bluetooth channels histogram as a function of WLAN traffic load for </a:t>
            </a:r>
            <a:r>
              <a:rPr lang="en-GB" dirty="0" smtClean="0"/>
              <a:t>WLAN </a:t>
            </a:r>
            <a:r>
              <a:rPr lang="en-GB" dirty="0" smtClean="0"/>
              <a:t>power </a:t>
            </a:r>
            <a:r>
              <a:rPr lang="en-GB" dirty="0" smtClean="0"/>
              <a:t>level of 24 </a:t>
            </a:r>
            <a:r>
              <a:rPr lang="en-GB" dirty="0" err="1" smtClean="0"/>
              <a:t>dBm</a:t>
            </a: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
        <p:nvSpPr>
          <p:cNvPr id="13" name="Rectangle 2"/>
          <p:cNvSpPr txBox="1">
            <a:spLocks noChangeArrowheads="1"/>
          </p:cNvSpPr>
          <p:nvPr/>
        </p:nvSpPr>
        <p:spPr bwMode="auto">
          <a:xfrm>
            <a:off x="3962400" y="65532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de-DE" sz="800" b="0" kern="0" dirty="0" smtClean="0"/>
              <a:t>WLAN power Level 24 </a:t>
            </a:r>
            <a:r>
              <a:rPr lang="de-DE" sz="800" b="0" kern="0" dirty="0" err="1" smtClean="0"/>
              <a:t>dBm</a:t>
            </a:r>
            <a:r>
              <a:rPr lang="de-DE" sz="800" b="0" kern="0" dirty="0" smtClean="0"/>
              <a:t> </a:t>
            </a:r>
            <a:endParaRPr lang="en-US" sz="800" b="0" kern="0" dirty="0"/>
          </a:p>
        </p:txBody>
      </p:sp>
      <p:pic>
        <p:nvPicPr>
          <p:cNvPr id="2" name="Picture 1"/>
          <p:cNvPicPr>
            <a:picLocks noChangeAspect="1"/>
          </p:cNvPicPr>
          <p:nvPr/>
        </p:nvPicPr>
        <p:blipFill>
          <a:blip r:embed="rId3"/>
          <a:stretch>
            <a:fillRect/>
          </a:stretch>
        </p:blipFill>
        <p:spPr>
          <a:xfrm>
            <a:off x="2590800" y="1804582"/>
            <a:ext cx="4163006" cy="628738"/>
          </a:xfrm>
          <a:prstGeom prst="rect">
            <a:avLst/>
          </a:prstGeom>
        </p:spPr>
      </p:pic>
      <p:pic>
        <p:nvPicPr>
          <p:cNvPr id="3" name="Picture 2"/>
          <p:cNvPicPr>
            <a:picLocks noChangeAspect="1"/>
          </p:cNvPicPr>
          <p:nvPr/>
        </p:nvPicPr>
        <p:blipFill>
          <a:blip r:embed="rId4"/>
          <a:stretch>
            <a:fillRect/>
          </a:stretch>
        </p:blipFill>
        <p:spPr>
          <a:xfrm>
            <a:off x="2971800" y="3380943"/>
            <a:ext cx="4267796" cy="3096057"/>
          </a:xfrm>
          <a:prstGeom prst="rect">
            <a:avLst/>
          </a:prstGeom>
        </p:spPr>
      </p:pic>
    </p:spTree>
    <p:extLst>
      <p:ext uri="{BB962C8B-B14F-4D97-AF65-F5344CB8AC3E}">
        <p14:creationId xmlns:p14="http://schemas.microsoft.com/office/powerpoint/2010/main" val="3898747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March 2017</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 Group</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731520" y="381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Hands-Free Calling </a:t>
            </a:r>
            <a:r>
              <a:rPr lang="en-GB" dirty="0" smtClean="0"/>
              <a:t>(3)</a:t>
            </a:r>
            <a:endParaRPr lang="en-GB" dirty="0"/>
          </a:p>
        </p:txBody>
      </p:sp>
      <p:sp>
        <p:nvSpPr>
          <p:cNvPr id="4098" name="Rectangle 2"/>
          <p:cNvSpPr>
            <a:spLocks noGrp="1" noChangeArrowheads="1"/>
          </p:cNvSpPr>
          <p:nvPr>
            <p:ph type="body" idx="1"/>
          </p:nvPr>
        </p:nvSpPr>
        <p:spPr>
          <a:xfrm>
            <a:off x="731520" y="121920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The Bluetooth effect on WLAN is </a:t>
            </a:r>
            <a:r>
              <a:rPr lang="en-GB" dirty="0" smtClean="0"/>
              <a:t>insignificant</a:t>
            </a:r>
            <a:r>
              <a:rPr lang="en-GB" dirty="0" smtClean="0"/>
              <a:t>, </a:t>
            </a:r>
            <a:r>
              <a:rPr lang="en-GB" dirty="0" smtClean="0"/>
              <a:t>and smaller than music streaming case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Similar effect on all the three WLAN channels (1,6 and 11)</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
        <p:nvSpPr>
          <p:cNvPr id="10" name="Rectangle 2"/>
          <p:cNvSpPr txBox="1">
            <a:spLocks noChangeArrowheads="1"/>
          </p:cNvSpPr>
          <p:nvPr/>
        </p:nvSpPr>
        <p:spPr bwMode="auto">
          <a:xfrm>
            <a:off x="1875973" y="6553200"/>
            <a:ext cx="2418872" cy="228600"/>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sz="800" b="0" kern="0" dirty="0" smtClean="0"/>
              <a:t>Achieved WLAN throughput Vs. Set WLAN throughput</a:t>
            </a:r>
            <a:endParaRPr lang="en-US" sz="800" b="0" kern="0" dirty="0"/>
          </a:p>
        </p:txBody>
      </p:sp>
      <p:pic>
        <p:nvPicPr>
          <p:cNvPr id="7" name="Picture 6"/>
          <p:cNvPicPr>
            <a:picLocks noChangeAspect="1"/>
          </p:cNvPicPr>
          <p:nvPr/>
        </p:nvPicPr>
        <p:blipFill>
          <a:blip r:embed="rId3"/>
          <a:stretch>
            <a:fillRect/>
          </a:stretch>
        </p:blipFill>
        <p:spPr>
          <a:xfrm>
            <a:off x="6314882" y="3310505"/>
            <a:ext cx="2349469" cy="651895"/>
          </a:xfrm>
          <a:prstGeom prst="rect">
            <a:avLst/>
          </a:prstGeom>
        </p:spPr>
      </p:pic>
      <p:pic>
        <p:nvPicPr>
          <p:cNvPr id="2" name="Picture 1"/>
          <p:cNvPicPr>
            <a:picLocks noChangeAspect="1"/>
          </p:cNvPicPr>
          <p:nvPr/>
        </p:nvPicPr>
        <p:blipFill>
          <a:blip r:embed="rId4"/>
          <a:stretch>
            <a:fillRect/>
          </a:stretch>
        </p:blipFill>
        <p:spPr>
          <a:xfrm>
            <a:off x="724768" y="2626364"/>
            <a:ext cx="4946980" cy="3863561"/>
          </a:xfrm>
          <a:prstGeom prst="rect">
            <a:avLst/>
          </a:prstGeom>
        </p:spPr>
      </p:pic>
      <p:pic>
        <p:nvPicPr>
          <p:cNvPr id="3" name="Picture 2"/>
          <p:cNvPicPr>
            <a:picLocks noChangeAspect="1"/>
          </p:cNvPicPr>
          <p:nvPr/>
        </p:nvPicPr>
        <p:blipFill>
          <a:blip r:embed="rId5"/>
          <a:stretch>
            <a:fillRect/>
          </a:stretch>
        </p:blipFill>
        <p:spPr>
          <a:xfrm>
            <a:off x="5924531" y="4633847"/>
            <a:ext cx="3295669" cy="700153"/>
          </a:xfrm>
          <a:prstGeom prst="rect">
            <a:avLst/>
          </a:prstGeom>
        </p:spPr>
      </p:pic>
    </p:spTree>
    <p:extLst>
      <p:ext uri="{BB962C8B-B14F-4D97-AF65-F5344CB8AC3E}">
        <p14:creationId xmlns:p14="http://schemas.microsoft.com/office/powerpoint/2010/main" val="7074773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698</Words>
  <Application>Microsoft Office PowerPoint</Application>
  <PresentationFormat>Custom</PresentationFormat>
  <Paragraphs>124</Paragraphs>
  <Slides>10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Bluetooth and WLAN coexistence in dense deployment scenarios  </vt:lpstr>
      <vt:lpstr>Abstract</vt:lpstr>
      <vt:lpstr>Measurements Setup</vt:lpstr>
      <vt:lpstr>Music Streaming (1)</vt:lpstr>
      <vt:lpstr>Music Streaming (2)</vt:lpstr>
      <vt:lpstr>Music Streaming (3)</vt:lpstr>
      <vt:lpstr>Hands-Free Calling (1)</vt:lpstr>
      <vt:lpstr>Hands-Free Calling (2)</vt:lpstr>
      <vt:lpstr>Hands-Free Calling (3)</vt:lpstr>
      <vt:lpstr>Observations and Conclusions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104</cp:revision>
  <cp:lastPrinted>2014-11-08T20:15:38Z</cp:lastPrinted>
  <dcterms:created xsi:type="dcterms:W3CDTF">2014-10-30T17:06:39Z</dcterms:created>
  <dcterms:modified xsi:type="dcterms:W3CDTF">2017-03-13T21:29:46Z</dcterms:modified>
</cp:coreProperties>
</file>