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0" r:id="rId3"/>
    <p:sldId id="271" r:id="rId4"/>
    <p:sldId id="272" r:id="rId5"/>
    <p:sldId id="273" r:id="rId6"/>
    <p:sldId id="279" r:id="rId7"/>
    <p:sldId id="284" r:id="rId8"/>
    <p:sldId id="285" r:id="rId9"/>
    <p:sldId id="286" r:id="rId10"/>
    <p:sldId id="287" r:id="rId11"/>
    <p:sldId id="28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802.19-17/0031r0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802.19-17/0031r0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802.19-17/0031r0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7/19-17-0030-00-0000-proposed-response-to-most-recent-liaison-from-3gpp-related-to-laa.docx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Communications/R1-152183.zip" TargetMode="External"/><Relationship Id="rId3" Type="http://schemas.openxmlformats.org/officeDocument/2006/relationships/hyperlink" Target="http://grouper.ieee.org/groups/802/Communications/IEEE_802_3GPP_outreach_18JUL2014_rev01.pdf" TargetMode="External"/><Relationship Id="rId7" Type="http://schemas.openxmlformats.org/officeDocument/2006/relationships/hyperlink" Target="http://grouper.ieee.org/groups/802/Communications/15_01/15_0202_Liaison_802LMSC_3GPP_TSG.pdf" TargetMode="External"/><Relationship Id="rId12" Type="http://schemas.microsoft.com/office/2007/relationships/hdphoto" Target="../media/hdphoto1.wdp"/><Relationship Id="rId2" Type="http://schemas.openxmlformats.org/officeDocument/2006/relationships/hyperlink" Target="http://grouper.ieee.org/groups/802/Communications/RP-14099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rouper.ieee.org/groups/802/Communications/15_03/RP-150454.zip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://grouper.ieee.org/groups/802/Communications/14_11/IEEE-802-3GPP-liaison-communication-08NOV2014.pdf" TargetMode="External"/><Relationship Id="rId10" Type="http://schemas.openxmlformats.org/officeDocument/2006/relationships/hyperlink" Target="http://grouper.ieee.org/groups/802/Communications/802_to_3GPP_liaison_18May_2015.pdf" TargetMode="External"/><Relationship Id="rId4" Type="http://schemas.openxmlformats.org/officeDocument/2006/relationships/hyperlink" Target="http://grouper.ieee.org/groups/802/Communications/RP-141712.zip" TargetMode="External"/><Relationship Id="rId9" Type="http://schemas.openxmlformats.org/officeDocument/2006/relationships/hyperlink" Target="http://grouper.ieee.org/groups/802/Communications/R1-152182.zi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9/dcn/15/19-15-0069-07-0000-ieee-802-submission-to-3gpp-laa-workshop.pptx" TargetMode="External"/><Relationship Id="rId7" Type="http://schemas.openxmlformats.org/officeDocument/2006/relationships/hyperlink" Target="http://grouper.ieee.org/groups/802/Communications/16_06/R1-166040.zip" TargetMode="External"/><Relationship Id="rId12" Type="http://schemas.openxmlformats.org/officeDocument/2006/relationships/hyperlink" Target="http://grouper.ieee.org/groups/802/Communications/16_06/RP-161228.zip" TargetMode="External"/><Relationship Id="rId2" Type="http://schemas.openxmlformats.org/officeDocument/2006/relationships/hyperlink" Target="http://grouper.ieee.org/groups/802/Communications/RP-151115.zi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rouper.ieee.org/groups/802/Communications/16_05/802_to_3GPP_22May_2016_Liaison_r00.pdf" TargetMode="External"/><Relationship Id="rId11" Type="http://schemas.microsoft.com/office/2007/relationships/hdphoto" Target="../media/hdphoto1.wdp"/><Relationship Id="rId5" Type="http://schemas.openxmlformats.org/officeDocument/2006/relationships/hyperlink" Target="https://mentor.ieee.org/802.19/dcn/16/19-16-0037-09-0000-laa-comments.pdf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://grouper.ieee.org/groups/802/Communications/RP-151095.zip" TargetMode="External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6/ec-16-0203-00-00EC-802-to-3gpp-ran1-liaison-14nov2016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.jpe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-ec/dcn/16/ec-16-0203-00-00EC-802-to-3gpp-ran1-liaison-14nov2016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proposed response to 3GGP on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fourteen coexistence issues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March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It is proposed that we review a  draft proposed LS to 3GPP in relation to the 14 issues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proposed draft for review is </a:t>
            </a:r>
            <a:r>
              <a:rPr lang="en-AU" dirty="0" smtClean="0">
                <a:hlinkClick r:id="rId2"/>
              </a:rPr>
              <a:t>19-17-0030-00</a:t>
            </a:r>
            <a:endParaRPr lang="en-AU" dirty="0" smtClean="0"/>
          </a:p>
          <a:p>
            <a:pPr lvl="1"/>
            <a:r>
              <a:rPr lang="en-AU" dirty="0" smtClean="0"/>
              <a:t>It is suggested we run through it today once in overview …</a:t>
            </a:r>
          </a:p>
          <a:p>
            <a:pPr lvl="1"/>
            <a:r>
              <a:rPr lang="en-AU" dirty="0" smtClean="0"/>
              <a:t>… and then spend time in another session or off-line doing any serious editing</a:t>
            </a:r>
          </a:p>
          <a:p>
            <a:pPr lvl="1"/>
            <a:r>
              <a:rPr lang="en-AU" dirty="0" smtClean="0"/>
              <a:t>… or, alternatively, send proposed text to Andrew Myles (amyles@cisco.com)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42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Stepping back … is “LS ping pong” the best way to work with 3GPP RAN1 on LAA and </a:t>
            </a:r>
            <a:r>
              <a:rPr lang="en-AU" dirty="0" err="1" smtClean="0"/>
              <a:t>eLAA</a:t>
            </a:r>
            <a:r>
              <a:rPr lang="en-AU" dirty="0" smtClean="0"/>
              <a:t>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meta issue arises as to whether IEEE 802 should continue this process of “liaison ping pong</a:t>
            </a:r>
            <a:r>
              <a:rPr lang="en-AU" dirty="0" smtClean="0"/>
              <a:t>”?</a:t>
            </a:r>
          </a:p>
          <a:p>
            <a:pPr lvl="1"/>
            <a:r>
              <a:rPr lang="en-AU" dirty="0" smtClean="0"/>
              <a:t>Back </a:t>
            </a:r>
            <a:r>
              <a:rPr lang="en-AU" dirty="0"/>
              <a:t>in late 2015, 3GPP RAN leadership committed to not closing the </a:t>
            </a:r>
            <a:r>
              <a:rPr lang="en-AU" dirty="0" smtClean="0"/>
              <a:t>Release </a:t>
            </a:r>
            <a:r>
              <a:rPr lang="en-AU" dirty="0"/>
              <a:t>13 specification until there was consensus from all stakeholders. </a:t>
            </a:r>
            <a:endParaRPr lang="en-AU" dirty="0" smtClean="0"/>
          </a:p>
          <a:p>
            <a:pPr lvl="2"/>
            <a:r>
              <a:rPr lang="en-AU" dirty="0" smtClean="0"/>
              <a:t>It </a:t>
            </a:r>
            <a:r>
              <a:rPr lang="en-AU" dirty="0"/>
              <a:t>was explicitly stated that IEEE 802 was one of those stakeholders. </a:t>
            </a:r>
            <a:endParaRPr lang="en-AU" dirty="0" smtClean="0"/>
          </a:p>
          <a:p>
            <a:pPr lvl="1"/>
            <a:r>
              <a:rPr lang="en-AU" dirty="0" smtClean="0"/>
              <a:t>However</a:t>
            </a:r>
            <a:r>
              <a:rPr lang="en-AU" dirty="0"/>
              <a:t>, 3GPP RAN1 closed the </a:t>
            </a:r>
            <a:r>
              <a:rPr lang="en-AU" dirty="0" err="1"/>
              <a:t>Rel</a:t>
            </a:r>
            <a:r>
              <a:rPr lang="en-AU" dirty="0"/>
              <a:t> 13 specification before it had even responded to the initial comments from IEEE 802, and has </a:t>
            </a:r>
            <a:r>
              <a:rPr lang="en-AU" dirty="0" smtClean="0"/>
              <a:t>effectively ignored </a:t>
            </a:r>
            <a:r>
              <a:rPr lang="en-AU" dirty="0"/>
              <a:t> </a:t>
            </a:r>
            <a:r>
              <a:rPr lang="en-AU" dirty="0" smtClean="0"/>
              <a:t>most IEEE </a:t>
            </a:r>
            <a:r>
              <a:rPr lang="en-AU" dirty="0"/>
              <a:t>802 requests since </a:t>
            </a:r>
            <a:r>
              <a:rPr lang="en-AU" dirty="0" smtClean="0"/>
              <a:t>then</a:t>
            </a:r>
          </a:p>
          <a:p>
            <a:pPr lvl="2"/>
            <a:r>
              <a:rPr lang="en-AU" dirty="0" smtClean="0"/>
              <a:t>It is also rapidly completing the </a:t>
            </a:r>
            <a:r>
              <a:rPr lang="en-AU" dirty="0" err="1" smtClean="0"/>
              <a:t>eLAA</a:t>
            </a:r>
            <a:r>
              <a:rPr lang="en-AU" dirty="0" smtClean="0"/>
              <a:t> </a:t>
            </a:r>
            <a:r>
              <a:rPr lang="en-AU" dirty="0" err="1" smtClean="0"/>
              <a:t>Rel</a:t>
            </a:r>
            <a:r>
              <a:rPr lang="en-AU" dirty="0" smtClean="0"/>
              <a:t> 14 specification without any review so far from IEEE 802</a:t>
            </a:r>
            <a:endParaRPr lang="en-AU" dirty="0"/>
          </a:p>
          <a:p>
            <a:pPr lvl="1"/>
            <a:r>
              <a:rPr lang="en-AU" dirty="0" smtClean="0"/>
              <a:t>How should we collaborate </a:t>
            </a:r>
            <a:r>
              <a:rPr lang="en-AU" dirty="0"/>
              <a:t>better with 3GPP RAN1 going </a:t>
            </a:r>
            <a:r>
              <a:rPr lang="en-AU" dirty="0" smtClean="0"/>
              <a:t>forward?</a:t>
            </a:r>
          </a:p>
          <a:p>
            <a:pPr lvl="2"/>
            <a:r>
              <a:rPr lang="en-AU" dirty="0" smtClean="0"/>
              <a:t>Or should we give up?</a:t>
            </a:r>
          </a:p>
          <a:p>
            <a:pPr lvl="2"/>
            <a:r>
              <a:rPr lang="en-AU" dirty="0" smtClean="0"/>
              <a:t>Possibly appealing to regulators and “court of pubic opinion”?</a:t>
            </a:r>
          </a:p>
          <a:p>
            <a:pPr lvl="2"/>
            <a:r>
              <a:rPr lang="en-AU" dirty="0" smtClean="0"/>
              <a:t>Have we achieved all we need to achieve?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802.19 WG needs to decide on how to deal with latest and future LS’s from 3GPP RAN1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Executive summary</a:t>
            </a:r>
          </a:p>
          <a:p>
            <a:pPr lvl="1"/>
            <a:r>
              <a:rPr lang="en-AU" dirty="0"/>
              <a:t>IEEE 802 and 3GPP RAN/RAN1 have been </a:t>
            </a:r>
            <a:r>
              <a:rPr lang="en-AU" dirty="0" smtClean="0"/>
              <a:t>playing “LS </a:t>
            </a:r>
            <a:r>
              <a:rPr lang="en-AU" dirty="0"/>
              <a:t>ping pong” for more than two </a:t>
            </a:r>
            <a:r>
              <a:rPr lang="en-AU" dirty="0" smtClean="0"/>
              <a:t>years</a:t>
            </a:r>
          </a:p>
          <a:p>
            <a:pPr lvl="1"/>
            <a:r>
              <a:rPr lang="en-AU" dirty="0"/>
              <a:t>A small number of volunteers put together proposed text for a response to 3GPP </a:t>
            </a:r>
            <a:endParaRPr lang="en-AU" dirty="0" smtClean="0"/>
          </a:p>
          <a:p>
            <a:pPr lvl="1"/>
            <a:r>
              <a:rPr lang="en-AU" dirty="0"/>
              <a:t>A review of the summary table suggests we are making progress on many </a:t>
            </a:r>
            <a:r>
              <a:rPr lang="en-AU" dirty="0" smtClean="0"/>
              <a:t>issues</a:t>
            </a:r>
          </a:p>
          <a:p>
            <a:pPr lvl="1"/>
            <a:r>
              <a:rPr lang="en-AU" dirty="0" smtClean="0"/>
              <a:t>It is proposed that we review a  draft proposed LS to 3GPP in relation to the 14 issues</a:t>
            </a:r>
          </a:p>
          <a:p>
            <a:pPr lvl="1"/>
            <a:r>
              <a:rPr lang="en-AU" dirty="0" smtClean="0"/>
              <a:t>Rerun: Stepping </a:t>
            </a:r>
            <a:r>
              <a:rPr lang="en-AU" dirty="0"/>
              <a:t>back … is “LS ping pong” the best way to work with 3GPP RAN1 on LAA and </a:t>
            </a:r>
            <a:r>
              <a:rPr lang="en-AU" dirty="0" err="1"/>
              <a:t>eLAA</a:t>
            </a:r>
            <a:r>
              <a:rPr lang="en-AU" dirty="0"/>
              <a:t>?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urved Connector 29"/>
          <p:cNvCxnSpPr>
            <a:stCxn id="45" idx="1"/>
            <a:endCxn id="36" idx="3"/>
          </p:cNvCxnSpPr>
          <p:nvPr/>
        </p:nvCxnSpPr>
        <p:spPr bwMode="auto">
          <a:xfrm rot="10800000" flipV="1">
            <a:off x="3352800" y="56769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Curved Connector 45"/>
          <p:cNvCxnSpPr>
            <a:stCxn id="34" idx="3"/>
            <a:endCxn id="45" idx="1"/>
          </p:cNvCxnSpPr>
          <p:nvPr/>
        </p:nvCxnSpPr>
        <p:spPr bwMode="auto">
          <a:xfrm>
            <a:off x="3352800" y="47625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Curved Connector 48"/>
          <p:cNvCxnSpPr>
            <a:stCxn id="38" idx="3"/>
            <a:endCxn id="45" idx="1"/>
          </p:cNvCxnSpPr>
          <p:nvPr/>
        </p:nvCxnSpPr>
        <p:spPr bwMode="auto">
          <a:xfrm>
            <a:off x="3352800" y="54483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Curved Connector 38"/>
          <p:cNvCxnSpPr>
            <a:stCxn id="32" idx="1"/>
            <a:endCxn id="38" idx="3"/>
          </p:cNvCxnSpPr>
          <p:nvPr/>
        </p:nvCxnSpPr>
        <p:spPr bwMode="auto">
          <a:xfrm rot="10800000" flipV="1">
            <a:off x="3352800" y="49911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Curved Connector 41"/>
          <p:cNvCxnSpPr>
            <a:stCxn id="32" idx="1"/>
            <a:endCxn id="34" idx="3"/>
          </p:cNvCxnSpPr>
          <p:nvPr/>
        </p:nvCxnSpPr>
        <p:spPr bwMode="auto">
          <a:xfrm rot="10800000">
            <a:off x="3352800" y="47625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Curved Connector 34"/>
          <p:cNvCxnSpPr>
            <a:stCxn id="23" idx="3"/>
            <a:endCxn id="32" idx="1"/>
          </p:cNvCxnSpPr>
          <p:nvPr/>
        </p:nvCxnSpPr>
        <p:spPr bwMode="auto">
          <a:xfrm>
            <a:off x="3352800" y="40767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Curved Connector 25"/>
          <p:cNvCxnSpPr>
            <a:stCxn id="24" idx="1"/>
            <a:endCxn id="23" idx="3"/>
          </p:cNvCxnSpPr>
          <p:nvPr/>
        </p:nvCxnSpPr>
        <p:spPr bwMode="auto">
          <a:xfrm rot="10800000">
            <a:off x="3352800" y="40767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3" idx="1"/>
            <a:endCxn id="23" idx="3"/>
          </p:cNvCxnSpPr>
          <p:nvPr/>
        </p:nvCxnSpPr>
        <p:spPr bwMode="auto">
          <a:xfrm rot="10800000" flipV="1">
            <a:off x="3352800" y="36195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Curved Connector 19"/>
          <p:cNvCxnSpPr>
            <a:stCxn id="12" idx="3"/>
            <a:endCxn id="13" idx="1"/>
          </p:cNvCxnSpPr>
          <p:nvPr/>
        </p:nvCxnSpPr>
        <p:spPr bwMode="auto">
          <a:xfrm>
            <a:off x="3352800" y="33909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Curved Connector 28"/>
          <p:cNvCxnSpPr>
            <a:stCxn id="12" idx="3"/>
            <a:endCxn id="24" idx="1"/>
          </p:cNvCxnSpPr>
          <p:nvPr/>
        </p:nvCxnSpPr>
        <p:spPr bwMode="auto">
          <a:xfrm>
            <a:off x="3352800" y="33909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Curved Connector 15"/>
          <p:cNvCxnSpPr>
            <a:stCxn id="11" idx="1"/>
            <a:endCxn id="12" idx="3"/>
          </p:cNvCxnSpPr>
          <p:nvPr/>
        </p:nvCxnSpPr>
        <p:spPr bwMode="auto">
          <a:xfrm rot="10800000" flipV="1">
            <a:off x="3352800" y="29337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and 3GPP RAN/RAN1 have been playing</a:t>
            </a:r>
            <a:br>
              <a:rPr lang="en-AU" dirty="0" smtClean="0"/>
            </a:br>
            <a:r>
              <a:rPr lang="en-AU" dirty="0" smtClean="0"/>
              <a:t>“LS ping pong” for more than two years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2014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>
                <a:latin typeface="+mj-lt"/>
              </a:rPr>
              <a:t>Reply LS on 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2590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Jul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 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4"/>
              </a:rPr>
              <a:t>Sep 2014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Licensed-Assisted Access using LTE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3276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Nov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Coexistence Lessons Learned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6"/>
              </a:rPr>
              <a:t>Mar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3962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Jan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Statement 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4648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1) Clarification of LBT Categories and 2) LAA / </a:t>
            </a:r>
            <a:r>
              <a:rPr lang="en-AU" sz="1400" dirty="0" smtClean="0">
                <a:latin typeface="+mj-lt"/>
              </a:rPr>
              <a:t>802.11 </a:t>
            </a:r>
            <a:r>
              <a:rPr lang="en-AU" sz="1400" dirty="0">
                <a:latin typeface="+mj-lt"/>
              </a:rPr>
              <a:t>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802.11 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9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9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Clarification of LBT Categories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67400" y="5334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0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0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Follow-up Liaison Statement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Next page</a:t>
            </a:r>
          </a:p>
        </p:txBody>
      </p:sp>
    </p:spTree>
    <p:extLst>
      <p:ext uri="{BB962C8B-B14F-4D97-AF65-F5344CB8AC3E}">
        <p14:creationId xmlns:p14="http://schemas.microsoft.com/office/powerpoint/2010/main" val="36622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Curved Connector 123"/>
          <p:cNvCxnSpPr>
            <a:stCxn id="117" idx="3"/>
            <a:endCxn id="32" idx="1"/>
          </p:cNvCxnSpPr>
          <p:nvPr/>
        </p:nvCxnSpPr>
        <p:spPr bwMode="auto">
          <a:xfrm>
            <a:off x="3352800" y="6134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8" name="Curved Connector 117"/>
          <p:cNvCxnSpPr>
            <a:stCxn id="24" idx="1"/>
            <a:endCxn id="117" idx="3"/>
          </p:cNvCxnSpPr>
          <p:nvPr/>
        </p:nvCxnSpPr>
        <p:spPr bwMode="auto">
          <a:xfrm rot="10800000" flipV="1"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1" name="Curved Connector 120"/>
          <p:cNvCxnSpPr>
            <a:stCxn id="38" idx="3"/>
            <a:endCxn id="32" idx="1"/>
          </p:cNvCxnSpPr>
          <p:nvPr/>
        </p:nvCxnSpPr>
        <p:spPr bwMode="auto">
          <a:xfrm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" name="Curved Connector 113"/>
          <p:cNvCxnSpPr>
            <a:stCxn id="13" idx="1"/>
            <a:endCxn id="38" idx="3"/>
          </p:cNvCxnSpPr>
          <p:nvPr/>
        </p:nvCxnSpPr>
        <p:spPr bwMode="auto">
          <a:xfrm rot="10800000" flipV="1"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Curved Connector 107"/>
          <p:cNvCxnSpPr>
            <a:stCxn id="34" idx="3"/>
            <a:endCxn id="13" idx="1"/>
          </p:cNvCxnSpPr>
          <p:nvPr/>
        </p:nvCxnSpPr>
        <p:spPr bwMode="auto">
          <a:xfrm>
            <a:off x="3352800" y="47625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1" name="Curved Connector 110"/>
          <p:cNvCxnSpPr>
            <a:stCxn id="34" idx="3"/>
            <a:endCxn id="24" idx="1"/>
          </p:cNvCxnSpPr>
          <p:nvPr/>
        </p:nvCxnSpPr>
        <p:spPr bwMode="auto">
          <a:xfrm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Curved Connector 102"/>
          <p:cNvCxnSpPr>
            <a:stCxn id="11" idx="1"/>
            <a:endCxn id="34" idx="3"/>
          </p:cNvCxnSpPr>
          <p:nvPr/>
        </p:nvCxnSpPr>
        <p:spPr bwMode="auto">
          <a:xfrm rot="10800000" flipV="1">
            <a:off x="3352800" y="40767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RAN/RAN1 </a:t>
            </a:r>
            <a:r>
              <a:rPr lang="en-AU" dirty="0"/>
              <a:t>have been playing</a:t>
            </a:r>
            <a:br>
              <a:rPr lang="en-AU" dirty="0"/>
            </a:br>
            <a:r>
              <a:rPr lang="en-AU" dirty="0"/>
              <a:t>“LS ping pong” for </a:t>
            </a:r>
            <a:r>
              <a:rPr lang="en-AU" dirty="0" smtClean="0"/>
              <a:t>more than two years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2015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 smtClean="0">
                <a:latin typeface="+mj-lt"/>
              </a:rPr>
              <a:t> </a:t>
            </a:r>
            <a:r>
              <a:rPr lang="en-AU" sz="1400" dirty="0">
                <a:latin typeface="+mj-lt"/>
              </a:rPr>
              <a:t>LS on LAA capabilities and scope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Aug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presentation at 29-Aug-15 LAA Workshop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4"/>
              </a:rPr>
              <a:t>Jun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3GPP RAN Workshop on Licensed-Assisted Access (LAA)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Mar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Comments related to the LAA Specification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1371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2"/>
              </a:rPr>
              <a:t>Jun 2015</a:t>
            </a:r>
            <a:r>
              <a:rPr lang="en-AU" sz="1400" dirty="0">
                <a:latin typeface="+mj-lt"/>
              </a:rPr>
              <a:t>: LS on LAA capabilities and scope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i="1" dirty="0" smtClean="0">
                <a:latin typeface="+mj-lt"/>
              </a:rPr>
              <a:t>Next page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LAA </a:t>
            </a:r>
            <a:r>
              <a:rPr lang="en-AU" sz="1400" dirty="0" smtClean="0">
                <a:latin typeface="+mj-lt"/>
              </a:rPr>
              <a:t>CRs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Curved Connector 87"/>
          <p:cNvCxnSpPr>
            <a:stCxn id="23" idx="3"/>
            <a:endCxn id="11" idx="1"/>
          </p:cNvCxnSpPr>
          <p:nvPr/>
        </p:nvCxnSpPr>
        <p:spPr bwMode="auto">
          <a:xfrm>
            <a:off x="3352800" y="4076700"/>
            <a:ext cx="2514600" cy="127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Previous page</a:t>
            </a:r>
          </a:p>
        </p:txBody>
      </p:sp>
      <p:cxnSp>
        <p:nvCxnSpPr>
          <p:cNvPr id="93" name="Curved Connector 92"/>
          <p:cNvCxnSpPr>
            <a:stCxn id="92" idx="1"/>
            <a:endCxn id="10" idx="3"/>
          </p:cNvCxnSpPr>
          <p:nvPr/>
        </p:nvCxnSpPr>
        <p:spPr bwMode="auto">
          <a:xfrm rot="10800000"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92" idx="1"/>
            <a:endCxn id="23" idx="3"/>
          </p:cNvCxnSpPr>
          <p:nvPr/>
        </p:nvCxnSpPr>
        <p:spPr bwMode="auto">
          <a:xfrm rot="10800000" flipV="1">
            <a:off x="3352800" y="2705100"/>
            <a:ext cx="2514600" cy="1371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40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RAN/RAN1 </a:t>
            </a:r>
            <a:r>
              <a:rPr lang="en-AU" dirty="0"/>
              <a:t>have been playing</a:t>
            </a:r>
            <a:br>
              <a:rPr lang="en-AU" dirty="0"/>
            </a:br>
            <a:r>
              <a:rPr lang="en-AU" dirty="0"/>
              <a:t>“LS ping pong” for </a:t>
            </a:r>
            <a:r>
              <a:rPr lang="en-AU" dirty="0" smtClean="0"/>
              <a:t>more than two </a:t>
            </a:r>
            <a:r>
              <a:rPr lang="en-AU" dirty="0"/>
              <a:t>years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</a:t>
            </a:r>
            <a:r>
              <a:rPr lang="en-AU" sz="1400" i="1" dirty="0" smtClean="0">
                <a:latin typeface="+mj-lt"/>
              </a:rPr>
              <a:t>s page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i="1" dirty="0" smtClean="0">
                <a:latin typeface="+mj-lt"/>
              </a:rPr>
              <a:t>Today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2"/>
              </a:rPr>
              <a:t>Nov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LS to IEEE 802.11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July 2016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36" idx="1"/>
            <a:endCxn id="12" idx="3"/>
          </p:cNvCxnSpPr>
          <p:nvPr/>
        </p:nvCxnSpPr>
        <p:spPr bwMode="auto">
          <a:xfrm rot="10800000">
            <a:off x="3352800" y="3390900"/>
            <a:ext cx="25908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0" idx="3"/>
            <a:endCxn id="92" idx="1"/>
          </p:cNvCxnSpPr>
          <p:nvPr/>
        </p:nvCxnSpPr>
        <p:spPr bwMode="auto">
          <a:xfrm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943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8"/>
              </a:rPr>
              <a:t>Nov </a:t>
            </a:r>
            <a:r>
              <a:rPr kumimoji="0" lang="en-A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2016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1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 issue</a:t>
            </a:r>
          </a:p>
        </p:txBody>
      </p:sp>
      <p:cxnSp>
        <p:nvCxnSpPr>
          <p:cNvPr id="37" name="Curved Connector 36"/>
          <p:cNvCxnSpPr>
            <a:stCxn id="10" idx="3"/>
            <a:endCxn id="36" idx="1"/>
          </p:cNvCxnSpPr>
          <p:nvPr/>
        </p:nvCxnSpPr>
        <p:spPr bwMode="auto">
          <a:xfrm>
            <a:off x="3352800" y="2705100"/>
            <a:ext cx="25908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735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small number of volunteers put together proposed text for a response to 3GPP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</a:t>
            </a:r>
            <a:r>
              <a:rPr lang="en-AU" dirty="0" smtClean="0"/>
              <a:t>most recent </a:t>
            </a:r>
            <a:r>
              <a:rPr lang="en-AU" dirty="0" smtClean="0">
                <a:hlinkClick r:id="rId2"/>
              </a:rPr>
              <a:t>Liaison Statement</a:t>
            </a:r>
            <a:r>
              <a:rPr lang="en-AU" dirty="0" smtClean="0"/>
              <a:t> (Nov 2016) from 3GPP </a:t>
            </a:r>
            <a:r>
              <a:rPr lang="en-AU" dirty="0" smtClean="0"/>
              <a:t>RAN1 contains </a:t>
            </a:r>
            <a:r>
              <a:rPr lang="en-AU" dirty="0" smtClean="0"/>
              <a:t>responses to LS’s from IEEE 802:</a:t>
            </a:r>
          </a:p>
          <a:p>
            <a:pPr lvl="2"/>
            <a:r>
              <a:rPr lang="en-AU" dirty="0">
                <a:hlinkClick r:id="rId3"/>
              </a:rPr>
              <a:t>July 2016</a:t>
            </a:r>
            <a:r>
              <a:rPr lang="en-AU" i="1" dirty="0"/>
              <a:t>: </a:t>
            </a:r>
            <a:r>
              <a:rPr lang="en-AU" dirty="0"/>
              <a:t>Review of 3GPP LAA Specification Rel. </a:t>
            </a:r>
            <a:r>
              <a:rPr lang="en-AU" dirty="0" smtClean="0"/>
              <a:t>13</a:t>
            </a:r>
          </a:p>
          <a:p>
            <a:pPr lvl="2"/>
            <a:r>
              <a:rPr lang="en-AU" dirty="0">
                <a:hlinkClick r:id="rId4"/>
              </a:rPr>
              <a:t>Nov 2016</a:t>
            </a:r>
            <a:r>
              <a:rPr lang="en-AU" i="1" dirty="0"/>
              <a:t>: </a:t>
            </a:r>
            <a:r>
              <a:rPr lang="en-AU" dirty="0"/>
              <a:t>LS related to ED issue</a:t>
            </a:r>
          </a:p>
          <a:p>
            <a:pPr lvl="1"/>
            <a:r>
              <a:rPr lang="en-AU" dirty="0" smtClean="0"/>
              <a:t>After the Atlanta meeting in Jan 2017 a small number of volunteers provided outlines of text for a possible response LS to 3GPP</a:t>
            </a:r>
          </a:p>
          <a:p>
            <a:pPr lvl="2"/>
            <a:r>
              <a:rPr lang="en-AU" dirty="0" smtClean="0"/>
              <a:t>Acting as editor, the Chair turned it into actual text</a:t>
            </a:r>
          </a:p>
          <a:p>
            <a:pPr lvl="2"/>
            <a:r>
              <a:rPr lang="en-AU" dirty="0" smtClean="0"/>
              <a:t>… and apologises for not having time to clean up typo’s and style</a:t>
            </a:r>
          </a:p>
          <a:p>
            <a:pPr lvl="1"/>
            <a:r>
              <a:rPr lang="en-AU" dirty="0" smtClean="0"/>
              <a:t>The general approach taken where there was remaining disagreement was to “agree to disagree” (without using those words) but to: </a:t>
            </a:r>
          </a:p>
          <a:p>
            <a:pPr lvl="2"/>
            <a:r>
              <a:rPr lang="en-AU" dirty="0" smtClean="0"/>
              <a:t>Suggest gathering evidence via RAN4 testing</a:t>
            </a:r>
          </a:p>
          <a:p>
            <a:pPr lvl="2"/>
            <a:r>
              <a:rPr lang="en-AU" dirty="0" smtClean="0"/>
              <a:t>Suggest </a:t>
            </a:r>
            <a:r>
              <a:rPr lang="en-AU" dirty="0"/>
              <a:t>gathering evidence </a:t>
            </a:r>
            <a:r>
              <a:rPr lang="en-AU" dirty="0" smtClean="0"/>
              <a:t>from deployment experience</a:t>
            </a:r>
          </a:p>
          <a:p>
            <a:pPr lvl="2"/>
            <a:r>
              <a:rPr lang="en-AU" dirty="0" smtClean="0"/>
              <a:t>Request confirmation of promised 3GPP actions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review of the summary table suggests we are making progress on many issues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793095"/>
              </p:ext>
            </p:extLst>
          </p:nvPr>
        </p:nvGraphicFramePr>
        <p:xfrm>
          <a:off x="685800" y="1981200"/>
          <a:ext cx="7772401" cy="44020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7901"/>
                <a:gridCol w="3957048"/>
                <a:gridCol w="1678726"/>
                <a:gridCol w="1678726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#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Comment by IEEE 802 in Liaison Statement to 3GPP RAN1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Previous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Current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Radio equipment in unlicensed spectrum should not transmit energy for the primary purpose of blocking access to the channel to others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Possibility for consensus &amp; resolution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subject to additional RAN1 spec work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Transmission of Discovery Reference Signals should be clearly bounded to avoid excess airtime overhead on unlicensed spectrum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Some consensus,</a:t>
                      </a:r>
                      <a:b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not fully resolved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subject to field experience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Radio equipment in unlicensed spectrum should detect neighboring networks with sufficient sensitivity to ensure fair coexistence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 and not resolved</a:t>
                      </a:r>
                      <a:endParaRPr lang="en-A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RAN4 testing 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LAA and IEEE 802.11 slot boundaries should align as accurately as possible to preserve spectral efficiency in unlicensed spectrum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and not resolved</a:t>
                      </a:r>
                      <a:endParaRPr lang="en-A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RAN4 &amp; field testing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31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LAA and 802.11 multi-channel aggregation schemes should align</a:t>
                      </a:r>
                      <a:br>
                        <a:rPr lang="en-US" sz="1400" dirty="0">
                          <a:effectLst/>
                        </a:rPr>
                      </a:b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wait for measurements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tbd</a:t>
                      </a:r>
                      <a:r>
                        <a:rPr lang="en-AU" sz="14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review of the summary table suggests we are making progress on many issues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845697"/>
              </p:ext>
            </p:extLst>
          </p:nvPr>
        </p:nvGraphicFramePr>
        <p:xfrm>
          <a:off x="685800" y="1981200"/>
          <a:ext cx="7772401" cy="38817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7901"/>
                <a:gridCol w="3957048"/>
                <a:gridCol w="1678726"/>
                <a:gridCol w="1678726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#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Comment by IEEE 802 in Liaison Statement to 3GPP RAN1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Previous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Current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Radio equipment in unlicensed spectrum should stop transmission as soon as transmission of useful data is complete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Possibility for consensus &amp; resolution 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 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subject to use of short sub-frames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Channel access that is obtained using special access mechanisms for high priority data should not be used to transmit lower priority data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not fully resolved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 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subject to use of short sub-frames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The maximum continuous transmission time should be limited to avoid blocking latency sensitive traffic on coexisting networks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not fully resolved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RAN4 &amp; field testing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Adjustment of channel access contention window should be based on comparable indicators of congestion to ensure fairness between technologies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wait for measurements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use of short sub-frames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9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review of the summary table suggests we are making progress on many issues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074380"/>
              </p:ext>
            </p:extLst>
          </p:nvPr>
        </p:nvGraphicFramePr>
        <p:xfrm>
          <a:off x="685800" y="1981200"/>
          <a:ext cx="7772401" cy="37620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7901"/>
                <a:gridCol w="3957048"/>
                <a:gridCol w="1678726"/>
                <a:gridCol w="1678726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#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Comment by IEEE 802 in Liaison Statement to 3GPP RAN1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Previous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Current status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1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Adjustment of channel access contention window should be clearly defined</a:t>
                      </a:r>
                      <a:br>
                        <a:rPr lang="en-US" sz="1400">
                          <a:effectLst/>
                        </a:rPr>
                      </a:b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71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The channel access state machine during channel sensing should be clearly defined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71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The use of the back off mechanism should be clearly defined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Substantial consensus, but not fully resolved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Consensus,</a:t>
                      </a:r>
                      <a:b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</a:rPr>
                        <a:t>and resolved</a:t>
                      </a:r>
                      <a:endParaRPr lang="en-AU" sz="1400" dirty="0">
                        <a:solidFill>
                          <a:srgbClr val="00B05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Issues related to ED threshold and coexistence between LAA and IEEE 802.11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AU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No consensus,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but  possible with RAN4 testing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71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Continued dialog towards a future framework for efficient sharing of the 5 GHz band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AU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Waiting for RAN decision</a:t>
                      </a:r>
                      <a:endParaRPr lang="en-AU" sz="1400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6061" marR="46061" marT="46800" marB="46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2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1181</Words>
  <Application>Microsoft Office PowerPoint</Application>
  <PresentationFormat>On-screen Show (4:3)</PresentationFormat>
  <Paragraphs>178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A proposed response to 3GGP on  fourteen coexistence issues</vt:lpstr>
      <vt:lpstr>802.19 WG needs to decide on how to deal with latest and future LS’s from 3GPP RAN1</vt:lpstr>
      <vt:lpstr>IEEE 802 and 3GPP RAN/RAN1 have been playing “LS ping pong” for more than two years …</vt:lpstr>
      <vt:lpstr>… IEEE 802 and 3GPP RAN/RAN1 have been playing “LS ping pong” for more than two years …</vt:lpstr>
      <vt:lpstr>… IEEE 802 and 3GPP RAN/RAN1 have been playing “LS ping pong” for more than two years</vt:lpstr>
      <vt:lpstr>A small number of volunteers put together proposed text for a response to 3GPP </vt:lpstr>
      <vt:lpstr>A review of the summary table suggests we are making progress on many issues</vt:lpstr>
      <vt:lpstr>A review of the summary table suggests we are making progress on many issues</vt:lpstr>
      <vt:lpstr>A review of the summary table suggests we are making progress on many issues</vt:lpstr>
      <vt:lpstr>It is proposed that we review a  draft proposed LS to 3GPP in relation to the 14 issues </vt:lpstr>
      <vt:lpstr>Stepping back … is “LS ping pong” the best way to work with 3GPP RAN1 on LAA and eLAA?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2017-03-10T06:25:05Z</dcterms:modified>
</cp:coreProperties>
</file>