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7" r:id="rId3"/>
    <p:sldId id="327" r:id="rId4"/>
    <p:sldId id="323" r:id="rId5"/>
    <p:sldId id="332" r:id="rId6"/>
    <p:sldId id="328" r:id="rId7"/>
    <p:sldId id="330" r:id="rId8"/>
    <p:sldId id="331" r:id="rId9"/>
    <p:sldId id="320" r:id="rId10"/>
    <p:sldId id="321"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802.19-17/0021r0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January 2017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7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March 2017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Start to resolve comments from recirculation WG Letter Ballot</a:t>
            </a:r>
          </a:p>
          <a:p>
            <a:r>
              <a:rPr kumimoji="1" lang="en-US" altLang="ja-JP" dirty="0" smtClean="0"/>
              <a:t>Possible to move Sponsor Ballot after March meeting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January 2017 IEEE 802.19 meeting in Atlanta, GA.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contributions were discussed</a:t>
            </a:r>
          </a:p>
          <a:p>
            <a:pPr lvl="1"/>
            <a:r>
              <a:rPr kumimoji="1" lang="en-US" altLang="ja-JP" dirty="0"/>
              <a:t>DCN 19-17/0012r2: Proposed resolution to CID 11 for D1.0 (C. Sun)</a:t>
            </a:r>
          </a:p>
          <a:p>
            <a:pPr lvl="1"/>
            <a:r>
              <a:rPr kumimoji="1" lang="en-US" altLang="ja-JP" dirty="0"/>
              <a:t>DCN 19-17/0013r2: Proposed resolution to CID 12 for D1.0 (C. Sun)</a:t>
            </a:r>
          </a:p>
          <a:p>
            <a:pPr lvl="1"/>
            <a:r>
              <a:rPr kumimoji="1" lang="en-US" altLang="ja-JP" dirty="0"/>
              <a:t>DCN 19-17/0014r2: Proposed resolution to CID 13 for D1.0 (C. Sun)</a:t>
            </a:r>
          </a:p>
          <a:p>
            <a:pPr lvl="1"/>
            <a:r>
              <a:rPr kumimoji="1" lang="en-US" altLang="ja-JP" dirty="0"/>
              <a:t>DCN 19-17/0011r2:	Comment resolutions on CID7, CID8, CID9 and CID10 (S. Furuichi)</a:t>
            </a:r>
          </a:p>
          <a:p>
            <a:pPr lvl="1"/>
            <a:r>
              <a:rPr kumimoji="1" lang="en-US" altLang="ja-JP" dirty="0"/>
              <a:t>DCN </a:t>
            </a:r>
            <a:r>
              <a:rPr kumimoji="1" lang="en-US" altLang="ja-JP" dirty="0" smtClean="0"/>
              <a:t>19-17/0015r2:</a:t>
            </a:r>
            <a:r>
              <a:rPr kumimoji="1" lang="en-US" altLang="ja-JP" dirty="0"/>
              <a:t>	Comment resolutions on CID1, CID2 and CID3 (S. Furuichi) </a:t>
            </a:r>
          </a:p>
          <a:p>
            <a:pPr lvl="1"/>
            <a:endParaRPr kumimoji="1" lang="en-US" altLang="ja-JP" dirty="0" smtClean="0"/>
          </a:p>
          <a:p>
            <a:r>
              <a:rPr kumimoji="1" lang="en-US" altLang="ja-JP" dirty="0"/>
              <a:t>All comments from WG letter ballot were resolved</a:t>
            </a:r>
          </a:p>
          <a:p>
            <a:pPr lvl="1"/>
            <a:r>
              <a:rPr kumimoji="1" lang="en-US" altLang="ja-JP" dirty="0"/>
              <a:t>Total 13 comments were received</a:t>
            </a:r>
          </a:p>
          <a:p>
            <a:pPr lvl="1"/>
            <a:r>
              <a:rPr kumimoji="1" lang="en-US" altLang="ja-JP" dirty="0"/>
              <a:t>Technical:  10, Editorial: 3</a:t>
            </a:r>
          </a:p>
          <a:p>
            <a:pPr marL="0" indent="0">
              <a:buNone/>
            </a:pP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 line was reviewed</a:t>
            </a:r>
          </a:p>
          <a:p>
            <a:pPr lvl="1"/>
            <a:r>
              <a:rPr kumimoji="1" lang="en-US" altLang="ja-JP" dirty="0" smtClean="0"/>
              <a:t>Update to DCN 19-15/0096r1</a:t>
            </a:r>
          </a:p>
          <a:p>
            <a:pPr lvl="1"/>
            <a:endParaRPr kumimoji="1" lang="en-US" altLang="ja-JP" dirty="0" smtClean="0"/>
          </a:p>
          <a:p>
            <a:r>
              <a:rPr kumimoji="1" lang="en-US" altLang="ja-JP" dirty="0" smtClean="0"/>
              <a:t>Move to recirculation WG letter ballot after this meeting</a:t>
            </a:r>
          </a:p>
          <a:p>
            <a:pPr lvl="1"/>
            <a:endParaRPr kumimoji="1" lang="en-US" altLang="ja-JP" dirty="0" smtClean="0"/>
          </a:p>
          <a:p>
            <a:r>
              <a:rPr kumimoji="1" lang="en-US" altLang="ja-JP" dirty="0" smtClean="0"/>
              <a:t>Discussed PAR title change</a:t>
            </a:r>
          </a:p>
          <a:p>
            <a:pPr lvl="1"/>
            <a:r>
              <a:rPr kumimoji="1" lang="en-US" altLang="ja-JP" dirty="0" smtClean="0"/>
              <a:t>Please see DCN 19-17/0020r0</a:t>
            </a:r>
          </a:p>
          <a:p>
            <a:pPr lvl="1"/>
            <a:endParaRPr kumimoji="1" lang="en-US" altLang="ja-JP" dirty="0" smtClean="0"/>
          </a:p>
          <a:p>
            <a:r>
              <a:rPr kumimoji="1" lang="en-US" altLang="ja-JP" dirty="0" smtClean="0"/>
              <a:t>Run some TG motions</a:t>
            </a:r>
          </a:p>
          <a:p>
            <a:pPr lvl="1"/>
            <a:r>
              <a:rPr kumimoji="1" lang="en-US" altLang="ja-JP" dirty="0" smtClean="0"/>
              <a:t>Please see following slides;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dirty="0" smtClean="0"/>
              <a:t>New project time </a:t>
            </a:r>
            <a:r>
              <a:rPr kumimoji="1" lang="en-US" dirty="0"/>
              <a:t>l</a:t>
            </a:r>
            <a:r>
              <a:rPr kumimoji="1" lang="en-US" dirty="0" smtClean="0"/>
              <a:t>ine</a:t>
            </a:r>
            <a:endParaRPr kumimoji="1" lang="en-US" dirty="0"/>
          </a:p>
        </p:txBody>
      </p:sp>
      <p:graphicFrame>
        <p:nvGraphicFramePr>
          <p:cNvPr id="7" name="コンテンツ プレースホルダー 6"/>
          <p:cNvGraphicFramePr>
            <a:graphicFrameLocks noGrp="1"/>
          </p:cNvGraphicFramePr>
          <p:nvPr>
            <p:ph idx="1"/>
          </p:nvPr>
        </p:nvGraphicFramePr>
        <p:xfrm>
          <a:off x="814721" y="2074862"/>
          <a:ext cx="8122571" cy="4308475"/>
        </p:xfrm>
        <a:graphic>
          <a:graphicData uri="http://schemas.openxmlformats.org/drawingml/2006/table">
            <a:tbl>
              <a:tblPr firstRow="1" firstCol="1" bandRow="1"/>
              <a:tblGrid>
                <a:gridCol w="2808785"/>
                <a:gridCol w="441868"/>
                <a:gridCol w="269669"/>
                <a:gridCol w="266420"/>
                <a:gridCol w="264796"/>
                <a:gridCol w="264796"/>
                <a:gridCol w="266420"/>
                <a:gridCol w="354144"/>
                <a:gridCol w="266420"/>
                <a:gridCol w="175448"/>
                <a:gridCol w="266420"/>
                <a:gridCol w="264796"/>
                <a:gridCol w="177072"/>
                <a:gridCol w="355769"/>
                <a:gridCol w="266420"/>
                <a:gridCol w="264796"/>
                <a:gridCol w="264796"/>
                <a:gridCol w="266420"/>
                <a:gridCol w="264796"/>
                <a:gridCol w="352520"/>
              </a:tblGrid>
              <a:tr h="190500">
                <a:tc>
                  <a:txBody>
                    <a:bodyPr/>
                    <a:lstStyle/>
                    <a:p>
                      <a:pPr>
                        <a:lnSpc>
                          <a:spcPct val="107000"/>
                        </a:lnSpc>
                      </a:pPr>
                      <a:endParaRPr lang="ja-JP" sz="1100">
                        <a:effectLst/>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2015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2016</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a:lnSpc>
                          <a:spcPct val="107000"/>
                        </a:lnSpc>
                        <a:spcAft>
                          <a:spcPts val="800"/>
                        </a:spcAft>
                      </a:pPr>
                      <a:r>
                        <a:rPr lang="en-US" sz="1100">
                          <a:solidFill>
                            <a:srgbClr val="000000"/>
                          </a:solidFill>
                          <a:effectLst/>
                          <a:latin typeface="Calibri"/>
                          <a:ea typeface="ＭＳ 明朝"/>
                          <a:cs typeface="Times New Roman"/>
                        </a:rPr>
                        <a:t>2018</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a:txBody>
                    <a:bodyPr/>
                    <a:lstStyle/>
                    <a:p>
                      <a:pPr>
                        <a:lnSpc>
                          <a:spcPct val="107000"/>
                        </a:lnSpc>
                      </a:pPr>
                      <a:endParaRPr lang="ja-JP" sz="1100">
                        <a:effectLst/>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3</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5</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7</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9</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11</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C000"/>
                    </a:solidFill>
                  </a:tcPr>
                </a:tc>
              </a:tr>
              <a:tr h="200025">
                <a:tc>
                  <a:txBody>
                    <a:bodyPr/>
                    <a:lstStyle/>
                    <a:p>
                      <a:pPr>
                        <a:lnSpc>
                          <a:spcPct val="107000"/>
                        </a:lnSpc>
                        <a:spcAft>
                          <a:spcPts val="800"/>
                        </a:spcAft>
                      </a:pPr>
                      <a:r>
                        <a:rPr lang="en-US" sz="1100">
                          <a:solidFill>
                            <a:srgbClr val="000000"/>
                          </a:solidFill>
                          <a:effectLst/>
                          <a:latin typeface="Calibri"/>
                          <a:ea typeface="ＭＳ 明朝"/>
                          <a:cs typeface="Times New Roman"/>
                        </a:rPr>
                        <a:t>Task Group formed</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Technical proposal presentations</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Develop draft document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Create candidate draft document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ballot on the candidate draft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on the candidate draft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Adoption of draft text (Draft1.0)</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1.0 to Letter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Letter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nSpc>
                          <a:spcPct val="107000"/>
                        </a:lnSpc>
                      </a:pPr>
                      <a:endParaRPr lang="ja-JP" sz="1100">
                        <a:effectLst/>
                        <a:latin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31115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2.0 to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3.0 to Sponsor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Sponsor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4.0 to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1</a:t>
                      </a:r>
                      <a:r>
                        <a:rPr lang="en-US" sz="1100" baseline="30000">
                          <a:solidFill>
                            <a:srgbClr val="000000"/>
                          </a:solidFill>
                          <a:effectLst/>
                          <a:latin typeface="Calibri"/>
                          <a:ea typeface="ＭＳ 明朝"/>
                          <a:cs typeface="Times New Roman"/>
                        </a:rPr>
                        <a:t>st</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Submit Draft 5.0 to 2</a:t>
                      </a:r>
                      <a:r>
                        <a:rPr lang="en-US" sz="1100" baseline="30000">
                          <a:solidFill>
                            <a:srgbClr val="000000"/>
                          </a:solidFill>
                          <a:effectLst/>
                          <a:latin typeface="Calibri"/>
                          <a:ea typeface="ＭＳ 明朝"/>
                          <a:cs typeface="Times New Roman"/>
                        </a:rPr>
                        <a:t>nd</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Comment resolutions in 2</a:t>
                      </a:r>
                      <a:r>
                        <a:rPr lang="en-US" sz="1100" baseline="30000">
                          <a:solidFill>
                            <a:srgbClr val="000000"/>
                          </a:solidFill>
                          <a:effectLst/>
                          <a:latin typeface="Calibri"/>
                          <a:ea typeface="ＭＳ 明朝"/>
                          <a:cs typeface="Times New Roman"/>
                        </a:rPr>
                        <a:t>nd</a:t>
                      </a:r>
                      <a:r>
                        <a:rPr lang="en-US" sz="1100">
                          <a:solidFill>
                            <a:srgbClr val="000000"/>
                          </a:solidFill>
                          <a:effectLst/>
                          <a:latin typeface="Calibri"/>
                          <a:ea typeface="ＭＳ 明朝"/>
                          <a:cs typeface="Times New Roman"/>
                        </a:rPr>
                        <a:t> Recirculation Ballot</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Final WG and 802 EC approval</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190500">
                <a:tc>
                  <a:txBody>
                    <a:bodyPr/>
                    <a:lstStyle/>
                    <a:p>
                      <a:pPr>
                        <a:lnSpc>
                          <a:spcPct val="107000"/>
                        </a:lnSpc>
                        <a:spcAft>
                          <a:spcPts val="800"/>
                        </a:spcAft>
                      </a:pPr>
                      <a:r>
                        <a:rPr lang="en-US" sz="1100">
                          <a:solidFill>
                            <a:srgbClr val="000000"/>
                          </a:solidFill>
                          <a:effectLst/>
                          <a:latin typeface="Calibri"/>
                          <a:ea typeface="ＭＳ 明朝"/>
                          <a:cs typeface="Times New Roman"/>
                        </a:rPr>
                        <a:t>IEEE-SA RevCom approval</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spcAft>
                          <a:spcPts val="800"/>
                        </a:spcAft>
                      </a:pPr>
                      <a:r>
                        <a:rPr lang="en-US" sz="1000">
                          <a:effectLst/>
                          <a:latin typeface="Calibri"/>
                          <a:ea typeface="ＭＳ Ｐゴシック"/>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x</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a:solidFill>
                            <a:srgbClr val="000000"/>
                          </a:solidFill>
                          <a:effectLst/>
                          <a:latin typeface="Calibri"/>
                          <a:ea typeface="ＭＳ 明朝"/>
                          <a:cs typeface="Times New Roman"/>
                        </a:rPr>
                        <a:t> </a:t>
                      </a:r>
                      <a:endParaRPr lang="ja-JP" sz="110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n-US" sz="1100" dirty="0">
                          <a:solidFill>
                            <a:srgbClr val="000000"/>
                          </a:solidFill>
                          <a:effectLst/>
                          <a:latin typeface="Calibri"/>
                          <a:ea typeface="ＭＳ 明朝"/>
                          <a:cs typeface="Times New Roman"/>
                        </a:rPr>
                        <a:t> </a:t>
                      </a:r>
                      <a:endParaRPr lang="ja-JP" sz="1100" dirty="0">
                        <a:effectLst/>
                        <a:latin typeface="Calibri"/>
                        <a:ea typeface="ＭＳ 明朝"/>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67689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for technical comments according to column J of DCN 19-17/0009r2</a:t>
            </a:r>
          </a:p>
          <a:p>
            <a:pPr lvl="1"/>
            <a:endParaRPr kumimoji="1" lang="en-US" altLang="ja-JP" dirty="0"/>
          </a:p>
          <a:p>
            <a:pPr lvl="1"/>
            <a:r>
              <a:rPr kumimoji="1" lang="en-US" altLang="ja-JP" dirty="0"/>
              <a:t>Move: S. Furuichi</a:t>
            </a:r>
          </a:p>
          <a:p>
            <a:pPr lvl="1"/>
            <a:r>
              <a:rPr kumimoji="1" lang="en-US" altLang="ja-JP" dirty="0"/>
              <a:t>Second: C. </a:t>
            </a:r>
            <a:r>
              <a:rPr kumimoji="1" lang="en-US" altLang="ja-JP" dirty="0" smtClean="0"/>
              <a:t>Sun</a:t>
            </a:r>
            <a:endParaRPr kumimoji="1" lang="en-US" altLang="ja-JP" dirty="0"/>
          </a:p>
          <a:p>
            <a:pPr lvl="1"/>
            <a:r>
              <a:rPr lang="en-US" altLang="ja-JP" dirty="0"/>
              <a:t>Approved by unanimous consensus</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19-17/0011r2, 19-17/0012r2, 19-17/0013r2, 19-17/0014r2 and 19-17/0015r2 instruct the TG editor to implement approved text proposals and update to the IEEE P802.19.1a candidate draft D2.0 by January 19, 2017</a:t>
            </a:r>
          </a:p>
          <a:p>
            <a:pPr lvl="1"/>
            <a:endParaRPr kumimoji="1" lang="en-US" altLang="ja-JP" dirty="0"/>
          </a:p>
          <a:p>
            <a:pPr lvl="1"/>
            <a:r>
              <a:rPr kumimoji="1" lang="en-US" altLang="ja-JP" dirty="0"/>
              <a:t>Move: C. Sun</a:t>
            </a:r>
          </a:p>
          <a:p>
            <a:pPr lvl="1"/>
            <a:r>
              <a:rPr kumimoji="1" lang="en-US" altLang="ja-JP" dirty="0"/>
              <a:t>Second: S. </a:t>
            </a:r>
            <a:r>
              <a:rPr kumimoji="1" lang="en-US" altLang="ja-JP" dirty="0" smtClean="0"/>
              <a:t>Furuichi</a:t>
            </a:r>
            <a:endParaRPr kumimoji="1" lang="en-US" altLang="ja-JP" dirty="0"/>
          </a:p>
          <a:p>
            <a:pPr lvl="1"/>
            <a:r>
              <a:rPr lang="en-US" altLang="ja-JP" dirty="0"/>
              <a:t>Approved by unanimous consensus</a:t>
            </a:r>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877155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14 days recirculation working group letter ballot using the IEEE P802.19.1a-D2.0</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lang="en-US" altLang="ja-JP" dirty="0"/>
              <a:t>Approved by unanimous </a:t>
            </a:r>
            <a:r>
              <a:rPr lang="en-US" altLang="ja-JP" dirty="0" smtClean="0"/>
              <a:t>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56354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92955469"/>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Tuesday</a:t>
                      </a:r>
                      <a:endParaRPr kumimoji="1" lang="ja-JP" altLang="en-US" sz="1800" dirty="0">
                        <a:latin typeface="Calibri" panose="020F0502020204030204" pitchFamily="34" charset="0"/>
                      </a:endParaRPr>
                    </a:p>
                  </a:txBody>
                  <a:tcPr/>
                </a:tc>
                <a:tc>
                  <a:txBody>
                    <a:bodyPr/>
                    <a:lstStyle/>
                    <a:p>
                      <a:r>
                        <a:rPr kumimoji="1" lang="en-US" altLang="ja-JP" sz="1800" baseline="0" dirty="0" smtClean="0">
                          <a:latin typeface="Calibri" panose="020F0502020204030204" pitchFamily="34" charset="0"/>
                        </a:rPr>
                        <a:t>Jan. 22</a:t>
                      </a:r>
                    </a:p>
                  </a:txBody>
                  <a:tcPr/>
                </a:tc>
                <a:tc>
                  <a:txBody>
                    <a:bodyPr/>
                    <a:lstStyle/>
                    <a:p>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6290</TotalTime>
  <Words>620</Words>
  <Application>Microsoft Office PowerPoint</Application>
  <PresentationFormat>ユーザー設定</PresentationFormat>
  <Paragraphs>500</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Theme</vt:lpstr>
      <vt:lpstr>Document</vt:lpstr>
      <vt:lpstr>January 2017 TG1a Closing Report</vt:lpstr>
      <vt:lpstr>Abstract</vt:lpstr>
      <vt:lpstr>Results of the week (1/2)</vt:lpstr>
      <vt:lpstr>Results of the week (2/2)</vt:lpstr>
      <vt:lpstr>New project time line</vt:lpstr>
      <vt:lpstr>TG Motion</vt:lpstr>
      <vt:lpstr>TG Motion</vt:lpstr>
      <vt:lpstr>TG Motion</vt:lpstr>
      <vt:lpstr>Conference calls</vt:lpstr>
      <vt:lpstr>March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235</cp:revision>
  <cp:lastPrinted>2014-11-08T20:15:38Z</cp:lastPrinted>
  <dcterms:created xsi:type="dcterms:W3CDTF">2014-10-30T17:06:39Z</dcterms:created>
  <dcterms:modified xsi:type="dcterms:W3CDTF">2017-01-19T19:02:55Z</dcterms:modified>
</cp:coreProperties>
</file>