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324" r:id="rId3"/>
    <p:sldId id="316" r:id="rId4"/>
    <p:sldId id="345" r:id="rId5"/>
    <p:sldId id="364" r:id="rId6"/>
    <p:sldId id="325" r:id="rId7"/>
    <p:sldId id="321" r:id="rId8"/>
    <p:sldId id="322" r:id="rId9"/>
    <p:sldId id="368" r:id="rId10"/>
    <p:sldId id="358" r:id="rId11"/>
    <p:sldId id="346" r:id="rId12"/>
    <p:sldId id="326" r:id="rId13"/>
    <p:sldId id="344" r:id="rId14"/>
    <p:sldId id="341" r:id="rId15"/>
    <p:sldId id="342" r:id="rId16"/>
    <p:sldId id="343" r:id="rId17"/>
    <p:sldId id="323" r:id="rId18"/>
    <p:sldId id="352" r:id="rId19"/>
    <p:sldId id="359" r:id="rId20"/>
    <p:sldId id="360" r:id="rId21"/>
    <p:sldId id="398" r:id="rId22"/>
    <p:sldId id="391" r:id="rId23"/>
    <p:sldId id="331" r:id="rId24"/>
    <p:sldId id="350" r:id="rId25"/>
    <p:sldId id="403" r:id="rId26"/>
    <p:sldId id="399" r:id="rId27"/>
    <p:sldId id="402" r:id="rId28"/>
    <p:sldId id="385" r:id="rId29"/>
    <p:sldId id="386" r:id="rId30"/>
    <p:sldId id="407" r:id="rId31"/>
    <p:sldId id="400" r:id="rId32"/>
    <p:sldId id="404" r:id="rId33"/>
    <p:sldId id="405" r:id="rId34"/>
    <p:sldId id="406" r:id="rId35"/>
    <p:sldId id="334" r:id="rId36"/>
    <p:sldId id="369" r:id="rId37"/>
    <p:sldId id="336" r:id="rId38"/>
    <p:sldId id="351" r:id="rId39"/>
    <p:sldId id="408" r:id="rId40"/>
    <p:sldId id="410" r:id="rId41"/>
    <p:sldId id="383" r:id="rId42"/>
    <p:sldId id="409" r:id="rId43"/>
    <p:sldId id="354" r:id="rId44"/>
    <p:sldId id="339" r:id="rId45"/>
    <p:sldId id="340" r:id="rId46"/>
    <p:sldId id="355" r:id="rId47"/>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64"/>
            <p14:sldId id="325"/>
            <p14:sldId id="321"/>
            <p14:sldId id="322"/>
            <p14:sldId id="368"/>
            <p14:sldId id="358"/>
            <p14:sldId id="346"/>
            <p14:sldId id="326"/>
            <p14:sldId id="344"/>
            <p14:sldId id="341"/>
            <p14:sldId id="342"/>
            <p14:sldId id="343"/>
            <p14:sldId id="323"/>
            <p14:sldId id="352"/>
            <p14:sldId id="359"/>
            <p14:sldId id="360"/>
            <p14:sldId id="398"/>
            <p14:sldId id="391"/>
            <p14:sldId id="331"/>
            <p14:sldId id="350"/>
            <p14:sldId id="403"/>
            <p14:sldId id="399"/>
            <p14:sldId id="402"/>
            <p14:sldId id="385"/>
            <p14:sldId id="386"/>
            <p14:sldId id="407"/>
            <p14:sldId id="400"/>
            <p14:sldId id="404"/>
            <p14:sldId id="405"/>
            <p14:sldId id="406"/>
            <p14:sldId id="334"/>
            <p14:sldId id="369"/>
            <p14:sldId id="336"/>
            <p14:sldId id="351"/>
            <p14:sldId id="408"/>
            <p14:sldId id="410"/>
            <p14:sldId id="383"/>
            <p14:sldId id="409"/>
            <p14:sldId id="354"/>
            <p14:sldId id="339"/>
            <p14:sldId id="340"/>
            <p14:sldId id="355"/>
          </p14:sldIdLst>
        </p14:section>
      </p14:sectionLst>
    </p:ex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796" autoAdjust="0"/>
    <p:restoredTop sz="94660"/>
  </p:normalViewPr>
  <p:slideViewPr>
    <p:cSldViewPr>
      <p:cViewPr varScale="1">
        <p:scale>
          <a:sx n="99" d="100"/>
          <a:sy n="99" d="100"/>
        </p:scale>
        <p:origin x="-510" y="-96"/>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1/20/2017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January 2017</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January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802.19-17/0005r4</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January 2017</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January 2017 Atlanta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2017-01-19</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668"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January 2017 </a:t>
            </a:r>
            <a:r>
              <a:rPr kumimoji="1" lang="en-US" altLang="ja-JP" dirty="0"/>
              <a:t>TG1a meeting, document </a:t>
            </a:r>
            <a:r>
              <a:rPr kumimoji="1" lang="en-US" altLang="ja-JP" dirty="0" smtClean="0"/>
              <a:t>19-17/0005r1.</a:t>
            </a:r>
          </a:p>
          <a:p>
            <a:pPr lvl="1"/>
            <a:endParaRPr kumimoji="1" lang="en-US" altLang="ja-JP" dirty="0" smtClean="0"/>
          </a:p>
          <a:p>
            <a:pPr lvl="1"/>
            <a:endParaRPr kumimoji="1" lang="en-US" altLang="ja-JP" dirty="0"/>
          </a:p>
          <a:p>
            <a:pPr lvl="1"/>
            <a:r>
              <a:rPr lang="en-US" altLang="ja-JP" dirty="0" smtClean="0"/>
              <a:t>Approved </a:t>
            </a:r>
            <a:r>
              <a:rPr lang="en-US" altLang="ja-JP" dirty="0"/>
              <a:t>by unanimous consensus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4333063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a:t>
            </a:r>
            <a:r>
              <a:rPr kumimoji="1" lang="en-US" altLang="ja-JP" dirty="0" smtClean="0"/>
              <a:t>minutes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a:t>
            </a:r>
            <a:r>
              <a:rPr kumimoji="1" lang="en-US" altLang="ja-JP" dirty="0" smtClean="0"/>
              <a:t>November 2016 TG1a meeting</a:t>
            </a:r>
            <a:r>
              <a:rPr kumimoji="1" lang="en-US" altLang="ja-JP" dirty="0"/>
              <a:t>, </a:t>
            </a:r>
            <a:r>
              <a:rPr kumimoji="1" lang="en-US" altLang="ja-JP" dirty="0" smtClean="0"/>
              <a:t>DCN 19-16/0186r0, teleconference call minutes on Jan. </a:t>
            </a:r>
            <a:r>
              <a:rPr kumimoji="1" lang="en-US" altLang="ja-JP" dirty="0"/>
              <a:t>9</a:t>
            </a:r>
            <a:r>
              <a:rPr kumimoji="1" lang="en-US" altLang="ja-JP" dirty="0" smtClean="0"/>
              <a:t>, 2017, DCN 19-17/0004r0</a:t>
            </a:r>
          </a:p>
          <a:p>
            <a:pPr lvl="1"/>
            <a:endParaRPr kumimoji="1" lang="en-US" altLang="ja-JP" dirty="0" smtClean="0"/>
          </a:p>
          <a:p>
            <a:pPr lvl="1"/>
            <a:endParaRPr kumimoji="1" lang="en-US" altLang="ja-JP" dirty="0" smtClean="0"/>
          </a:p>
          <a:p>
            <a:pPr lvl="1"/>
            <a:r>
              <a:rPr lang="en-US" altLang="ja-JP" dirty="0"/>
              <a:t>Approved by unanimous consensus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2398880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r>
              <a:rPr kumimoji="1" lang="en-US" altLang="ja-JP" dirty="0" smtClean="0"/>
              <a:t>January 2017 </a:t>
            </a:r>
            <a:r>
              <a:rPr kumimoji="1" lang="en-US" altLang="ja-JP" dirty="0"/>
              <a:t>TG1a Opening </a:t>
            </a:r>
            <a:r>
              <a:rPr kumimoji="1" lang="en-US" altLang="ja-JP" dirty="0" smtClean="0"/>
              <a:t>Report (DCN 19-17/0006r1)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4494299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Review </a:t>
            </a:r>
            <a:r>
              <a:rPr kumimoji="1" lang="en-US" altLang="ja-JP" dirty="0"/>
              <a:t>IEEE </a:t>
            </a:r>
            <a:r>
              <a:rPr kumimoji="1" lang="en-US" altLang="ja-JP" dirty="0" smtClean="0"/>
              <a:t>P802.19.1a-D1.0</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The latest draft is presented by Technical editor</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1313712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8825" y="1451774"/>
            <a:ext cx="8232776" cy="5482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#1</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Approve IEEE P802.19.1a-D1.0 as the candidate draft.</a:t>
            </a:r>
            <a:endParaRPr kumimoji="1" lang="en-US" altLang="ja-JP" dirty="0"/>
          </a:p>
          <a:p>
            <a:pPr lvl="1"/>
            <a:endParaRPr kumimoji="1" lang="en-US" altLang="ja-JP" dirty="0" smtClean="0"/>
          </a:p>
          <a:p>
            <a:pPr lvl="1"/>
            <a:endParaRPr kumimoji="1" lang="en-US" altLang="ja-JP" dirty="0"/>
          </a:p>
          <a:p>
            <a:pPr lvl="1"/>
            <a:r>
              <a:rPr lang="en-US" altLang="ja-JP" dirty="0"/>
              <a:t>Approved by unanimous consensus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29336348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Result of the WG Letter Ballot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Letter Ballot on Draft 1.0 completed on January 6</a:t>
            </a:r>
          </a:p>
          <a:p>
            <a:pPr lvl="1"/>
            <a:r>
              <a:rPr kumimoji="1" lang="en-US" altLang="ja-JP" dirty="0"/>
              <a:t>Results</a:t>
            </a:r>
          </a:p>
          <a:p>
            <a:pPr lvl="2"/>
            <a:r>
              <a:rPr kumimoji="1" lang="en-US" altLang="ja-JP" dirty="0"/>
              <a:t>Yes: 		17</a:t>
            </a:r>
          </a:p>
          <a:p>
            <a:pPr lvl="2"/>
            <a:r>
              <a:rPr kumimoji="1" lang="en-US" altLang="ja-JP" dirty="0"/>
              <a:t>No: 		0</a:t>
            </a:r>
          </a:p>
          <a:p>
            <a:pPr lvl="2"/>
            <a:r>
              <a:rPr kumimoji="1" lang="en-US" altLang="ja-JP" dirty="0"/>
              <a:t>Abstain: 	4</a:t>
            </a:r>
          </a:p>
          <a:p>
            <a:pPr lvl="1"/>
            <a:r>
              <a:rPr kumimoji="1" lang="en-US" altLang="ja-JP" dirty="0"/>
              <a:t>WG Letter Ballot </a:t>
            </a:r>
            <a:r>
              <a:rPr kumimoji="1" lang="en-US" altLang="ja-JP" dirty="0" smtClean="0"/>
              <a:t>Passes</a:t>
            </a:r>
          </a:p>
          <a:p>
            <a:pPr lvl="1"/>
            <a:endParaRPr kumimoji="1" lang="en-US" altLang="ja-JP" dirty="0"/>
          </a:p>
          <a:p>
            <a:r>
              <a:rPr kumimoji="1" lang="en-US" altLang="ja-JP" dirty="0" smtClean="0"/>
              <a:t>Total 13 </a:t>
            </a:r>
            <a:r>
              <a:rPr kumimoji="1" lang="en-US" altLang="ja-JP" dirty="0"/>
              <a:t>comments </a:t>
            </a:r>
            <a:r>
              <a:rPr kumimoji="1" lang="en-US" altLang="ja-JP" dirty="0" smtClean="0"/>
              <a:t>were received</a:t>
            </a:r>
            <a:endParaRPr kumimoji="1" lang="en-US" altLang="ja-JP" dirty="0"/>
          </a:p>
          <a:p>
            <a:pPr lvl="1"/>
            <a:r>
              <a:rPr kumimoji="1" lang="en-US" altLang="ja-JP" dirty="0"/>
              <a:t>Technical: </a:t>
            </a:r>
            <a:r>
              <a:rPr kumimoji="1" lang="en-US" altLang="ja-JP" dirty="0" smtClean="0"/>
              <a:t> 10</a:t>
            </a:r>
            <a:endParaRPr kumimoji="1" lang="en-US" altLang="ja-JP" dirty="0"/>
          </a:p>
          <a:p>
            <a:pPr lvl="1"/>
            <a:r>
              <a:rPr kumimoji="1" lang="en-US" altLang="ja-JP" dirty="0"/>
              <a:t>Editorial</a:t>
            </a:r>
            <a:r>
              <a:rPr kumimoji="1" lang="en-US" altLang="ja-JP" dirty="0" smtClean="0"/>
              <a:t>: 3</a:t>
            </a:r>
          </a:p>
          <a:p>
            <a:pPr lvl="1"/>
            <a:endParaRPr kumimoji="1" lang="en-US" altLang="ja-JP" dirty="0"/>
          </a:p>
          <a:p>
            <a:r>
              <a:rPr kumimoji="1" lang="en-US" altLang="ja-JP" dirty="0"/>
              <a:t>See </a:t>
            </a:r>
            <a:r>
              <a:rPr kumimoji="1" lang="en-US" altLang="ja-JP" dirty="0" smtClean="0"/>
              <a:t>DCN 19-17/0009r0 “P802.19.1a </a:t>
            </a:r>
            <a:r>
              <a:rPr kumimoji="1" lang="en-US" altLang="ja-JP" dirty="0"/>
              <a:t>TG1a D1.0 1st working group letter ballot Comments and </a:t>
            </a:r>
            <a:r>
              <a:rPr kumimoji="1" lang="en-US" altLang="ja-JP" dirty="0" smtClean="0"/>
              <a:t>Resolutions”</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5413210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resolution from </a:t>
            </a:r>
            <a:r>
              <a:rPr kumimoji="1" lang="en-US" altLang="ja-JP" dirty="0" smtClean="0"/>
              <a:t>WG LB</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Comments resolutions</a:t>
            </a:r>
          </a:p>
          <a:p>
            <a:pPr lvl="1"/>
            <a:r>
              <a:rPr kumimoji="1" lang="en-US" altLang="ja-JP" dirty="0" smtClean="0"/>
              <a:t>DCN </a:t>
            </a:r>
            <a:r>
              <a:rPr kumimoji="1" lang="en-US" altLang="ja-JP" dirty="0"/>
              <a:t>19-17/0012r0: Proposed resolution to CID 11 for D1.0 (C. Sun)</a:t>
            </a:r>
          </a:p>
          <a:p>
            <a:pPr lvl="1"/>
            <a:r>
              <a:rPr kumimoji="1" lang="en-US" altLang="ja-JP" dirty="0"/>
              <a:t>DCN 19-17/0013r0: Proposed resolution to CID 12 for D1.0 (C. Sun</a:t>
            </a:r>
            <a:r>
              <a:rPr kumimoji="1" lang="en-US" altLang="ja-JP" dirty="0" smtClean="0"/>
              <a:t>)</a:t>
            </a:r>
          </a:p>
          <a:p>
            <a:pPr lvl="1"/>
            <a:r>
              <a:rPr kumimoji="1" lang="en-US" altLang="ja-JP" dirty="0"/>
              <a:t>DCN 19-17/0014r0: Proposed resolution to CID 13 for D1.0 (C. Sun</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0254205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20558142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t>
            </a:r>
            <a:r>
              <a:rPr kumimoji="1" lang="en-US" altLang="ja-JP" dirty="0"/>
              <a:t>P</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Approval of agenda</a:t>
            </a:r>
          </a:p>
          <a:p>
            <a:r>
              <a:rPr kumimoji="1" lang="en-US" altLang="ja-JP" dirty="0" smtClean="0"/>
              <a:t>Technical </a:t>
            </a:r>
            <a:r>
              <a:rPr kumimoji="1" lang="en-US" altLang="ja-JP" dirty="0"/>
              <a:t>presentations and text </a:t>
            </a:r>
            <a:r>
              <a:rPr kumimoji="1" lang="en-US" altLang="ja-JP" dirty="0" smtClean="0"/>
              <a:t>proposals</a:t>
            </a:r>
          </a:p>
          <a:p>
            <a:r>
              <a:rPr kumimoji="1" lang="en-US" altLang="ja-JP" dirty="0"/>
              <a:t>Revisit text </a:t>
            </a:r>
            <a:r>
              <a:rPr kumimoji="1" lang="en-US" altLang="ja-JP" dirty="0" smtClean="0"/>
              <a:t>proposals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9067831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January 2017 </a:t>
            </a:r>
            <a:r>
              <a:rPr kumimoji="1" lang="en-US" altLang="ja-JP" dirty="0"/>
              <a:t>TG1a meeting, document </a:t>
            </a:r>
            <a:r>
              <a:rPr kumimoji="1" lang="en-US" altLang="ja-JP" dirty="0" smtClean="0"/>
              <a:t>19-17/0005r2.</a:t>
            </a:r>
            <a:endParaRPr kumimoji="1" lang="en-US" altLang="ja-JP" dirty="0"/>
          </a:p>
          <a:p>
            <a:pPr lvl="1"/>
            <a:endParaRPr kumimoji="1" lang="en-US" altLang="ja-JP" dirty="0" smtClean="0"/>
          </a:p>
          <a:p>
            <a:pPr lvl="1"/>
            <a:endParaRPr kumimoji="1" lang="en-US" altLang="ja-JP" dirty="0"/>
          </a:p>
          <a:p>
            <a:pPr lvl="1"/>
            <a:r>
              <a:rPr lang="en-US" altLang="ja-JP" dirty="0"/>
              <a:t>Approved by unanimous consensus</a:t>
            </a:r>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9767013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resolution from </a:t>
            </a:r>
            <a:r>
              <a:rPr kumimoji="1" lang="en-US" altLang="ja-JP" dirty="0" smtClean="0"/>
              <a:t>WG LB</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Comments resolutions</a:t>
            </a:r>
          </a:p>
          <a:p>
            <a:pPr lvl="1"/>
            <a:r>
              <a:rPr kumimoji="1" lang="en-US" altLang="ja-JP" dirty="0" smtClean="0"/>
              <a:t>DCN 19-17/0011r1:	Comment resolutions on CID7, CID8, CID9 and CID10 (S. Furuichi)</a:t>
            </a:r>
          </a:p>
          <a:p>
            <a:pPr lvl="1"/>
            <a:r>
              <a:rPr kumimoji="1" lang="en-US" altLang="ja-JP" dirty="0"/>
              <a:t>DCN </a:t>
            </a:r>
            <a:r>
              <a:rPr kumimoji="1" lang="en-US" altLang="ja-JP" dirty="0" smtClean="0"/>
              <a:t>19-17/0015r0</a:t>
            </a:r>
            <a:r>
              <a:rPr kumimoji="1" lang="en-US" altLang="ja-JP" dirty="0"/>
              <a:t>:	Comment resolutions on </a:t>
            </a:r>
            <a:r>
              <a:rPr kumimoji="1" lang="en-US" altLang="ja-JP" dirty="0" smtClean="0"/>
              <a:t>CID1, CID2 </a:t>
            </a:r>
            <a:r>
              <a:rPr kumimoji="1" lang="en-US" altLang="ja-JP" dirty="0"/>
              <a:t>and </a:t>
            </a:r>
            <a:r>
              <a:rPr kumimoji="1" lang="en-US" altLang="ja-JP" dirty="0" smtClean="0"/>
              <a:t>CID3 </a:t>
            </a:r>
            <a:r>
              <a:rPr kumimoji="1" lang="en-US" altLang="ja-JP" dirty="0"/>
              <a:t>(S. Furuichi)</a:t>
            </a:r>
          </a:p>
          <a:p>
            <a:pPr lvl="1"/>
            <a:endParaRPr kumimoji="1" lang="en-US" altLang="ja-JP" dirty="0" smtClean="0"/>
          </a:p>
          <a:p>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9327691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Revisit</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solidFill>
                  <a:schemeClr val="tx1"/>
                </a:solidFill>
              </a:rPr>
              <a:t>Comments resolutions</a:t>
            </a:r>
          </a:p>
          <a:p>
            <a:pPr lvl="1"/>
            <a:r>
              <a:rPr kumimoji="1" lang="en-US" altLang="ja-JP" dirty="0" smtClean="0">
                <a:solidFill>
                  <a:schemeClr val="tx1"/>
                </a:solidFill>
              </a:rPr>
              <a:t>DCN 19-17/0012r1: </a:t>
            </a:r>
            <a:r>
              <a:rPr kumimoji="1" lang="en-US" altLang="ja-JP" dirty="0">
                <a:solidFill>
                  <a:schemeClr val="tx1"/>
                </a:solidFill>
              </a:rPr>
              <a:t>Proposed resolution to CID 11 for D1.0 (C. Sun)</a:t>
            </a:r>
          </a:p>
          <a:p>
            <a:pPr lvl="1"/>
            <a:r>
              <a:rPr kumimoji="1" lang="en-US" altLang="ja-JP" dirty="0">
                <a:solidFill>
                  <a:schemeClr val="tx1"/>
                </a:solidFill>
              </a:rPr>
              <a:t>DCN </a:t>
            </a:r>
            <a:r>
              <a:rPr kumimoji="1" lang="en-US" altLang="ja-JP" dirty="0" smtClean="0">
                <a:solidFill>
                  <a:schemeClr val="tx1"/>
                </a:solidFill>
              </a:rPr>
              <a:t>19-17/0013r1: </a:t>
            </a:r>
            <a:r>
              <a:rPr kumimoji="1" lang="en-US" altLang="ja-JP" dirty="0">
                <a:solidFill>
                  <a:schemeClr val="tx1"/>
                </a:solidFill>
              </a:rPr>
              <a:t>Proposed resolution to CID 12 for D1.0 (C. Sun)</a:t>
            </a:r>
          </a:p>
          <a:p>
            <a:pPr lvl="1"/>
            <a:r>
              <a:rPr kumimoji="1" lang="en-US" altLang="ja-JP" dirty="0">
                <a:solidFill>
                  <a:schemeClr val="tx1"/>
                </a:solidFill>
              </a:rPr>
              <a:t>DCN </a:t>
            </a:r>
            <a:r>
              <a:rPr kumimoji="1" lang="en-US" altLang="ja-JP" dirty="0" smtClean="0">
                <a:solidFill>
                  <a:schemeClr val="tx1"/>
                </a:solidFill>
              </a:rPr>
              <a:t>19-17/0014r1: </a:t>
            </a:r>
            <a:r>
              <a:rPr kumimoji="1" lang="en-US" altLang="ja-JP" dirty="0">
                <a:solidFill>
                  <a:schemeClr val="tx1"/>
                </a:solidFill>
              </a:rPr>
              <a:t>Proposed resolution to CID 13 for D1.0 (C. Sun)</a:t>
            </a:r>
          </a:p>
          <a:p>
            <a:pPr marL="0" indent="0">
              <a:buNone/>
            </a:pPr>
            <a:endParaRPr kumimoji="1" lang="en-US" altLang="ja-JP" dirty="0" smtClean="0">
              <a:solidFill>
                <a:schemeClr val="tx1"/>
              </a:solidFill>
            </a:endParaRP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4378433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AM1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4251110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a:t>
            </a:r>
            <a:r>
              <a:rPr kumimoji="1" lang="en-US" altLang="ja-JP" dirty="0"/>
              <a:t>Wednesday A</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a:t>Approval of </a:t>
            </a:r>
            <a:r>
              <a:rPr kumimoji="1" lang="en-US" altLang="ja-JP" dirty="0" smtClean="0"/>
              <a:t>agenda</a:t>
            </a:r>
          </a:p>
          <a:p>
            <a:r>
              <a:rPr kumimoji="1" lang="en-US" altLang="ja-JP" dirty="0" smtClean="0"/>
              <a:t>Revisit </a:t>
            </a:r>
            <a:r>
              <a:rPr kumimoji="1" lang="en-US" altLang="ja-JP" dirty="0"/>
              <a:t>text </a:t>
            </a:r>
            <a:r>
              <a:rPr kumimoji="1" lang="en-US" altLang="ja-JP" dirty="0" smtClean="0"/>
              <a:t>proposals</a:t>
            </a:r>
          </a:p>
          <a:p>
            <a:r>
              <a:rPr kumimoji="1" lang="en-US" altLang="ja-JP" dirty="0"/>
              <a:t>Review project </a:t>
            </a:r>
            <a:r>
              <a:rPr kumimoji="1" lang="en-US" altLang="ja-JP" dirty="0" smtClean="0"/>
              <a:t>timeline</a:t>
            </a:r>
            <a:endParaRPr kumimoji="1" lang="en-US" altLang="ja-JP" dirty="0"/>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29514455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January 2017 </a:t>
            </a:r>
            <a:r>
              <a:rPr kumimoji="1" lang="en-US" altLang="ja-JP" dirty="0"/>
              <a:t>TG1a meeting, document </a:t>
            </a:r>
            <a:r>
              <a:rPr kumimoji="1" lang="en-US" altLang="ja-JP" dirty="0" smtClean="0"/>
              <a:t>19-17/0005r3.</a:t>
            </a:r>
            <a:endParaRPr kumimoji="1" lang="en-US" altLang="ja-JP" dirty="0"/>
          </a:p>
          <a:p>
            <a:pPr lvl="1"/>
            <a:endParaRPr kumimoji="1" lang="en-US" altLang="ja-JP" dirty="0" smtClean="0"/>
          </a:p>
          <a:p>
            <a:pPr lvl="1"/>
            <a:endParaRPr kumimoji="1" lang="en-US" altLang="ja-JP" dirty="0"/>
          </a:p>
          <a:p>
            <a:pPr lvl="1"/>
            <a:r>
              <a:rPr lang="en-US" altLang="ja-JP" dirty="0"/>
              <a:t>Approved by unanimous consensus</a:t>
            </a:r>
            <a:endParaRPr kumimoji="1" lang="en-US" altLang="ja-JP" dirty="0"/>
          </a:p>
          <a:p>
            <a:pPr marL="487693" lvl="1" indent="0">
              <a:buNone/>
            </a:pP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93640814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Revisit</a:t>
            </a:r>
          </a:p>
        </p:txBody>
      </p:sp>
      <p:sp>
        <p:nvSpPr>
          <p:cNvPr id="3" name="コンテンツ プレースホルダー 2"/>
          <p:cNvSpPr>
            <a:spLocks noGrp="1"/>
          </p:cNvSpPr>
          <p:nvPr>
            <p:ph idx="1"/>
          </p:nvPr>
        </p:nvSpPr>
        <p:spPr/>
        <p:txBody>
          <a:bodyPr>
            <a:normAutofit/>
          </a:bodyPr>
          <a:lstStyle/>
          <a:p>
            <a:r>
              <a:rPr kumimoji="1" lang="en-US" altLang="ja-JP" dirty="0">
                <a:solidFill>
                  <a:schemeClr val="tx1"/>
                </a:solidFill>
              </a:rPr>
              <a:t>Comments resolutions</a:t>
            </a:r>
          </a:p>
          <a:p>
            <a:pPr lvl="1"/>
            <a:r>
              <a:rPr kumimoji="1" lang="en-US" altLang="ja-JP" dirty="0">
                <a:solidFill>
                  <a:schemeClr val="tx1"/>
                </a:solidFill>
              </a:rPr>
              <a:t>DCN </a:t>
            </a:r>
            <a:r>
              <a:rPr kumimoji="1" lang="en-US" altLang="ja-JP" dirty="0" smtClean="0">
                <a:solidFill>
                  <a:schemeClr val="tx1"/>
                </a:solidFill>
              </a:rPr>
              <a:t>19-17/0012r2: </a:t>
            </a:r>
            <a:r>
              <a:rPr kumimoji="1" lang="en-US" altLang="ja-JP" dirty="0">
                <a:solidFill>
                  <a:schemeClr val="tx1"/>
                </a:solidFill>
              </a:rPr>
              <a:t>Proposed resolution to CID 11 for D1.0 (C. Sun)</a:t>
            </a:r>
          </a:p>
          <a:p>
            <a:pPr lvl="1"/>
            <a:r>
              <a:rPr kumimoji="1" lang="en-US" altLang="ja-JP" dirty="0">
                <a:solidFill>
                  <a:schemeClr val="tx1"/>
                </a:solidFill>
              </a:rPr>
              <a:t>DCN </a:t>
            </a:r>
            <a:r>
              <a:rPr kumimoji="1" lang="en-US" altLang="ja-JP" dirty="0" smtClean="0">
                <a:solidFill>
                  <a:schemeClr val="tx1"/>
                </a:solidFill>
              </a:rPr>
              <a:t>19-17/0013r2: </a:t>
            </a:r>
            <a:r>
              <a:rPr kumimoji="1" lang="en-US" altLang="ja-JP" dirty="0">
                <a:solidFill>
                  <a:schemeClr val="tx1"/>
                </a:solidFill>
              </a:rPr>
              <a:t>Proposed resolution to CID 12 for D1.0 (C. Sun)</a:t>
            </a:r>
          </a:p>
          <a:p>
            <a:pPr lvl="1"/>
            <a:r>
              <a:rPr kumimoji="1" lang="en-US" altLang="ja-JP" dirty="0">
                <a:solidFill>
                  <a:schemeClr val="tx1"/>
                </a:solidFill>
              </a:rPr>
              <a:t>DCN </a:t>
            </a:r>
            <a:r>
              <a:rPr kumimoji="1" lang="en-US" altLang="ja-JP" dirty="0" smtClean="0">
                <a:solidFill>
                  <a:schemeClr val="tx1"/>
                </a:solidFill>
              </a:rPr>
              <a:t>19-17/0014r2: </a:t>
            </a:r>
            <a:r>
              <a:rPr kumimoji="1" lang="en-US" altLang="ja-JP" dirty="0">
                <a:solidFill>
                  <a:schemeClr val="tx1"/>
                </a:solidFill>
              </a:rPr>
              <a:t>Proposed resolution to CID 13 for D1.0 (C. Sun</a:t>
            </a:r>
            <a:r>
              <a:rPr kumimoji="1" lang="en-US" altLang="ja-JP" dirty="0" smtClean="0">
                <a:solidFill>
                  <a:schemeClr val="tx1"/>
                </a:solidFill>
              </a:rPr>
              <a:t>)</a:t>
            </a:r>
          </a:p>
          <a:p>
            <a:pPr lvl="1"/>
            <a:r>
              <a:rPr kumimoji="1" lang="en-US" altLang="ja-JP" dirty="0">
                <a:solidFill>
                  <a:schemeClr val="tx1"/>
                </a:solidFill>
              </a:rPr>
              <a:t>DCN </a:t>
            </a:r>
            <a:r>
              <a:rPr kumimoji="1" lang="en-US" altLang="ja-JP" dirty="0" smtClean="0">
                <a:solidFill>
                  <a:schemeClr val="tx1"/>
                </a:solidFill>
              </a:rPr>
              <a:t>19-17/0011r2:</a:t>
            </a:r>
            <a:r>
              <a:rPr kumimoji="1" lang="en-US" altLang="ja-JP" dirty="0">
                <a:solidFill>
                  <a:schemeClr val="tx1"/>
                </a:solidFill>
              </a:rPr>
              <a:t>	Comment resolutions on CID7, CID8, CID9 and CID10 (S. Furuichi)</a:t>
            </a:r>
          </a:p>
          <a:p>
            <a:pPr lvl="1"/>
            <a:r>
              <a:rPr kumimoji="1" lang="en-US" altLang="ja-JP" dirty="0">
                <a:solidFill>
                  <a:schemeClr val="tx1"/>
                </a:solidFill>
              </a:rPr>
              <a:t>DCN </a:t>
            </a:r>
            <a:r>
              <a:rPr kumimoji="1" lang="en-US" altLang="ja-JP" dirty="0" smtClean="0">
                <a:solidFill>
                  <a:schemeClr val="tx1"/>
                </a:solidFill>
              </a:rPr>
              <a:t>19-17/0015r1:</a:t>
            </a:r>
            <a:r>
              <a:rPr kumimoji="1" lang="en-US" altLang="ja-JP" dirty="0">
                <a:solidFill>
                  <a:schemeClr val="tx1"/>
                </a:solidFill>
              </a:rPr>
              <a:t>	Comment resolutions on CID1, CID2 and CID3 (S. Furuichi</a:t>
            </a:r>
            <a:r>
              <a:rPr kumimoji="1" lang="en-US" altLang="ja-JP" dirty="0" smtClean="0">
                <a:solidFill>
                  <a:schemeClr val="tx1"/>
                </a:solidFill>
              </a:rPr>
              <a:t>) </a:t>
            </a:r>
            <a:endParaRPr kumimoji="1" lang="en-US" altLang="ja-JP" dirty="0">
              <a:solidFill>
                <a:schemeClr val="tx1"/>
              </a:solidFill>
            </a:endParaRP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93276912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#2</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Instruct the TG editor to resolve editorial comments, and implement the resolutions </a:t>
            </a:r>
            <a:r>
              <a:rPr kumimoji="1" lang="en-US" altLang="ja-JP" dirty="0" smtClean="0"/>
              <a:t>for </a:t>
            </a:r>
            <a:r>
              <a:rPr kumimoji="1" lang="en-US" altLang="ja-JP" dirty="0"/>
              <a:t>technical comments according to column </a:t>
            </a:r>
            <a:r>
              <a:rPr kumimoji="1" lang="en-US" altLang="ja-JP" dirty="0" smtClean="0"/>
              <a:t>J </a:t>
            </a:r>
            <a:r>
              <a:rPr kumimoji="1" lang="en-US" altLang="ja-JP" dirty="0"/>
              <a:t>of DCN </a:t>
            </a:r>
            <a:r>
              <a:rPr kumimoji="1" lang="en-US" altLang="ja-JP" dirty="0" smtClean="0"/>
              <a:t>19-17/0009r2</a:t>
            </a:r>
            <a:endParaRPr kumimoji="1" lang="en-US" altLang="ja-JP" dirty="0"/>
          </a:p>
          <a:p>
            <a:pPr lvl="1"/>
            <a:endParaRPr kumimoji="1" lang="en-US" altLang="ja-JP" dirty="0" smtClean="0"/>
          </a:p>
          <a:p>
            <a:pPr lvl="1"/>
            <a:r>
              <a:rPr kumimoji="1" lang="en-US" altLang="ja-JP" dirty="0" smtClean="0"/>
              <a:t>Move: S. Furuichi</a:t>
            </a:r>
            <a:endParaRPr kumimoji="1" lang="en-US" altLang="ja-JP" dirty="0"/>
          </a:p>
          <a:p>
            <a:pPr lvl="1"/>
            <a:r>
              <a:rPr kumimoji="1" lang="en-US" altLang="ja-JP" dirty="0" smtClean="0"/>
              <a:t>Second: C. Sun</a:t>
            </a:r>
          </a:p>
          <a:p>
            <a:pPr lvl="1"/>
            <a:endParaRPr kumimoji="1" lang="en-US" altLang="ja-JP" dirty="0" smtClean="0"/>
          </a:p>
          <a:p>
            <a:pPr lvl="1"/>
            <a:r>
              <a:rPr lang="en-US" altLang="ja-JP" dirty="0"/>
              <a:t>Approved by </a:t>
            </a:r>
            <a:r>
              <a:rPr lang="en-US" altLang="ja-JP" dirty="0" smtClean="0"/>
              <a:t>unanimous </a:t>
            </a:r>
            <a:r>
              <a:rPr lang="en-US" altLang="ja-JP" dirty="0"/>
              <a:t>consensus</a:t>
            </a:r>
            <a:endParaRPr kumimoji="1" lang="en-US" altLang="ja-JP" dirty="0"/>
          </a:p>
          <a:p>
            <a:pPr marL="487693" lvl="1" indent="0">
              <a:buNone/>
            </a:pPr>
            <a:endParaRPr kumimoji="1" lang="en-US" altLang="ja-JP" dirty="0" smtClean="0"/>
          </a:p>
          <a:p>
            <a:pPr lvl="1"/>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74418550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#3</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Approve text proposals in DCN </a:t>
            </a:r>
            <a:r>
              <a:rPr kumimoji="1" lang="en-US" altLang="ja-JP" dirty="0" smtClean="0"/>
              <a:t>19-17/0011r2, 19-17/0012r2, 19-17/0013r2, 19-17/0014r2 and 19-17/0015r2 </a:t>
            </a:r>
            <a:r>
              <a:rPr kumimoji="1" lang="en-US" altLang="ja-JP" dirty="0"/>
              <a:t>instruct the TG editor to implement approved text proposals and update to the IEEE P802.19.1a candidate draft </a:t>
            </a:r>
            <a:r>
              <a:rPr kumimoji="1" lang="en-US" altLang="ja-JP" dirty="0" smtClean="0"/>
              <a:t>D2.0 </a:t>
            </a:r>
            <a:r>
              <a:rPr kumimoji="1" lang="en-US" altLang="ja-JP" dirty="0"/>
              <a:t>by </a:t>
            </a:r>
            <a:r>
              <a:rPr kumimoji="1" lang="en-US" altLang="ja-JP" dirty="0" smtClean="0"/>
              <a:t>January 19, 2017</a:t>
            </a:r>
            <a:endParaRPr kumimoji="1" lang="en-US" altLang="ja-JP" dirty="0"/>
          </a:p>
          <a:p>
            <a:pPr lvl="1"/>
            <a:endParaRPr kumimoji="1" lang="en-US" altLang="ja-JP" dirty="0" smtClean="0"/>
          </a:p>
          <a:p>
            <a:pPr lvl="1"/>
            <a:r>
              <a:rPr kumimoji="1" lang="en-US" altLang="ja-JP" dirty="0" smtClean="0"/>
              <a:t>Move: C. Sun</a:t>
            </a:r>
          </a:p>
          <a:p>
            <a:pPr lvl="1"/>
            <a:r>
              <a:rPr kumimoji="1" lang="en-US" altLang="ja-JP" dirty="0" smtClean="0"/>
              <a:t>Second: S. Furuichi</a:t>
            </a:r>
          </a:p>
          <a:p>
            <a:pPr lvl="1"/>
            <a:endParaRPr kumimoji="1" lang="en-US" altLang="ja-JP" dirty="0"/>
          </a:p>
          <a:p>
            <a:pPr lvl="1"/>
            <a:r>
              <a:rPr lang="en-US" altLang="ja-JP" dirty="0"/>
              <a:t>Approved by unanimous consensus</a:t>
            </a:r>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81632334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Project </a:t>
            </a:r>
            <a:r>
              <a:rPr kumimoji="1" lang="en-US" altLang="ja-JP" dirty="0" smtClean="0"/>
              <a:t>timeline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Project timeline document</a:t>
            </a:r>
          </a:p>
          <a:p>
            <a:pPr lvl="1"/>
            <a:r>
              <a:rPr kumimoji="1" lang="en-US" altLang="ja-JP" dirty="0" smtClean="0"/>
              <a:t>Doc. 19-15/0096r1: Timeline document (N. Sato)</a:t>
            </a:r>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413780634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Wednesday </a:t>
            </a:r>
            <a:r>
              <a:rPr kumimoji="1" lang="en-US" altLang="ja-JP" sz="3600" dirty="0" smtClean="0"/>
              <a:t>PM1</a:t>
            </a:r>
            <a:endParaRPr kumimoji="1" lang="en-US" altLang="ja-JP" sz="3600"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299553495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a:t>
            </a:r>
            <a:r>
              <a:rPr kumimoji="1" lang="en-US" altLang="ja-JP" dirty="0"/>
              <a:t>Wednesday </a:t>
            </a:r>
            <a:r>
              <a:rPr kumimoji="1" lang="en-US" altLang="ja-JP" dirty="0" smtClean="0"/>
              <a:t>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261972908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Thursday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935172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Thursday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a:t>Approval of </a:t>
            </a:r>
            <a:r>
              <a:rPr kumimoji="1" lang="en-US" altLang="ja-JP" dirty="0" smtClean="0"/>
              <a:t>agenda</a:t>
            </a:r>
          </a:p>
          <a:p>
            <a:r>
              <a:rPr kumimoji="1" lang="en-US" altLang="ja-JP" dirty="0" smtClean="0"/>
              <a:t>Review </a:t>
            </a:r>
            <a:r>
              <a:rPr kumimoji="1" lang="en-US" altLang="ja-JP" dirty="0"/>
              <a:t>and approve IEEE </a:t>
            </a:r>
            <a:r>
              <a:rPr kumimoji="1" lang="en-US" altLang="ja-JP" dirty="0" smtClean="0"/>
              <a:t>P802.19.1a-D2.0</a:t>
            </a:r>
          </a:p>
          <a:p>
            <a:r>
              <a:rPr kumimoji="1" lang="en-US" altLang="ja-JP" dirty="0" smtClean="0"/>
              <a:t>Motions</a:t>
            </a:r>
          </a:p>
          <a:p>
            <a:r>
              <a:rPr kumimoji="1" lang="en-US" altLang="ja-JP" dirty="0" smtClean="0"/>
              <a:t>PAR title change</a:t>
            </a:r>
          </a:p>
          <a:p>
            <a:r>
              <a:rPr kumimoji="1" lang="en-US" altLang="ja-JP" dirty="0" smtClean="0"/>
              <a:t>Review objectives for next meeting</a:t>
            </a:r>
          </a:p>
          <a:p>
            <a:r>
              <a:rPr kumimoji="1" lang="en-US" altLang="ja-JP" dirty="0"/>
              <a:t>Schedule for </a:t>
            </a:r>
            <a:r>
              <a:rPr kumimoji="1" lang="en-US" altLang="ja-JP" dirty="0" smtClean="0"/>
              <a:t>teleconferences</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5134810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January 2017 </a:t>
            </a:r>
            <a:r>
              <a:rPr kumimoji="1" lang="en-US" altLang="ja-JP" dirty="0"/>
              <a:t>TG1a meeting, document </a:t>
            </a:r>
            <a:r>
              <a:rPr kumimoji="1" lang="en-US" altLang="ja-JP" dirty="0" smtClean="0"/>
              <a:t>19-17/0005r4</a:t>
            </a:r>
            <a:r>
              <a:rPr kumimoji="1" lang="en-US" altLang="ja-JP" dirty="0" smtClean="0"/>
              <a:t>.</a:t>
            </a:r>
          </a:p>
          <a:p>
            <a:endParaRPr kumimoji="1" lang="en-US" altLang="ja-JP" dirty="0"/>
          </a:p>
          <a:p>
            <a:pPr lvl="1"/>
            <a:endParaRPr kumimoji="1" lang="en-US" altLang="ja-JP" dirty="0" smtClean="0"/>
          </a:p>
          <a:p>
            <a:pPr lvl="1"/>
            <a:r>
              <a:rPr lang="en-US" altLang="ja-JP" dirty="0"/>
              <a:t>Approved by unanimous consensus</a:t>
            </a:r>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6011091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endParaRPr kumimoji="1" lang="en-US" altLang="ja-JP" dirty="0" smtClean="0"/>
          </a:p>
          <a:p>
            <a:endParaRPr kumimoji="1" lang="en-US" altLang="ja-JP" dirty="0"/>
          </a:p>
          <a:p>
            <a:r>
              <a:rPr kumimoji="1" lang="en-US" altLang="ja-JP" dirty="0" smtClean="0"/>
              <a:t>Register</a:t>
            </a:r>
          </a:p>
          <a:p>
            <a:r>
              <a:rPr kumimoji="1" lang="en-US" altLang="ja-JP" dirty="0" smtClean="0"/>
              <a:t>Indicate attendance</a:t>
            </a:r>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a:t>
            </a:r>
            <a:r>
              <a:rPr kumimoji="1" lang="en-US" altLang="ja-JP" dirty="0" smtClean="0"/>
              <a:t>#4</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Approve IEEE </a:t>
            </a:r>
            <a:r>
              <a:rPr kumimoji="1" lang="en-US" altLang="ja-JP" dirty="0" smtClean="0"/>
              <a:t>P802.19.1a-D2.0 </a:t>
            </a:r>
            <a:r>
              <a:rPr kumimoji="1" lang="en-US" altLang="ja-JP" dirty="0" smtClean="0"/>
              <a:t>as the candidate draft.</a:t>
            </a:r>
            <a:endParaRPr kumimoji="1" lang="en-US" altLang="ja-JP" dirty="0"/>
          </a:p>
          <a:p>
            <a:pPr lvl="1"/>
            <a:endParaRPr kumimoji="1" lang="en-US" altLang="ja-JP" dirty="0" smtClean="0"/>
          </a:p>
          <a:p>
            <a:pPr lvl="1"/>
            <a:endParaRPr kumimoji="1" lang="en-US" altLang="ja-JP" dirty="0"/>
          </a:p>
          <a:p>
            <a:pPr lvl="1"/>
            <a:r>
              <a:rPr lang="en-US" altLang="ja-JP" dirty="0"/>
              <a:t>Approved by unanimous </a:t>
            </a:r>
            <a:r>
              <a:rPr lang="en-US" altLang="ja-JP" dirty="0" smtClean="0"/>
              <a:t>consensus</a:t>
            </a:r>
            <a:endParaRPr kumimoji="1" lang="en-US" altLang="ja-JP" dirty="0" smtClean="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52745316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a:t>
            </a:r>
            <a:r>
              <a:rPr kumimoji="1" lang="en-US" altLang="ja-JP" dirty="0" smtClean="0"/>
              <a:t>#5</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Approve to ask working group chairman to start </a:t>
            </a:r>
            <a:r>
              <a:rPr kumimoji="1" lang="en-US" altLang="ja-JP" dirty="0" smtClean="0"/>
              <a:t>14 days</a:t>
            </a:r>
            <a:r>
              <a:rPr kumimoji="1" lang="en-US" altLang="ja-JP" dirty="0" smtClean="0"/>
              <a:t> </a:t>
            </a:r>
            <a:r>
              <a:rPr kumimoji="1" lang="en-US" altLang="ja-JP" dirty="0" smtClean="0"/>
              <a:t>recirculation working </a:t>
            </a:r>
            <a:r>
              <a:rPr kumimoji="1" lang="en-US" altLang="ja-JP" dirty="0" smtClean="0"/>
              <a:t>group letter </a:t>
            </a:r>
            <a:r>
              <a:rPr kumimoji="1" lang="en-US" altLang="ja-JP" dirty="0"/>
              <a:t>ballot using the </a:t>
            </a:r>
            <a:r>
              <a:rPr kumimoji="1" lang="en-US" altLang="ja-JP" dirty="0"/>
              <a:t>IEEE </a:t>
            </a:r>
            <a:r>
              <a:rPr kumimoji="1" lang="en-US" altLang="ja-JP" dirty="0" smtClean="0"/>
              <a:t>P802.19.1a-D2.0</a:t>
            </a:r>
          </a:p>
          <a:p>
            <a:endParaRPr kumimoji="1" lang="en-US" altLang="ja-JP" dirty="0"/>
          </a:p>
          <a:p>
            <a:pPr lvl="1"/>
            <a:r>
              <a:rPr kumimoji="1" lang="en-US" altLang="ja-JP" dirty="0" smtClean="0"/>
              <a:t>Move: C. Sun</a:t>
            </a:r>
          </a:p>
          <a:p>
            <a:pPr lvl="1"/>
            <a:r>
              <a:rPr kumimoji="1" lang="en-US" altLang="ja-JP" dirty="0" smtClean="0"/>
              <a:t>Second: S. Furuichi</a:t>
            </a:r>
          </a:p>
          <a:p>
            <a:pPr lvl="1"/>
            <a:endParaRPr kumimoji="1" lang="en-US" altLang="ja-JP" dirty="0"/>
          </a:p>
          <a:p>
            <a:pPr lvl="1"/>
            <a:r>
              <a:rPr lang="en-US" altLang="ja-JP" dirty="0"/>
              <a:t>Approved by unanimous </a:t>
            </a:r>
            <a:r>
              <a:rPr lang="en-US" altLang="ja-JP" dirty="0" smtClean="0"/>
              <a:t>consensus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75397328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PAR title change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Contribution</a:t>
            </a:r>
          </a:p>
          <a:p>
            <a:pPr lvl="1"/>
            <a:r>
              <a:rPr kumimoji="1" lang="en-US" altLang="ja-JP" dirty="0" smtClean="0"/>
              <a:t>DCN </a:t>
            </a:r>
            <a:r>
              <a:rPr kumimoji="1" lang="en-US" altLang="ja-JP" dirty="0" smtClean="0"/>
              <a:t>19-17/0020r0</a:t>
            </a:r>
            <a:r>
              <a:rPr kumimoji="1" lang="en-US" altLang="ja-JP" dirty="0" smtClean="0"/>
              <a:t>: PAR title change (N. Sato)</a:t>
            </a:r>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60765628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r>
              <a:rPr kumimoji="1" lang="en-US" altLang="ja-JP" dirty="0"/>
              <a:t>Start to resolve comments from recirculation WG Letter Ballot</a:t>
            </a:r>
          </a:p>
          <a:p>
            <a:r>
              <a:rPr kumimoji="1" lang="en-US" altLang="ja-JP" dirty="0"/>
              <a:t>Possible to move Sponsor Ballot after March </a:t>
            </a:r>
            <a:r>
              <a:rPr kumimoji="1" lang="en-US" altLang="ja-JP" dirty="0" smtClean="0"/>
              <a:t>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53613109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Teleconference</a:t>
            </a:r>
            <a:endParaRPr kumimoji="1" lang="en-US" altLang="ja-JP" dirty="0"/>
          </a:p>
        </p:txBody>
      </p:sp>
      <p:sp>
        <p:nvSpPr>
          <p:cNvPr id="3" name="コンテンツ プレースホルダー 2"/>
          <p:cNvSpPr>
            <a:spLocks noGrp="1"/>
          </p:cNvSpPr>
          <p:nvPr>
            <p:ph idx="1"/>
          </p:nvPr>
        </p:nvSpPr>
        <p:spPr/>
        <p:txBody>
          <a:bodyPr>
            <a:normAutofit lnSpcReduction="10000"/>
          </a:bodyPr>
          <a:lstStyle/>
          <a:p>
            <a:r>
              <a:rPr kumimoji="1" lang="en-US" altLang="ja-JP" dirty="0" smtClean="0"/>
              <a:t>Schedule (1hour)</a:t>
            </a:r>
          </a:p>
          <a:p>
            <a:pPr lvl="1"/>
            <a:r>
              <a:rPr kumimoji="1" lang="en-US" altLang="ja-JP" dirty="0" smtClean="0"/>
              <a:t>Wednesday, Feb. 22, 2017: 1am ET (Wednesday, Feb. 22, 2017 7am CET, 2pm CST, 3</a:t>
            </a:r>
            <a:r>
              <a:rPr kumimoji="1" lang="en-US" altLang="ja-JP" dirty="0"/>
              <a:t>p</a:t>
            </a:r>
            <a:r>
              <a:rPr kumimoji="1" lang="en-US" altLang="ja-JP" dirty="0" smtClean="0"/>
              <a:t>m JST/KST)</a:t>
            </a:r>
          </a:p>
          <a:p>
            <a:pPr lvl="1"/>
            <a:endParaRPr kumimoji="1" lang="en-US" altLang="ja-JP" dirty="0" smtClean="0"/>
          </a:p>
          <a:p>
            <a:r>
              <a:rPr kumimoji="1" lang="en-US" altLang="ja-JP" dirty="0" smtClean="0"/>
              <a:t>Meeting Logistics</a:t>
            </a:r>
          </a:p>
          <a:p>
            <a:pPr lvl="1"/>
            <a:r>
              <a:rPr kumimoji="1" lang="en-US" altLang="ja-JP" dirty="0" smtClean="0"/>
              <a:t>Use “Join Me”</a:t>
            </a:r>
          </a:p>
          <a:p>
            <a:pPr lvl="2"/>
            <a:r>
              <a:rPr lang="en-US" altLang="ja-JP" dirty="0"/>
              <a:t>Join the meeting: </a:t>
            </a:r>
            <a:r>
              <a:rPr lang="en-US" altLang="ja-JP" dirty="0">
                <a:hlinkClick r:id="rId2"/>
              </a:rPr>
              <a:t>https://join.me/ieeesawg802.19</a:t>
            </a:r>
            <a:r>
              <a:rPr lang="en-US" altLang="ja-JP" dirty="0"/>
              <a:t> </a:t>
            </a:r>
            <a:br>
              <a:rPr lang="en-US" altLang="ja-JP" dirty="0"/>
            </a:br>
            <a:r>
              <a:rPr lang="en-US" altLang="ja-JP" dirty="0"/>
              <a:t/>
            </a:r>
            <a:br>
              <a:rPr lang="en-US" altLang="ja-JP" dirty="0"/>
            </a:br>
            <a:r>
              <a:rPr lang="en-US" altLang="ja-JP" dirty="0"/>
              <a:t>On a </a:t>
            </a:r>
            <a:r>
              <a:rPr lang="en-US" altLang="ja-JP" dirty="0" smtClean="0"/>
              <a:t>compute4r</a:t>
            </a:r>
            <a:r>
              <a:rPr lang="en-US" altLang="ja-JP" dirty="0"/>
              <a:t>,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r>
              <a:rPr lang="en-US" altLang="ja-JP" dirty="0"/>
              <a:t/>
            </a: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smtClean="0"/>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Time difference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Winter</a:t>
            </a:r>
          </a:p>
          <a:p>
            <a:pPr lvl="1"/>
            <a:r>
              <a:rPr kumimoji="1" lang="en-US" altLang="ja-JP" dirty="0" smtClean="0"/>
              <a:t>1am EST (6am UTC, 3pm JST/KST)</a:t>
            </a:r>
          </a:p>
          <a:p>
            <a:pPr lvl="1"/>
            <a:r>
              <a:rPr kumimoji="1" lang="en-US" altLang="ja-JP" dirty="0"/>
              <a:t>7</a:t>
            </a:r>
            <a:r>
              <a:rPr kumimoji="1" lang="en-US" altLang="ja-JP" dirty="0" smtClean="0"/>
              <a:t>am EST (noon UTC, 9pm JST/KST)</a:t>
            </a:r>
          </a:p>
          <a:p>
            <a:pPr lvl="1"/>
            <a:r>
              <a:rPr kumimoji="1" lang="en-US" altLang="ja-JP" dirty="0" smtClean="0"/>
              <a:t>5pm EST (10pm UTC, 7am JST/KST + 1day)</a:t>
            </a:r>
            <a:endParaRPr kumimoji="1" lang="en-US" altLang="ja-JP" dirty="0"/>
          </a:p>
          <a:p>
            <a:endParaRPr kumimoji="1" lang="en-US" altLang="ja-JP" dirty="0" smtClean="0"/>
          </a:p>
          <a:p>
            <a:r>
              <a:rPr kumimoji="1" lang="en-US" altLang="ja-JP" dirty="0" smtClean="0"/>
              <a:t>Summer</a:t>
            </a:r>
          </a:p>
          <a:p>
            <a:pPr lvl="1"/>
            <a:r>
              <a:rPr kumimoji="1" lang="en-US" altLang="ja-JP" dirty="0" smtClean="0"/>
              <a:t>2am EDT (6am </a:t>
            </a:r>
            <a:r>
              <a:rPr kumimoji="1" lang="en-US" altLang="ja-JP" dirty="0"/>
              <a:t>UTC, </a:t>
            </a:r>
            <a:r>
              <a:rPr kumimoji="1" lang="en-US" altLang="ja-JP" dirty="0" smtClean="0"/>
              <a:t>3pm </a:t>
            </a:r>
            <a:r>
              <a:rPr kumimoji="1" lang="en-US" altLang="ja-JP" dirty="0"/>
              <a:t>JST/KST)</a:t>
            </a:r>
          </a:p>
          <a:p>
            <a:pPr lvl="1"/>
            <a:r>
              <a:rPr kumimoji="1" lang="en-US" altLang="ja-JP" dirty="0" smtClean="0"/>
              <a:t>8am EDT (noon UTC</a:t>
            </a:r>
            <a:r>
              <a:rPr kumimoji="1" lang="en-US" altLang="ja-JP" dirty="0"/>
              <a:t>, 9</a:t>
            </a:r>
            <a:r>
              <a:rPr kumimoji="1" lang="en-US" altLang="ja-JP" dirty="0" smtClean="0"/>
              <a:t>pm </a:t>
            </a:r>
            <a:r>
              <a:rPr kumimoji="1" lang="en-US" altLang="ja-JP" dirty="0"/>
              <a:t>JST/KST)</a:t>
            </a:r>
          </a:p>
          <a:p>
            <a:pPr lvl="1"/>
            <a:r>
              <a:rPr kumimoji="1" lang="en-US" altLang="ja-JP" dirty="0" smtClean="0"/>
              <a:t>6pm EDT (10pm </a:t>
            </a:r>
            <a:r>
              <a:rPr kumimoji="1" lang="en-US" altLang="ja-JP" dirty="0"/>
              <a:t>UTC, 7</a:t>
            </a:r>
            <a:r>
              <a:rPr kumimoji="1" lang="en-US" altLang="ja-JP" dirty="0" smtClean="0"/>
              <a:t>am </a:t>
            </a:r>
            <a:r>
              <a:rPr kumimoji="1" lang="en-US" altLang="ja-JP" dirty="0"/>
              <a:t>JST/KST + 1day</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9052158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Approval of meeting minutes</a:t>
            </a:r>
          </a:p>
          <a:p>
            <a:r>
              <a:rPr kumimoji="1" lang="en-US" altLang="ja-JP" dirty="0" smtClean="0"/>
              <a:t>TG1a Opening report</a:t>
            </a:r>
          </a:p>
          <a:p>
            <a:r>
              <a:rPr kumimoji="1" lang="en-US" altLang="ja-JP" dirty="0" smtClean="0"/>
              <a:t>Review and approve IEEE P802.19.1a-D1.0</a:t>
            </a:r>
          </a:p>
          <a:p>
            <a:r>
              <a:rPr kumimoji="1" lang="en-US" altLang="ja-JP" dirty="0" smtClean="0"/>
              <a:t>Comments resolution from WG Letter Ballot</a:t>
            </a:r>
          </a:p>
          <a:p>
            <a:r>
              <a:rPr kumimoji="1" lang="en-US" altLang="ja-JP" dirty="0" smtClean="0"/>
              <a:t>Technical </a:t>
            </a:r>
            <a:r>
              <a:rPr kumimoji="1" lang="en-US" altLang="ja-JP" dirty="0"/>
              <a:t>presentations and text </a:t>
            </a:r>
            <a:r>
              <a:rPr kumimoji="1" lang="en-US" altLang="ja-JP" dirty="0" smtClean="0"/>
              <a:t>proposals</a:t>
            </a:r>
          </a:p>
          <a:p>
            <a:r>
              <a:rPr kumimoji="1" lang="en-US" altLang="ja-JP" dirty="0" smtClean="0"/>
              <a:t>Review project timeline</a:t>
            </a:r>
          </a:p>
          <a:p>
            <a:r>
              <a:rPr kumimoji="1" lang="en-US" altLang="ja-JP" dirty="0" smtClean="0"/>
              <a:t>Motions</a:t>
            </a:r>
          </a:p>
          <a:p>
            <a:r>
              <a:rPr kumimoji="1" lang="en-US" altLang="ja-JP" dirty="0" smtClean="0"/>
              <a:t>Review objectives </a:t>
            </a:r>
            <a:r>
              <a:rPr kumimoji="1" lang="en-US" altLang="ja-JP" dirty="0"/>
              <a:t>for next </a:t>
            </a:r>
            <a:r>
              <a:rPr kumimoji="1" lang="en-US" altLang="ja-JP" dirty="0" smtClean="0"/>
              <a:t>meeting</a:t>
            </a:r>
          </a:p>
          <a:p>
            <a:r>
              <a:rPr kumimoji="1" lang="en-US" altLang="ja-JP" dirty="0" smtClean="0"/>
              <a:t>Schedule for teleconferences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28147808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a:t>
            </a:r>
            <a:r>
              <a:rPr kumimoji="1" lang="en-US" altLang="ja-JP" sz="3600" dirty="0"/>
              <a:t>AM1</a:t>
            </a:r>
            <a:endParaRPr kumimoji="1" lang="en-US" altLang="ja-JP" sz="3600"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4598879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a:t>
            </a:r>
            <a:r>
              <a:rPr kumimoji="1" lang="en-US" altLang="ja-JP" dirty="0" smtClean="0"/>
              <a:t>order</a:t>
            </a:r>
          </a:p>
          <a:p>
            <a:r>
              <a:rPr kumimoji="1" lang="en-US" altLang="ja-JP" dirty="0" smtClean="0"/>
              <a:t>Call </a:t>
            </a:r>
            <a:r>
              <a:rPr kumimoji="1" lang="en-US" altLang="ja-JP" dirty="0"/>
              <a:t>for </a:t>
            </a:r>
            <a:r>
              <a:rPr kumimoji="1" lang="en-US" altLang="ja-JP" dirty="0" smtClean="0"/>
              <a:t>secretary</a:t>
            </a:r>
          </a:p>
          <a:p>
            <a:r>
              <a:rPr kumimoji="1" lang="en-US" altLang="ja-JP" dirty="0" smtClean="0"/>
              <a:t>Call for submissions and discussions</a:t>
            </a:r>
          </a:p>
          <a:p>
            <a:r>
              <a:rPr kumimoji="1" lang="en-US" altLang="ja-JP" dirty="0" smtClean="0"/>
              <a:t>Approval of agenda</a:t>
            </a:r>
          </a:p>
          <a:p>
            <a:r>
              <a:rPr kumimoji="1" lang="en-US" altLang="ja-JP" dirty="0" smtClean="0"/>
              <a:t>IEEE IPR statement</a:t>
            </a:r>
            <a:endParaRPr kumimoji="1" lang="en-US" altLang="ja-JP" dirty="0"/>
          </a:p>
          <a:p>
            <a:r>
              <a:rPr kumimoji="1" lang="en-US" altLang="ja-JP" dirty="0" smtClean="0"/>
              <a:t>Approval of November 2016 TG1a meeting and conference call minutes</a:t>
            </a:r>
          </a:p>
          <a:p>
            <a:r>
              <a:rPr kumimoji="1" lang="en-US" altLang="ja-JP" dirty="0" smtClean="0"/>
              <a:t>TG1a Opening report</a:t>
            </a:r>
          </a:p>
          <a:p>
            <a:r>
              <a:rPr kumimoji="1" lang="en-US" altLang="ja-JP" dirty="0"/>
              <a:t>Review </a:t>
            </a:r>
            <a:r>
              <a:rPr kumimoji="1" lang="en-US" altLang="ja-JP" dirty="0" smtClean="0"/>
              <a:t>and approve IEEE P802.19.1a-D1.0</a:t>
            </a:r>
          </a:p>
          <a:p>
            <a:r>
              <a:rPr kumimoji="1" lang="en-US" altLang="ja-JP" dirty="0" smtClean="0"/>
              <a:t>Comments resolution from TG reviews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Looking for volunteer of recording secretary</a:t>
            </a:r>
            <a:endParaRPr kumimoji="1" lang="en-US" altLang="ja-JP" dirty="0"/>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9679672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a:t>
            </a:r>
            <a:r>
              <a:rPr kumimoji="1" lang="en-US" altLang="ja-JP" dirty="0" smtClean="0"/>
              <a:t>submissions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Comments </a:t>
            </a:r>
            <a:r>
              <a:rPr kumimoji="1" lang="en-US" altLang="ja-JP" dirty="0" smtClean="0"/>
              <a:t>resolutions</a:t>
            </a:r>
          </a:p>
          <a:p>
            <a:pPr lvl="1"/>
            <a:r>
              <a:rPr kumimoji="1" lang="en-US" altLang="ja-JP" dirty="0" smtClean="0"/>
              <a:t>DCN 19-17/0011r1:</a:t>
            </a:r>
            <a:r>
              <a:rPr kumimoji="1" lang="en-US" altLang="ja-JP" dirty="0"/>
              <a:t>	Comment resolutions on CID7, CID8, CID9 and </a:t>
            </a:r>
            <a:r>
              <a:rPr kumimoji="1" lang="en-US" altLang="ja-JP" dirty="0" smtClean="0"/>
              <a:t>CID10 (S. Furuichi)</a:t>
            </a:r>
          </a:p>
          <a:p>
            <a:pPr lvl="1"/>
            <a:r>
              <a:rPr kumimoji="1" lang="en-US" altLang="ja-JP" dirty="0" smtClean="0"/>
              <a:t>DCN </a:t>
            </a:r>
            <a:r>
              <a:rPr kumimoji="1" lang="en-US" altLang="ja-JP" dirty="0"/>
              <a:t>19-17/0012r0: </a:t>
            </a:r>
            <a:r>
              <a:rPr kumimoji="1" lang="en-US" altLang="ja-JP" dirty="0" smtClean="0"/>
              <a:t>Proposed </a:t>
            </a:r>
            <a:r>
              <a:rPr kumimoji="1" lang="en-US" altLang="ja-JP" dirty="0"/>
              <a:t>resolution to CID 11 for </a:t>
            </a:r>
            <a:r>
              <a:rPr kumimoji="1" lang="en-US" altLang="ja-JP" dirty="0" smtClean="0"/>
              <a:t>D1.0 (C. Sun)</a:t>
            </a:r>
          </a:p>
          <a:p>
            <a:pPr lvl="1"/>
            <a:r>
              <a:rPr kumimoji="1" lang="en-US" altLang="ja-JP" dirty="0"/>
              <a:t>DCN </a:t>
            </a:r>
            <a:r>
              <a:rPr kumimoji="1" lang="en-US" altLang="ja-JP" dirty="0" smtClean="0"/>
              <a:t>19-17/0013r0: Proposed </a:t>
            </a:r>
            <a:r>
              <a:rPr kumimoji="1" lang="en-US" altLang="ja-JP" dirty="0"/>
              <a:t>resolution to CID </a:t>
            </a:r>
            <a:r>
              <a:rPr kumimoji="1" lang="en-US" altLang="ja-JP" dirty="0" smtClean="0"/>
              <a:t>12 </a:t>
            </a:r>
            <a:r>
              <a:rPr kumimoji="1" lang="en-US" altLang="ja-JP" dirty="0"/>
              <a:t>for D1.0 (C. Sun</a:t>
            </a:r>
            <a:r>
              <a:rPr kumimoji="1" lang="en-US" altLang="ja-JP" dirty="0" smtClean="0"/>
              <a:t>)</a:t>
            </a:r>
          </a:p>
          <a:p>
            <a:pPr lvl="1"/>
            <a:r>
              <a:rPr kumimoji="1" lang="en-US" altLang="ja-JP" dirty="0" smtClean="0"/>
              <a:t>DCN 19-17/0014r0: </a:t>
            </a:r>
            <a:r>
              <a:rPr kumimoji="1" lang="en-US" altLang="ja-JP" dirty="0"/>
              <a:t>Proposed resolution to CID </a:t>
            </a:r>
            <a:r>
              <a:rPr kumimoji="1" lang="en-US" altLang="ja-JP" dirty="0" smtClean="0"/>
              <a:t>13 </a:t>
            </a:r>
            <a:r>
              <a:rPr kumimoji="1" lang="en-US" altLang="ja-JP" dirty="0"/>
              <a:t>for D1.0 (C. Sun</a:t>
            </a:r>
            <a:r>
              <a:rPr kumimoji="1" lang="en-US" altLang="ja-JP" dirty="0" smtClean="0"/>
              <a:t>)</a:t>
            </a:r>
          </a:p>
          <a:p>
            <a:pPr lvl="1"/>
            <a:r>
              <a:rPr kumimoji="1" lang="en-US" altLang="ja-JP" dirty="0"/>
              <a:t>DCN 19-17/0015r0:	Comment resolutions on CID1, CID2 and CID3 (S. Furuichi</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2017</a:t>
            </a:r>
            <a:endParaRPr lang="en-GB" dirty="0"/>
          </a:p>
        </p:txBody>
      </p:sp>
    </p:spTree>
    <p:extLst>
      <p:ext uri="{BB962C8B-B14F-4D97-AF65-F5344CB8AC3E}">
        <p14:creationId xmlns:p14="http://schemas.microsoft.com/office/powerpoint/2010/main" val="12345951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9324</TotalTime>
  <Words>1325</Words>
  <Application>Microsoft Office PowerPoint</Application>
  <PresentationFormat>ユーザー設定</PresentationFormat>
  <Paragraphs>362</Paragraphs>
  <Slides>46</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46</vt:i4>
      </vt:variant>
    </vt:vector>
  </HeadingPairs>
  <TitlesOfParts>
    <vt:vector size="48" baseType="lpstr">
      <vt:lpstr>Office Theme</vt:lpstr>
      <vt:lpstr>Document</vt:lpstr>
      <vt:lpstr>TG1a January 2017 Atlanta Meeting Agenda</vt:lpstr>
      <vt:lpstr>Agenda graphic</vt:lpstr>
      <vt:lpstr>Meeting protocol</vt:lpstr>
      <vt:lpstr>Attendance</vt:lpstr>
      <vt:lpstr>Agenda items for this week</vt:lpstr>
      <vt:lpstr>PowerPoint プレゼンテーション</vt:lpstr>
      <vt:lpstr>Agenda for Tuesday AM1</vt:lpstr>
      <vt:lpstr>Call for secretary</vt:lpstr>
      <vt:lpstr>Call for submissions</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TG1a Opening report</vt:lpstr>
      <vt:lpstr>Review IEEE P802.19.1a-D1.0</vt:lpstr>
      <vt:lpstr>Motion #1</vt:lpstr>
      <vt:lpstr>Result of the WG Letter Ballot</vt:lpstr>
      <vt:lpstr>Comments resolution from WG LB</vt:lpstr>
      <vt:lpstr>PowerPoint プレゼンテーション</vt:lpstr>
      <vt:lpstr>Agenda for Tuesday PM1</vt:lpstr>
      <vt:lpstr>Approval of agenda</vt:lpstr>
      <vt:lpstr>Comments resolution from WG LB</vt:lpstr>
      <vt:lpstr>Revisit</vt:lpstr>
      <vt:lpstr>PowerPoint プレゼンテーション</vt:lpstr>
      <vt:lpstr>Agenda for Wednesday AM1</vt:lpstr>
      <vt:lpstr>Approval of agenda</vt:lpstr>
      <vt:lpstr>Revisit</vt:lpstr>
      <vt:lpstr>Motion #2</vt:lpstr>
      <vt:lpstr>Motion #3</vt:lpstr>
      <vt:lpstr>Project timeline</vt:lpstr>
      <vt:lpstr>PowerPoint プレゼンテーション</vt:lpstr>
      <vt:lpstr>Agenda for Wednesday PM1</vt:lpstr>
      <vt:lpstr>PowerPoint プレゼンテーション</vt:lpstr>
      <vt:lpstr>Agenda for Thursday PM1</vt:lpstr>
      <vt:lpstr>Approval of agenda</vt:lpstr>
      <vt:lpstr>Motion #4</vt:lpstr>
      <vt:lpstr>Motion #5</vt:lpstr>
      <vt:lpstr>PAR title change</vt:lpstr>
      <vt:lpstr>Review objectives for next meeting</vt:lpstr>
      <vt:lpstr>Teleconference</vt:lpstr>
      <vt:lpstr>PowerPoint プレゼンテーション</vt:lpstr>
      <vt:lpstr>Time difference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519</cp:revision>
  <cp:lastPrinted>2014-11-08T20:15:38Z</cp:lastPrinted>
  <dcterms:created xsi:type="dcterms:W3CDTF">2014-10-30T17:06:39Z</dcterms:created>
  <dcterms:modified xsi:type="dcterms:W3CDTF">2017-01-19T18:53:27Z</dcterms:modified>
</cp:coreProperties>
</file>