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317" r:id="rId3"/>
    <p:sldId id="327" r:id="rId4"/>
    <p:sldId id="323" r:id="rId5"/>
    <p:sldId id="328" r:id="rId6"/>
    <p:sldId id="330" r:id="rId7"/>
    <p:sldId id="331" r:id="rId8"/>
    <p:sldId id="320" r:id="rId9"/>
    <p:sldId id="321" r:id="rId10"/>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p:scale>
          <a:sx n="100" d="100"/>
          <a:sy n="100" d="100"/>
        </p:scale>
        <p:origin x="-474"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2" d="100"/>
          <a:sy n="52" d="100"/>
        </p:scale>
        <p:origin x="-157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11/11/2016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November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November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802.19-16/0188r1</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November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November 2016 TG1a Closing Report</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2016-11-10</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69262773"/>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269" name="Document" r:id="rId4" imgW="8249468" imgH="2538421" progId="Word.Document.8">
                  <p:embed/>
                </p:oleObj>
              </mc:Choice>
              <mc:Fallback>
                <p:oleObj name="Document" r:id="rId4" imgW="8249468" imgH="2538421" progId="Word.Document.8">
                  <p:embed/>
                  <p:pic>
                    <p:nvPicPr>
                      <p:cNvPr id="0" name="Picture 3"/>
                      <p:cNvPicPr>
                        <a:picLocks noChangeAspect="1" noChangeArrowheads="1"/>
                      </p:cNvPicPr>
                      <p:nvPr/>
                    </p:nvPicPr>
                    <p:blipFill>
                      <a:blip r:embed="rId5"/>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This is TG1a closing report from November 2016 IEEE 802.19 meeting in San Antonio, TX.</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11069707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Results of the week (1/2)</a:t>
            </a:r>
            <a:endParaRPr kumimoji="1" lang="ja-JP" altLang="en-US" dirty="0"/>
          </a:p>
        </p:txBody>
      </p:sp>
      <p:sp>
        <p:nvSpPr>
          <p:cNvPr id="3" name="コンテンツ プレースホルダー 2"/>
          <p:cNvSpPr>
            <a:spLocks noGrp="1"/>
          </p:cNvSpPr>
          <p:nvPr>
            <p:ph idx="1"/>
          </p:nvPr>
        </p:nvSpPr>
        <p:spPr/>
        <p:txBody>
          <a:bodyPr>
            <a:normAutofit fontScale="85000" lnSpcReduction="10000"/>
          </a:bodyPr>
          <a:lstStyle/>
          <a:p>
            <a:r>
              <a:rPr kumimoji="1" lang="en-US" altLang="ja-JP" dirty="0" smtClean="0"/>
              <a:t>Technical contributions were discussed</a:t>
            </a:r>
          </a:p>
          <a:p>
            <a:pPr lvl="1"/>
            <a:r>
              <a:rPr kumimoji="1" lang="en-US" altLang="ja-JP" dirty="0"/>
              <a:t>DCN 19-16/0173r0: Comment resolution on CID89 in 1st TG review (S. Furuichi)</a:t>
            </a:r>
          </a:p>
          <a:p>
            <a:pPr lvl="1"/>
            <a:r>
              <a:rPr kumimoji="1" lang="en-US" altLang="ja-JP" dirty="0"/>
              <a:t>DCN 19-16/0174r0: Supplemental Document for Comment Resolution on CID89 in 1st TG Review (S. Furuichi)</a:t>
            </a:r>
          </a:p>
          <a:p>
            <a:pPr lvl="1"/>
            <a:r>
              <a:rPr kumimoji="1" lang="en-US" altLang="ja-JP" dirty="0"/>
              <a:t>DCN 19-16/0171r0: Proposed resolution of comment 109 for D0.4 (C. Sun)</a:t>
            </a:r>
          </a:p>
          <a:p>
            <a:pPr lvl="1"/>
            <a:r>
              <a:rPr kumimoji="1" lang="en-US" altLang="ja-JP" dirty="0"/>
              <a:t>DCN 19-16/0175r0: Profile 1 based CM Operation (H. Kang)</a:t>
            </a:r>
          </a:p>
          <a:p>
            <a:pPr lvl="1"/>
            <a:r>
              <a:rPr kumimoji="1" lang="en-US" altLang="ja-JP" dirty="0"/>
              <a:t>DCN 19-16/0176r0: Profile 1 based CE Operation (H. Kang)</a:t>
            </a:r>
          </a:p>
          <a:p>
            <a:pPr lvl="1"/>
            <a:r>
              <a:rPr kumimoji="1" lang="en-US" altLang="ja-JP" dirty="0"/>
              <a:t>DCN 19-16/0177r0: Profile 1 based CDIS Operation (H. Kang)</a:t>
            </a:r>
          </a:p>
          <a:p>
            <a:pPr lvl="1"/>
            <a:r>
              <a:rPr kumimoji="1" lang="en-US" altLang="ja-JP" dirty="0"/>
              <a:t>DCN 19-16/0178r0: Messages for profile 1 (H. Kang)</a:t>
            </a:r>
          </a:p>
          <a:p>
            <a:pPr lvl="1"/>
            <a:r>
              <a:rPr kumimoji="1" lang="en-US" altLang="ja-JP" dirty="0"/>
              <a:t>DCN 19-16/0179r0: Primitives for profile 1 (H. Kang)</a:t>
            </a:r>
          </a:p>
          <a:p>
            <a:pPr lvl="1"/>
            <a:r>
              <a:rPr kumimoji="1" lang="en-US" altLang="ja-JP" dirty="0"/>
              <a:t>DCN 19-16/0180r0: Data types for profile 1 (H. Kang)</a:t>
            </a:r>
          </a:p>
          <a:p>
            <a:pPr lvl="1"/>
            <a:r>
              <a:rPr kumimoji="1" lang="en-US" altLang="ja-JP" dirty="0"/>
              <a:t>DCN 19-16/0181r0: A coexistence discovery algorithm for GCOs under inaccurate geo-location information (H. Kang)</a:t>
            </a:r>
          </a:p>
          <a:p>
            <a:pPr lvl="1"/>
            <a:r>
              <a:rPr kumimoji="1" lang="en-US" altLang="ja-JP" dirty="0"/>
              <a:t>DCN 19-16/0182r0: A coexistence discovery algorithm for multi-band operating GCOs under inaccurate geo-location information (H. Kang)</a:t>
            </a:r>
          </a:p>
          <a:p>
            <a:pPr lvl="1"/>
            <a:r>
              <a:rPr kumimoji="1" lang="en-US" altLang="ja-JP" dirty="0"/>
              <a:t>DCN 19-16/0183r0: A coexistence decision algorithm for GCOs operating over overlapped service coverage area (H. Kang</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33295871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Results of the week (2/2)</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No remaining comments from TG reviews</a:t>
            </a:r>
          </a:p>
          <a:p>
            <a:pPr lvl="1"/>
            <a:r>
              <a:rPr kumimoji="1" lang="en-US" altLang="ja-JP" dirty="0" smtClean="0"/>
              <a:t>First TG review</a:t>
            </a:r>
          </a:p>
          <a:p>
            <a:pPr lvl="2"/>
            <a:r>
              <a:rPr kumimoji="1" lang="en-US" altLang="ja-JP" dirty="0" smtClean="0"/>
              <a:t>Resolved 10 remaining technical comments</a:t>
            </a:r>
          </a:p>
          <a:p>
            <a:pPr lvl="1"/>
            <a:r>
              <a:rPr kumimoji="1" lang="en-US" altLang="ja-JP" dirty="0" smtClean="0"/>
              <a:t>Second TG review</a:t>
            </a:r>
          </a:p>
          <a:p>
            <a:pPr lvl="2"/>
            <a:r>
              <a:rPr kumimoji="1" lang="en-US" altLang="ja-JP" dirty="0" smtClean="0"/>
              <a:t>Resolve all 18 technical comments</a:t>
            </a:r>
          </a:p>
          <a:p>
            <a:pPr lvl="1"/>
            <a:endParaRPr kumimoji="1" lang="en-US" altLang="ja-JP" dirty="0" smtClean="0"/>
          </a:p>
          <a:p>
            <a:r>
              <a:rPr kumimoji="1" lang="en-US" altLang="ja-JP" dirty="0" smtClean="0"/>
              <a:t>Project time line was reviewed</a:t>
            </a:r>
          </a:p>
          <a:p>
            <a:pPr lvl="1"/>
            <a:r>
              <a:rPr kumimoji="1" lang="en-US" altLang="ja-JP" dirty="0" smtClean="0"/>
              <a:t>No change (DCN 19-15/0096r0) and move to WG Letter Ballot after this meeting</a:t>
            </a:r>
          </a:p>
          <a:p>
            <a:pPr lvl="1"/>
            <a:endParaRPr kumimoji="1" lang="en-US" altLang="ja-JP" dirty="0" smtClean="0"/>
          </a:p>
          <a:p>
            <a:r>
              <a:rPr kumimoji="1" lang="en-US" altLang="ja-JP" dirty="0" smtClean="0"/>
              <a:t>Run some TG motions</a:t>
            </a:r>
          </a:p>
          <a:p>
            <a:pPr lvl="1"/>
            <a:r>
              <a:rPr kumimoji="1" lang="en-US" altLang="ja-JP" dirty="0" smtClean="0"/>
              <a:t>Please see following slides;</a:t>
            </a:r>
          </a:p>
        </p:txBody>
      </p:sp>
      <p:sp>
        <p:nvSpPr>
          <p:cNvPr id="4" name="スライド番号プレースホルダー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10735017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TG Motion</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Instruct the TG editor to resolve editorial comments, and implement the resolutions for general and technical comments according to column K of DCN 19-16/0170r2</a:t>
            </a:r>
          </a:p>
          <a:p>
            <a:endParaRPr kumimoji="1" lang="en-US" altLang="ja-JP" dirty="0"/>
          </a:p>
          <a:p>
            <a:pPr lvl="1"/>
            <a:r>
              <a:rPr kumimoji="1" lang="en-US" altLang="ja-JP" dirty="0"/>
              <a:t>Move:  S. Furuichi</a:t>
            </a:r>
          </a:p>
          <a:p>
            <a:pPr lvl="1"/>
            <a:r>
              <a:rPr kumimoji="1" lang="en-US" altLang="ja-JP" dirty="0"/>
              <a:t>Second: H. Kang</a:t>
            </a:r>
          </a:p>
          <a:p>
            <a:pPr lvl="1"/>
            <a:r>
              <a:rPr kumimoji="1" lang="en-US" altLang="ja-JP" dirty="0"/>
              <a:t>Approved by unanimous consent</a:t>
            </a:r>
          </a:p>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10570888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TG Motion</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Approve text proposals in DCN 19-16/0171r0, 19-16/0173r1, 19-16/0175r1, 19-16/0176r1, 19-16/0177r1, 19-16/0178r1, 19-16/0179r2, 19-16/0180r1, 19-16/0181r2, 19-16/0182r2 and 19-16/0183r2 instruct the TG editor to implement approved text proposals and update to the IEEE P802.19.1a candidate draft D1.0 by December 6, 2016</a:t>
            </a:r>
          </a:p>
          <a:p>
            <a:pPr lvl="1"/>
            <a:endParaRPr kumimoji="1" lang="en-US" altLang="ja-JP" dirty="0"/>
          </a:p>
          <a:p>
            <a:pPr lvl="1"/>
            <a:r>
              <a:rPr kumimoji="1" lang="en-US" altLang="ja-JP" dirty="0"/>
              <a:t>Move: H. Kang</a:t>
            </a:r>
          </a:p>
          <a:p>
            <a:pPr lvl="1"/>
            <a:r>
              <a:rPr kumimoji="1" lang="en-US" altLang="ja-JP" dirty="0"/>
              <a:t>Second: C. Sun</a:t>
            </a:r>
          </a:p>
          <a:p>
            <a:pPr lvl="1"/>
            <a:r>
              <a:rPr kumimoji="1" lang="en-US" altLang="ja-JP" dirty="0"/>
              <a:t>Approved by unanimous consent</a:t>
            </a:r>
          </a:p>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38771553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TG Motion</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Approve to ask working group chairman to start the working letter ballot using the IEEE P802.19.1a candidate draft D1.0 no later than December 9, 2016</a:t>
            </a:r>
          </a:p>
          <a:p>
            <a:endParaRPr kumimoji="1" lang="en-US" altLang="ja-JP" dirty="0"/>
          </a:p>
          <a:p>
            <a:pPr lvl="1"/>
            <a:r>
              <a:rPr kumimoji="1" lang="en-US" altLang="ja-JP" dirty="0"/>
              <a:t>Move: C. Sun</a:t>
            </a:r>
          </a:p>
          <a:p>
            <a:pPr lvl="1"/>
            <a:r>
              <a:rPr kumimoji="1" lang="en-US" altLang="ja-JP" dirty="0"/>
              <a:t>Second: H. Kang</a:t>
            </a:r>
          </a:p>
          <a:p>
            <a:pPr lvl="1"/>
            <a:r>
              <a:rPr kumimoji="1" lang="en-US" altLang="ja-JP" dirty="0"/>
              <a:t>Approved by unanimous consent</a:t>
            </a:r>
          </a:p>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35563547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Conference calls</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1457968858"/>
              </p:ext>
            </p:extLst>
          </p:nvPr>
        </p:nvGraphicFramePr>
        <p:xfrm>
          <a:off x="457201" y="1600200"/>
          <a:ext cx="8791571" cy="767080"/>
        </p:xfrm>
        <a:graphic>
          <a:graphicData uri="http://schemas.openxmlformats.org/drawingml/2006/table">
            <a:tbl>
              <a:tblPr firstRow="1" bandRow="1">
                <a:tableStyleId>{5C22544A-7EE6-4342-B048-85BDC9FD1C3A}</a:tableStyleId>
              </a:tblPr>
              <a:tblGrid>
                <a:gridCol w="1295399"/>
                <a:gridCol w="1219200"/>
                <a:gridCol w="2209800"/>
                <a:gridCol w="2286000"/>
                <a:gridCol w="1781172"/>
              </a:tblGrid>
              <a:tr h="370840">
                <a:tc>
                  <a:txBody>
                    <a:bodyPr/>
                    <a:lstStyle/>
                    <a:p>
                      <a:r>
                        <a:rPr kumimoji="1" lang="en-US" altLang="ja-JP" sz="2000" dirty="0" smtClean="0">
                          <a:latin typeface="Calibri" panose="020F0502020204030204" pitchFamily="34" charset="0"/>
                        </a:rPr>
                        <a:t>Day</a:t>
                      </a:r>
                      <a:endParaRPr kumimoji="1" lang="ja-JP" altLang="en-US" sz="2000" dirty="0">
                        <a:latin typeface="Calibri" panose="020F0502020204030204" pitchFamily="34" charset="0"/>
                      </a:endParaRPr>
                    </a:p>
                  </a:txBody>
                  <a:tcPr/>
                </a:tc>
                <a:tc>
                  <a:txBody>
                    <a:bodyPr/>
                    <a:lstStyle/>
                    <a:p>
                      <a:r>
                        <a:rPr kumimoji="1" lang="en-US" altLang="ja-JP" sz="2000" dirty="0" smtClean="0">
                          <a:latin typeface="Calibri" panose="020F0502020204030204" pitchFamily="34" charset="0"/>
                        </a:rPr>
                        <a:t>Date</a:t>
                      </a:r>
                      <a:endParaRPr kumimoji="1" lang="ja-JP" altLang="en-US" sz="2000" dirty="0">
                        <a:latin typeface="Calibri" panose="020F0502020204030204" pitchFamily="34" charset="0"/>
                      </a:endParaRPr>
                    </a:p>
                  </a:txBody>
                  <a:tcPr/>
                </a:tc>
                <a:tc>
                  <a:txBody>
                    <a:bodyPr/>
                    <a:lstStyle/>
                    <a:p>
                      <a:r>
                        <a:rPr kumimoji="1" lang="en-US" altLang="ja-JP" sz="2000" dirty="0" smtClean="0">
                          <a:latin typeface="Calibri" panose="020F0502020204030204" pitchFamily="34" charset="0"/>
                        </a:rPr>
                        <a:t>Start</a:t>
                      </a:r>
                      <a:r>
                        <a:rPr kumimoji="1" lang="en-US" altLang="ja-JP" sz="2000" baseline="0" dirty="0" smtClean="0">
                          <a:latin typeface="Calibri" panose="020F0502020204030204" pitchFamily="34" charset="0"/>
                        </a:rPr>
                        <a:t> Time</a:t>
                      </a:r>
                      <a:endParaRPr kumimoji="1" lang="ja-JP" altLang="en-US" sz="2000" dirty="0">
                        <a:latin typeface="Calibri" panose="020F0502020204030204" pitchFamily="34" charset="0"/>
                      </a:endParaRPr>
                    </a:p>
                  </a:txBody>
                  <a:tcPr/>
                </a:tc>
                <a:tc>
                  <a:txBody>
                    <a:bodyPr/>
                    <a:lstStyle/>
                    <a:p>
                      <a:r>
                        <a:rPr kumimoji="1" lang="en-US" altLang="ja-JP" sz="2000" dirty="0" smtClean="0">
                          <a:latin typeface="Calibri" panose="020F0502020204030204" pitchFamily="34" charset="0"/>
                        </a:rPr>
                        <a:t>End</a:t>
                      </a:r>
                      <a:r>
                        <a:rPr kumimoji="1" lang="en-US" altLang="ja-JP" sz="2000" baseline="0" dirty="0" smtClean="0">
                          <a:latin typeface="Calibri" panose="020F0502020204030204" pitchFamily="34" charset="0"/>
                        </a:rPr>
                        <a:t> Time</a:t>
                      </a:r>
                      <a:endParaRPr kumimoji="1" lang="ja-JP" altLang="en-US" sz="2000" dirty="0">
                        <a:latin typeface="Calibri" panose="020F0502020204030204" pitchFamily="34" charset="0"/>
                      </a:endParaRPr>
                    </a:p>
                  </a:txBody>
                  <a:tcPr/>
                </a:tc>
                <a:tc>
                  <a:txBody>
                    <a:bodyPr/>
                    <a:lstStyle/>
                    <a:p>
                      <a:r>
                        <a:rPr kumimoji="1" lang="en-US" altLang="ja-JP" sz="2000" dirty="0" smtClean="0">
                          <a:latin typeface="Calibri" panose="020F0502020204030204" pitchFamily="34" charset="0"/>
                        </a:rPr>
                        <a:t>Call Host</a:t>
                      </a:r>
                      <a:endParaRPr kumimoji="1" lang="ja-JP" altLang="en-US" sz="2000" dirty="0">
                        <a:latin typeface="Calibri" panose="020F0502020204030204" pitchFamily="34" charset="0"/>
                      </a:endParaRPr>
                    </a:p>
                  </a:txBody>
                  <a:tcPr/>
                </a:tc>
              </a:tr>
              <a:tr h="370840">
                <a:tc>
                  <a:txBody>
                    <a:bodyPr/>
                    <a:lstStyle/>
                    <a:p>
                      <a:r>
                        <a:rPr kumimoji="1" lang="en-US" altLang="ja-JP" sz="1800" dirty="0" smtClean="0">
                          <a:latin typeface="Calibri" panose="020F0502020204030204" pitchFamily="34" charset="0"/>
                        </a:rPr>
                        <a:t>Tuesday</a:t>
                      </a:r>
                      <a:endParaRPr kumimoji="1" lang="ja-JP" altLang="en-US" sz="1800" dirty="0">
                        <a:latin typeface="Calibri" panose="020F0502020204030204" pitchFamily="34" charset="0"/>
                      </a:endParaRPr>
                    </a:p>
                  </a:txBody>
                  <a:tcPr/>
                </a:tc>
                <a:tc>
                  <a:txBody>
                    <a:bodyPr/>
                    <a:lstStyle/>
                    <a:p>
                      <a:r>
                        <a:rPr kumimoji="1" lang="en-US" altLang="ja-JP" sz="1800" baseline="0" dirty="0" smtClean="0">
                          <a:latin typeface="Calibri" panose="020F0502020204030204" pitchFamily="34" charset="0"/>
                        </a:rPr>
                        <a:t>Jan. 10</a:t>
                      </a:r>
                    </a:p>
                  </a:txBody>
                  <a:tcPr/>
                </a:tc>
                <a:tc>
                  <a:txBody>
                    <a:bodyPr/>
                    <a:lstStyle/>
                    <a:p>
                      <a:r>
                        <a:rPr kumimoji="1" lang="en-US" altLang="ja-JP" sz="1800" dirty="0" smtClean="0">
                          <a:latin typeface="Calibri" panose="020F0502020204030204" pitchFamily="34" charset="0"/>
                        </a:rPr>
                        <a:t>8:00PM</a:t>
                      </a:r>
                      <a:r>
                        <a:rPr kumimoji="1" lang="en-US" altLang="ja-JP" sz="1800" baseline="0" dirty="0" smtClean="0">
                          <a:latin typeface="Calibri" panose="020F0502020204030204" pitchFamily="34" charset="0"/>
                        </a:rPr>
                        <a:t> ET</a:t>
                      </a:r>
                      <a:endParaRPr kumimoji="1" lang="ja-JP" altLang="en-US" sz="1800" dirty="0">
                        <a:latin typeface="Calibri" panose="020F0502020204030204" pitchFamily="34" charset="0"/>
                      </a:endParaRPr>
                    </a:p>
                  </a:txBody>
                  <a:tcPr/>
                </a:tc>
                <a:tc>
                  <a:txBody>
                    <a:bodyPr/>
                    <a:lstStyle/>
                    <a:p>
                      <a:r>
                        <a:rPr kumimoji="1" lang="en-US" altLang="ja-JP" sz="1800" dirty="0" smtClean="0">
                          <a:latin typeface="Calibri" panose="020F0502020204030204" pitchFamily="34" charset="0"/>
                        </a:rPr>
                        <a:t>9:00PM</a:t>
                      </a:r>
                      <a:r>
                        <a:rPr kumimoji="1" lang="en-US" altLang="ja-JP" sz="1800" baseline="0" dirty="0" smtClean="0">
                          <a:latin typeface="Calibri" panose="020F0502020204030204" pitchFamily="34" charset="0"/>
                        </a:rPr>
                        <a:t> ET</a:t>
                      </a:r>
                      <a:endParaRPr kumimoji="1" lang="ja-JP" altLang="en-US" sz="1800" dirty="0">
                        <a:latin typeface="Calibri" panose="020F0502020204030204" pitchFamily="34" charset="0"/>
                      </a:endParaRPr>
                    </a:p>
                  </a:txBody>
                  <a:tcPr/>
                </a:tc>
                <a:tc>
                  <a:txBody>
                    <a:bodyPr/>
                    <a:lstStyle/>
                    <a:p>
                      <a:r>
                        <a:rPr kumimoji="1" lang="en-US" altLang="ja-JP" sz="1800" dirty="0" err="1" smtClean="0">
                          <a:latin typeface="Calibri" panose="020F0502020204030204" pitchFamily="34" charset="0"/>
                        </a:rPr>
                        <a:t>Naotaka</a:t>
                      </a:r>
                      <a:r>
                        <a:rPr kumimoji="1" lang="en-US" altLang="ja-JP" sz="1800" dirty="0" smtClean="0">
                          <a:latin typeface="Calibri" panose="020F0502020204030204" pitchFamily="34" charset="0"/>
                        </a:rPr>
                        <a:t> Sato</a:t>
                      </a:r>
                      <a:endParaRPr kumimoji="1" lang="ja-JP" altLang="en-US" sz="1800" dirty="0">
                        <a:latin typeface="Calibri" panose="020F0502020204030204" pitchFamily="34" charset="0"/>
                      </a:endParaRPr>
                    </a:p>
                  </a:txBody>
                  <a:tcPr/>
                </a:tc>
              </a:tr>
            </a:tbl>
          </a:graphicData>
        </a:graphic>
      </p:graphicFrame>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
        <p:nvSpPr>
          <p:cNvPr id="8" name="コンテンツ プレースホルダー 2"/>
          <p:cNvSpPr txBox="1">
            <a:spLocks/>
          </p:cNvSpPr>
          <p:nvPr/>
        </p:nvSpPr>
        <p:spPr bwMode="auto">
          <a:xfrm>
            <a:off x="731520" y="2895600"/>
            <a:ext cx="8288868" cy="39624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kumimoji="1" lang="en-US" altLang="ja-JP" dirty="0"/>
              <a:t>Meeting Logistics</a:t>
            </a:r>
          </a:p>
          <a:p>
            <a:pPr lvl="1"/>
            <a:r>
              <a:rPr kumimoji="1" lang="en-US" altLang="ja-JP" dirty="0"/>
              <a:t>Use “Join Me”</a:t>
            </a:r>
          </a:p>
          <a:p>
            <a:pPr lvl="2"/>
            <a:r>
              <a:rPr lang="en-US" altLang="ja-JP" sz="1800" dirty="0"/>
              <a:t>Join the meeting: </a:t>
            </a:r>
            <a:r>
              <a:rPr lang="en-US" altLang="ja-JP" sz="1800" dirty="0">
                <a:hlinkClick r:id="rId2"/>
              </a:rPr>
              <a:t>https://join.me/ieeesawg802.19</a:t>
            </a:r>
            <a:r>
              <a:rPr lang="en-US" altLang="ja-JP" sz="1800" dirty="0"/>
              <a:t> </a:t>
            </a:r>
            <a:br>
              <a:rPr lang="en-US" altLang="ja-JP" sz="1800" dirty="0"/>
            </a:br>
            <a:r>
              <a:rPr lang="en-US" altLang="ja-JP" sz="1800" dirty="0"/>
              <a:t/>
            </a:r>
            <a:br>
              <a:rPr lang="en-US" altLang="ja-JP" sz="1800" dirty="0"/>
            </a:br>
            <a:r>
              <a:rPr lang="en-US" altLang="ja-JP" sz="1800" dirty="0"/>
              <a:t>On a computer, use any browser. Nothing to download. </a:t>
            </a:r>
            <a:br>
              <a:rPr lang="en-US" altLang="ja-JP" sz="1800" dirty="0"/>
            </a:br>
            <a:r>
              <a:rPr lang="en-US" altLang="ja-JP" sz="1800" dirty="0"/>
              <a:t>On a phone or tablet, launch the </a:t>
            </a:r>
            <a:r>
              <a:rPr lang="en-US" altLang="ja-JP" sz="1800" dirty="0">
                <a:hlinkClick r:id="rId3"/>
              </a:rPr>
              <a:t>join.me app</a:t>
            </a:r>
            <a:r>
              <a:rPr lang="en-US" altLang="ja-JP" sz="1800" dirty="0"/>
              <a:t> and enter meeting code:ieeesawg802.19 </a:t>
            </a:r>
            <a:br>
              <a:rPr lang="en-US" altLang="ja-JP" sz="1800" dirty="0"/>
            </a:br>
            <a:r>
              <a:rPr lang="en-US" altLang="ja-JP" sz="1800" dirty="0"/>
              <a:t/>
            </a:r>
            <a:br>
              <a:rPr lang="en-US" altLang="ja-JP" sz="1800" dirty="0"/>
            </a:br>
            <a:r>
              <a:rPr lang="en-US" altLang="ja-JP" sz="1800" dirty="0"/>
              <a:t>Join the audio conference: </a:t>
            </a:r>
            <a:br>
              <a:rPr lang="en-US" altLang="ja-JP" sz="1800" dirty="0"/>
            </a:br>
            <a:r>
              <a:rPr lang="en-US" altLang="ja-JP" sz="1800" dirty="0"/>
              <a:t>Dial a phone number and enter access code, or connect via internet. </a:t>
            </a:r>
            <a:br>
              <a:rPr lang="en-US" altLang="ja-JP" sz="1800" dirty="0"/>
            </a:br>
            <a:endParaRPr kumimoji="1" lang="en-US" altLang="ja-JP" sz="1800" dirty="0"/>
          </a:p>
          <a:p>
            <a:pPr lvl="1"/>
            <a:r>
              <a:rPr kumimoji="1" lang="en-US" altLang="ja-JP" dirty="0"/>
              <a:t>The chair will send out a notification to IEEE 802.19 reflector in advance of the meeting</a:t>
            </a:r>
          </a:p>
          <a:p>
            <a:endParaRPr kumimoji="1" lang="en-US" altLang="ja-JP" kern="0" dirty="0" smtClean="0"/>
          </a:p>
          <a:p>
            <a:endParaRPr kumimoji="1" lang="en-US" altLang="ja-JP" kern="0" dirty="0" smtClean="0"/>
          </a:p>
        </p:txBody>
      </p:sp>
    </p:spTree>
    <p:extLst>
      <p:ext uri="{BB962C8B-B14F-4D97-AF65-F5344CB8AC3E}">
        <p14:creationId xmlns:p14="http://schemas.microsoft.com/office/powerpoint/2010/main" val="37621355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January 2017 meeting </a:t>
            </a:r>
            <a:r>
              <a:rPr kumimoji="1" lang="en-US" altLang="ja-JP" dirty="0"/>
              <a:t>O</a:t>
            </a:r>
            <a:r>
              <a:rPr kumimoji="1" lang="en-US" altLang="ja-JP" dirty="0" smtClean="0"/>
              <a:t>bjectives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Start to resolve comments from WG Letter Ballot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36237176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6256</TotalTime>
  <Words>623</Words>
  <Application>Microsoft Office PowerPoint</Application>
  <PresentationFormat>ユーザー設定</PresentationFormat>
  <Paragraphs>98</Paragraphs>
  <Slides>9</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9</vt:i4>
      </vt:variant>
    </vt:vector>
  </HeadingPairs>
  <TitlesOfParts>
    <vt:vector size="11" baseType="lpstr">
      <vt:lpstr>Office Theme</vt:lpstr>
      <vt:lpstr>Document</vt:lpstr>
      <vt:lpstr>November 2016 TG1a Closing Report</vt:lpstr>
      <vt:lpstr>Abstract</vt:lpstr>
      <vt:lpstr>Results of the week (1/2)</vt:lpstr>
      <vt:lpstr>Results of the week (2/2)</vt:lpstr>
      <vt:lpstr>TG Motion</vt:lpstr>
      <vt:lpstr>TG Motion</vt:lpstr>
      <vt:lpstr>TG Motion</vt:lpstr>
      <vt:lpstr>Conference calls</vt:lpstr>
      <vt:lpstr>January 2017 meeting Objectives</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Sony</cp:lastModifiedBy>
  <cp:revision>229</cp:revision>
  <cp:lastPrinted>2014-11-08T20:15:38Z</cp:lastPrinted>
  <dcterms:created xsi:type="dcterms:W3CDTF">2014-10-30T17:06:39Z</dcterms:created>
  <dcterms:modified xsi:type="dcterms:W3CDTF">2016-11-10T22:32:52Z</dcterms:modified>
</cp:coreProperties>
</file>