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66" r:id="rId22"/>
    <p:sldId id="391" r:id="rId23"/>
    <p:sldId id="331" r:id="rId24"/>
    <p:sldId id="350" r:id="rId25"/>
    <p:sldId id="389" r:id="rId26"/>
    <p:sldId id="385" r:id="rId27"/>
    <p:sldId id="386" r:id="rId28"/>
    <p:sldId id="392" r:id="rId29"/>
    <p:sldId id="334" r:id="rId30"/>
    <p:sldId id="369" r:id="rId31"/>
    <p:sldId id="395" r:id="rId32"/>
    <p:sldId id="393" r:id="rId33"/>
    <p:sldId id="396" r:id="rId34"/>
    <p:sldId id="336" r:id="rId35"/>
    <p:sldId id="351" r:id="rId36"/>
    <p:sldId id="394" r:id="rId37"/>
    <p:sldId id="357" r:id="rId38"/>
    <p:sldId id="384" r:id="rId39"/>
    <p:sldId id="370" r:id="rId40"/>
    <p:sldId id="383" r:id="rId41"/>
    <p:sldId id="354" r:id="rId42"/>
    <p:sldId id="339" r:id="rId43"/>
    <p:sldId id="340" r:id="rId44"/>
    <p:sldId id="355" r:id="rId4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66"/>
            <p14:sldId id="391"/>
            <p14:sldId id="331"/>
            <p14:sldId id="350"/>
            <p14:sldId id="389"/>
            <p14:sldId id="385"/>
            <p14:sldId id="386"/>
            <p14:sldId id="392"/>
            <p14:sldId id="334"/>
            <p14:sldId id="369"/>
            <p14:sldId id="395"/>
            <p14:sldId id="393"/>
            <p14:sldId id="396"/>
            <p14:sldId id="336"/>
            <p14:sldId id="351"/>
            <p14:sldId id="394"/>
            <p14:sldId id="357"/>
            <p14:sldId id="384"/>
            <p14:sldId id="370"/>
            <p14:sldId id="383"/>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7" d="100"/>
          <a:sy n="97" d="100"/>
        </p:scale>
        <p:origin x="-516"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802.19-16/0168r2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2016 San Antonio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07"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November 2016 </a:t>
            </a:r>
            <a:r>
              <a:rPr kumimoji="1" lang="en-US" altLang="ja-JP" dirty="0"/>
              <a:t>TG1a meeting, document </a:t>
            </a:r>
            <a:r>
              <a:rPr kumimoji="1" lang="en-US" altLang="ja-JP" dirty="0" smtClean="0"/>
              <a:t>19-16/0168r1.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September 2016 TG1a meeting</a:t>
            </a:r>
            <a:r>
              <a:rPr kumimoji="1" lang="en-US" altLang="ja-JP" dirty="0"/>
              <a:t>, document </a:t>
            </a:r>
            <a:r>
              <a:rPr kumimoji="1" lang="en-US" altLang="ja-JP" dirty="0" smtClean="0"/>
              <a:t>19-16/0161r0, teleconference call minutes on Nov. 2, 2016, document 19-16/0167r0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November </a:t>
            </a:r>
            <a:r>
              <a:rPr kumimoji="1" lang="en-US" altLang="ja-JP" dirty="0"/>
              <a:t>2016 TG1a Opening </a:t>
            </a:r>
            <a:r>
              <a:rPr kumimoji="1" lang="en-US" altLang="ja-JP" dirty="0" smtClean="0"/>
              <a:t>Report (doc. 19-16/0169r0)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P802.19.1a-D0.5</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160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P802.19.1a-D0.5 as the candidate draft.</a:t>
            </a:r>
          </a:p>
          <a:p>
            <a:pPr lvl="1"/>
            <a:endParaRPr kumimoji="1" lang="en-US" altLang="ja-JP" dirty="0" smtClean="0"/>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a:t>
            </a:r>
            <a:r>
              <a:rPr kumimoji="1" lang="en-US" altLang="ja-JP" dirty="0" smtClean="0"/>
              <a:t>from TG 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a:t>
            </a:r>
            <a:r>
              <a:rPr kumimoji="1" lang="en-US" altLang="ja-JP" dirty="0" smtClean="0"/>
              <a:t>19-16/0115r5: </a:t>
            </a:r>
            <a:r>
              <a:rPr kumimoji="1" lang="en-US" altLang="ja-JP" dirty="0"/>
              <a:t>TG1a D0.3 draft review comments and resolutions (C. Sun</a:t>
            </a:r>
            <a:r>
              <a:rPr kumimoji="1" lang="en-US" altLang="ja-JP" dirty="0" smtClean="0"/>
              <a:t>)</a:t>
            </a:r>
          </a:p>
          <a:p>
            <a:pPr lvl="1"/>
            <a:r>
              <a:rPr kumimoji="1" lang="en-US" altLang="ja-JP" dirty="0"/>
              <a:t>Total 10 technical </a:t>
            </a:r>
            <a:r>
              <a:rPr kumimoji="1" lang="en-US" altLang="ja-JP" dirty="0" smtClean="0"/>
              <a:t>comments are needed to resolve</a:t>
            </a:r>
            <a:endParaRPr kumimoji="1" lang="en-US" altLang="ja-JP" dirty="0"/>
          </a:p>
          <a:p>
            <a:pPr lvl="2"/>
            <a:r>
              <a:rPr kumimoji="1" lang="en-US" altLang="ja-JP" dirty="0"/>
              <a:t>CID 89, CID109, CID165, CID166, CID167, CID168, CID169, CID170, CID171 and </a:t>
            </a:r>
            <a:r>
              <a:rPr kumimoji="1" lang="en-US" altLang="ja-JP" dirty="0" smtClean="0"/>
              <a:t>CID172</a:t>
            </a:r>
          </a:p>
          <a:p>
            <a:pPr lvl="2"/>
            <a:endParaRPr kumimoji="1" lang="en-US" altLang="ja-JP" dirty="0"/>
          </a:p>
          <a:p>
            <a:r>
              <a:rPr kumimoji="1" lang="en-US" altLang="ja-JP" dirty="0" smtClean="0"/>
              <a:t>Second TG review</a:t>
            </a:r>
          </a:p>
          <a:p>
            <a:pPr lvl="1"/>
            <a:r>
              <a:rPr kumimoji="1" lang="en-US" altLang="ja-JP" dirty="0" smtClean="0"/>
              <a:t>DCN 19-16/0170r1: </a:t>
            </a:r>
            <a:r>
              <a:rPr kumimoji="1" lang="en-US" altLang="ja-JP" dirty="0"/>
              <a:t>TG1a </a:t>
            </a:r>
            <a:r>
              <a:rPr kumimoji="1" lang="en-US" altLang="ja-JP" dirty="0" smtClean="0"/>
              <a:t>D0.5 </a:t>
            </a:r>
            <a:r>
              <a:rPr kumimoji="1" lang="en-US" altLang="ja-JP" dirty="0"/>
              <a:t>draft review comments and resolutions (C. Sun</a:t>
            </a:r>
            <a:r>
              <a:rPr kumimoji="1" lang="en-US" altLang="ja-JP" dirty="0" smtClean="0"/>
              <a:t>)</a:t>
            </a:r>
            <a:endParaRPr kumimoji="1" lang="en-US" altLang="ja-JP" dirty="0"/>
          </a:p>
          <a:p>
            <a:pPr lvl="1"/>
            <a:r>
              <a:rPr kumimoji="1" lang="en-US" altLang="ja-JP" dirty="0"/>
              <a:t>Total 3</a:t>
            </a:r>
            <a:r>
              <a:rPr kumimoji="1" lang="en-US" altLang="ja-JP" dirty="0" smtClean="0"/>
              <a:t>9 </a:t>
            </a:r>
            <a:r>
              <a:rPr kumimoji="1" lang="en-US" altLang="ja-JP" dirty="0"/>
              <a:t>comments are received</a:t>
            </a:r>
          </a:p>
          <a:p>
            <a:pPr lvl="2"/>
            <a:r>
              <a:rPr kumimoji="1" lang="en-US" altLang="ja-JP" dirty="0"/>
              <a:t>Technical: </a:t>
            </a:r>
            <a:r>
              <a:rPr kumimoji="1" lang="en-US" altLang="ja-JP" dirty="0" smtClean="0"/>
              <a:t>18</a:t>
            </a:r>
            <a:endParaRPr kumimoji="1" lang="en-US" altLang="ja-JP" dirty="0"/>
          </a:p>
          <a:p>
            <a:pPr lvl="2"/>
            <a:r>
              <a:rPr kumimoji="1" lang="en-US" altLang="ja-JP" dirty="0"/>
              <a:t>Editorial: </a:t>
            </a:r>
            <a:r>
              <a:rPr kumimoji="1" lang="en-US" altLang="ja-JP" dirty="0" smtClean="0"/>
              <a:t>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a:t>
            </a:r>
            <a:r>
              <a:rPr kumimoji="1" lang="en-US" altLang="ja-JP" dirty="0" smtClean="0"/>
              <a:t>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19-16/0173r0: Comment resolution on CID89 in 1st TG review (S. Furuichi)</a:t>
            </a:r>
          </a:p>
          <a:p>
            <a:pPr lvl="1"/>
            <a:r>
              <a:rPr kumimoji="1" lang="en-US" altLang="ja-JP" dirty="0"/>
              <a:t>DCN 19-16/0174r0: Supplemental Document for Comment Resolution on CID89 in 1st TG Review (S. Furuichi)</a:t>
            </a:r>
          </a:p>
          <a:p>
            <a:pPr lvl="1"/>
            <a:r>
              <a:rPr kumimoji="1" lang="en-US" altLang="ja-JP" dirty="0"/>
              <a:t>DCN 19-16/0171r0: Proposed resolution of comment 109 for D0.4 (C. Sun)</a:t>
            </a:r>
          </a:p>
          <a:p>
            <a:r>
              <a:rPr kumimoji="1" lang="en-US" altLang="ja-JP" dirty="0" smtClean="0"/>
              <a:t>Second TG review</a:t>
            </a:r>
          </a:p>
          <a:p>
            <a:pPr lvl="1"/>
            <a:r>
              <a:rPr kumimoji="1" lang="en-US" altLang="ja-JP" dirty="0" smtClean="0"/>
              <a:t>Editor shows modified draft (C. Sun)</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19-16/0175r0: Profile 1 based CM Operation (H. Kang)</a:t>
            </a:r>
            <a:endParaRPr kumimoji="1" lang="fr-FR" altLang="ja-JP" dirty="0"/>
          </a:p>
          <a:p>
            <a:pPr lvl="1"/>
            <a:r>
              <a:rPr kumimoji="1" lang="en-US" altLang="ja-JP" dirty="0"/>
              <a:t>DCN 19-16/0176r0: Profile 1 based CE Operation (H. Kang)</a:t>
            </a:r>
            <a:endParaRPr kumimoji="1" lang="fr-FR" altLang="ja-JP" dirty="0"/>
          </a:p>
          <a:p>
            <a:pPr lvl="1"/>
            <a:r>
              <a:rPr kumimoji="1" lang="en-US" altLang="ja-JP" dirty="0"/>
              <a:t>DCN 19-16/0177r0: Profile 1 based CDIS Operation (H. </a:t>
            </a:r>
            <a:r>
              <a:rPr kumimoji="1" lang="en-US" altLang="ja-JP" dirty="0" smtClean="0"/>
              <a:t>Kang)</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060244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smtClean="0"/>
              <a:t>DCN </a:t>
            </a:r>
            <a:r>
              <a:rPr kumimoji="1" lang="en-US" altLang="ja-JP" dirty="0"/>
              <a:t>19-16/0178r0: </a:t>
            </a:r>
            <a:r>
              <a:rPr lang="en-US" altLang="ja-JP" dirty="0"/>
              <a:t>Messages for profile 1</a:t>
            </a:r>
            <a:r>
              <a:rPr kumimoji="1" lang="en-US" altLang="ja-JP" dirty="0"/>
              <a:t> (H. Kang)</a:t>
            </a:r>
            <a:endParaRPr kumimoji="1" lang="fr-FR" altLang="ja-JP" dirty="0"/>
          </a:p>
          <a:p>
            <a:pPr lvl="1"/>
            <a:r>
              <a:rPr kumimoji="1" lang="en-US" altLang="ja-JP" dirty="0"/>
              <a:t>DCN 19-16/0179r0: </a:t>
            </a:r>
            <a:r>
              <a:rPr lang="en-US" altLang="ja-JP" dirty="0"/>
              <a:t>Primitives for profile 1</a:t>
            </a:r>
            <a:r>
              <a:rPr kumimoji="1" lang="en-US" altLang="ja-JP" dirty="0"/>
              <a:t> (H. Kang)</a:t>
            </a:r>
            <a:endParaRPr kumimoji="1" lang="fr-FR" altLang="ja-JP" dirty="0"/>
          </a:p>
          <a:p>
            <a:pPr lvl="1"/>
            <a:r>
              <a:rPr kumimoji="1" lang="en-US" altLang="ja-JP" dirty="0"/>
              <a:t>DCN 19-16/0180r0: </a:t>
            </a:r>
            <a:r>
              <a:rPr lang="en-US" altLang="ja-JP" dirty="0"/>
              <a:t>Data types for profile 1</a:t>
            </a:r>
            <a:r>
              <a:rPr kumimoji="1" lang="en-US" altLang="ja-JP" dirty="0"/>
              <a:t> (H. Kang)</a:t>
            </a:r>
            <a:endParaRPr kumimoji="1" lang="fr-FR" altLang="ja-JP" dirty="0"/>
          </a:p>
          <a:p>
            <a:pPr lvl="1"/>
            <a:r>
              <a:rPr kumimoji="1" lang="en-US" altLang="ja-JP" dirty="0" smtClean="0"/>
              <a:t>DCN 19-16/0183r0: </a:t>
            </a:r>
            <a:r>
              <a:rPr lang="en-US" altLang="ja-JP" dirty="0" smtClean="0"/>
              <a:t>A coexistence decision algorithm for GCOs operating over overlapped service coverage area</a:t>
            </a:r>
            <a:r>
              <a:rPr kumimoji="1" lang="en-US" altLang="ja-JP" dirty="0" smtClean="0"/>
              <a:t> (H. Kang)</a:t>
            </a:r>
            <a:endParaRPr kumimoji="1" lang="fr-FR"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490020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Technical presentations and text </a:t>
            </a:r>
            <a:r>
              <a:rPr kumimoji="1" lang="en-US" altLang="ja-JP" dirty="0" smtClean="0"/>
              <a:t>proposals</a:t>
            </a:r>
          </a:p>
          <a:p>
            <a:r>
              <a:rPr kumimoji="1" lang="en-US" altLang="ja-JP" dirty="0" smtClean="0"/>
              <a:t>Revisit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November 2016 </a:t>
            </a:r>
            <a:r>
              <a:rPr kumimoji="1" lang="en-US" altLang="ja-JP" dirty="0"/>
              <a:t>TG1a meeting, document </a:t>
            </a:r>
            <a:r>
              <a:rPr kumimoji="1" lang="en-US" altLang="ja-JP" dirty="0" smtClean="0"/>
              <a:t>19-16/0168r2.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811432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Second TG review</a:t>
            </a:r>
          </a:p>
          <a:p>
            <a:pPr lvl="1"/>
            <a:r>
              <a:rPr kumimoji="1" lang="en-US" altLang="ja-JP" dirty="0" smtClean="0"/>
              <a:t>DCN 19-16/0170r1: From CID26 to CID39 (C. Sun)</a:t>
            </a:r>
          </a:p>
          <a:p>
            <a:pPr lvl="1"/>
            <a:endParaRPr kumimoji="1" lang="en-US" altLang="ja-JP" dirty="0" smtClean="0"/>
          </a:p>
          <a:p>
            <a:r>
              <a:rPr kumimoji="1" lang="en-US" altLang="ja-JP" dirty="0" smtClean="0"/>
              <a:t>First TG review</a:t>
            </a:r>
          </a:p>
          <a:p>
            <a:pPr lvl="1"/>
            <a:r>
              <a:rPr kumimoji="1" lang="en-US" altLang="ja-JP" dirty="0" smtClean="0"/>
              <a:t>DCN 19-16/0181r1: </a:t>
            </a:r>
            <a:r>
              <a:rPr lang="en-US" altLang="ja-JP" dirty="0" smtClean="0"/>
              <a:t>A coexistence discovery algorithm for GCOs under inaccurate geo-location information</a:t>
            </a:r>
            <a:r>
              <a:rPr kumimoji="1" lang="en-US" altLang="ja-JP" dirty="0" smtClean="0"/>
              <a:t> (H. Kang)</a:t>
            </a:r>
            <a:endParaRPr kumimoji="1" lang="fr-FR" altLang="ja-JP" dirty="0" smtClean="0"/>
          </a:p>
          <a:p>
            <a:pPr lvl="1"/>
            <a:r>
              <a:rPr kumimoji="1" lang="en-US" altLang="ja-JP" dirty="0" smtClean="0"/>
              <a:t>DCN 19-16/0182r1: </a:t>
            </a:r>
            <a:r>
              <a:rPr lang="en-US" altLang="ja-JP" dirty="0" smtClean="0"/>
              <a:t>A coexistence discovery algorithm for multi-band operating GCOs under inaccurate geo-location information</a:t>
            </a:r>
            <a:r>
              <a:rPr kumimoji="1" lang="en-US" altLang="ja-JP" dirty="0" smtClean="0"/>
              <a:t> (H. Kang)</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0124369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solidFill>
                  <a:schemeClr val="tx1"/>
                </a:solidFill>
              </a:rPr>
              <a:t>First </a:t>
            </a:r>
            <a:r>
              <a:rPr kumimoji="1" lang="en-US" altLang="ja-JP" dirty="0" smtClean="0">
                <a:solidFill>
                  <a:schemeClr val="tx1"/>
                </a:solidFill>
              </a:rPr>
              <a:t>TG review</a:t>
            </a:r>
          </a:p>
          <a:p>
            <a:pPr lvl="1"/>
            <a:r>
              <a:rPr kumimoji="1" lang="en-US" altLang="ja-JP" dirty="0">
                <a:solidFill>
                  <a:schemeClr val="tx1"/>
                </a:solidFill>
              </a:rPr>
              <a:t>DCN </a:t>
            </a:r>
            <a:r>
              <a:rPr kumimoji="1" lang="en-US" altLang="ja-JP" dirty="0" smtClean="0">
                <a:solidFill>
                  <a:schemeClr val="tx1"/>
                </a:solidFill>
              </a:rPr>
              <a:t>19-16/0183r1: </a:t>
            </a:r>
            <a:r>
              <a:rPr kumimoji="1" lang="en-US" altLang="ja-JP" dirty="0">
                <a:solidFill>
                  <a:schemeClr val="tx1"/>
                </a:solidFill>
              </a:rPr>
              <a:t>A coexistence decision algorithm for GCOs operating over overlapped service coverage area (H. Kang</a:t>
            </a:r>
            <a:r>
              <a:rPr kumimoji="1" lang="en-US" altLang="ja-JP" dirty="0" smtClean="0">
                <a:solidFill>
                  <a:schemeClr val="tx1"/>
                </a:solidFill>
              </a:rPr>
              <a:t>)</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846073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text proposals</a:t>
            </a:r>
          </a:p>
          <a:p>
            <a:r>
              <a:rPr kumimoji="1" lang="en-US" altLang="ja-JP" dirty="0" smtClean="0"/>
              <a:t>Review project timeline</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solidFill>
                  <a:schemeClr val="tx1"/>
                </a:solidFill>
              </a:rPr>
              <a:t>First </a:t>
            </a:r>
            <a:r>
              <a:rPr kumimoji="1" lang="en-US" altLang="ja-JP" dirty="0" smtClean="0">
                <a:solidFill>
                  <a:schemeClr val="tx1"/>
                </a:solidFill>
              </a:rPr>
              <a:t>TG review</a:t>
            </a:r>
          </a:p>
          <a:p>
            <a:pPr lvl="1"/>
            <a:r>
              <a:rPr kumimoji="1" lang="en-US" altLang="ja-JP" dirty="0" smtClean="0">
                <a:solidFill>
                  <a:schemeClr val="tx1"/>
                </a:solidFill>
              </a:rPr>
              <a:t>DCN 19-16/0xxxrx: </a:t>
            </a:r>
            <a:endParaRPr kumimoji="1" lang="en-US" altLang="ja-JP" dirty="0">
              <a:solidFill>
                <a:schemeClr val="tx1"/>
              </a:solidFill>
            </a:endParaRPr>
          </a:p>
          <a:p>
            <a:pPr marL="487693" lvl="1" indent="0">
              <a:buNone/>
            </a:pP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8767408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Plan of WG Letter Ballot</a:t>
            </a:r>
          </a:p>
          <a:p>
            <a:pPr lvl="1"/>
            <a:r>
              <a:rPr kumimoji="1" lang="en-US" altLang="ja-JP" dirty="0" smtClean="0"/>
              <a:t>DCN 19-16/0185r0: Plan of WG Letter Ballot (N. Sato)</a:t>
            </a:r>
          </a:p>
          <a:p>
            <a:pPr lvl="1"/>
            <a:endParaRPr kumimoji="1" lang="en-US" altLang="ja-JP" dirty="0" smtClean="0"/>
          </a:p>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Wednesday, Jan. xx, 2017: </a:t>
            </a:r>
            <a:r>
              <a:rPr kumimoji="1" lang="en-US" altLang="ja-JP" dirty="0"/>
              <a:t>1</a:t>
            </a:r>
            <a:r>
              <a:rPr kumimoji="1" lang="en-US" altLang="ja-JP" dirty="0" smtClean="0"/>
              <a:t>am EDT (7am CET,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P802.19.1a-D0.5</a:t>
            </a:r>
          </a:p>
          <a:p>
            <a:r>
              <a:rPr kumimoji="1" lang="en-US" altLang="ja-JP" dirty="0" smtClean="0"/>
              <a:t>Comments resolution from TG reviews</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P802.19.1a-D0.5</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r>
              <a:rPr kumimoji="1" lang="en-US" altLang="ja-JP" dirty="0" err="1"/>
              <a:t>Hyunduk</a:t>
            </a:r>
            <a:r>
              <a:rPr kumimoji="1" lang="en-US" altLang="ja-JP" dirty="0"/>
              <a:t> Kang </a:t>
            </a:r>
            <a:r>
              <a:rPr kumimoji="1" lang="en-US" altLang="ja-JP" dirty="0" smtClean="0"/>
              <a:t>for </a:t>
            </a:r>
            <a:r>
              <a:rPr kumimoji="1" lang="en-US" altLang="ja-JP" dirty="0"/>
              <a:t>secretary in this week</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a:t>Comments </a:t>
            </a:r>
            <a:r>
              <a:rPr kumimoji="1" lang="en-US" altLang="ja-JP" dirty="0" smtClean="0"/>
              <a:t>resolutions</a:t>
            </a:r>
          </a:p>
          <a:p>
            <a:pPr lvl="1"/>
            <a:r>
              <a:rPr kumimoji="1" lang="fr-FR" altLang="ja-JP" dirty="0"/>
              <a:t>DCN </a:t>
            </a:r>
            <a:r>
              <a:rPr kumimoji="1" lang="fr-FR" altLang="ja-JP" dirty="0" smtClean="0"/>
              <a:t>19-16/0173r0</a:t>
            </a:r>
            <a:r>
              <a:rPr kumimoji="1" lang="fr-FR" altLang="ja-JP" dirty="0"/>
              <a:t>: </a:t>
            </a:r>
            <a:r>
              <a:rPr kumimoji="1" lang="en-US" altLang="ja-JP" dirty="0"/>
              <a:t>Comment resolution on CID89 in 1st TG </a:t>
            </a:r>
            <a:r>
              <a:rPr kumimoji="1" lang="en-US" altLang="ja-JP" dirty="0" smtClean="0"/>
              <a:t>review</a:t>
            </a:r>
            <a:r>
              <a:rPr kumimoji="1" lang="fr-FR" altLang="ja-JP" dirty="0" smtClean="0"/>
              <a:t> (S. Furuichi)</a:t>
            </a:r>
          </a:p>
          <a:p>
            <a:pPr lvl="1"/>
            <a:r>
              <a:rPr kumimoji="1" lang="fr-FR" altLang="ja-JP" dirty="0"/>
              <a:t>DCN </a:t>
            </a:r>
            <a:r>
              <a:rPr kumimoji="1" lang="fr-FR" altLang="ja-JP" dirty="0" smtClean="0"/>
              <a:t>19-16/0174r0</a:t>
            </a:r>
            <a:r>
              <a:rPr kumimoji="1" lang="fr-FR" altLang="ja-JP" dirty="0"/>
              <a:t>: </a:t>
            </a:r>
            <a:r>
              <a:rPr kumimoji="1" lang="en-US" altLang="ja-JP" dirty="0"/>
              <a:t>Supplemental Document for Comment Resolution on CID89 in 1st TG Review </a:t>
            </a:r>
            <a:r>
              <a:rPr kumimoji="1" lang="fr-FR" altLang="ja-JP" dirty="0" smtClean="0"/>
              <a:t>(</a:t>
            </a:r>
            <a:r>
              <a:rPr kumimoji="1" lang="fr-FR" altLang="ja-JP" dirty="0"/>
              <a:t>S. Furuichi</a:t>
            </a:r>
            <a:r>
              <a:rPr kumimoji="1" lang="fr-FR" altLang="ja-JP" dirty="0" smtClean="0"/>
              <a:t>)</a:t>
            </a:r>
            <a:endParaRPr kumimoji="1" lang="fr-FR" altLang="ja-JP" dirty="0"/>
          </a:p>
          <a:p>
            <a:pPr lvl="1"/>
            <a:r>
              <a:rPr kumimoji="1" lang="en-US" altLang="ja-JP" dirty="0"/>
              <a:t>DCN 19-16/0171r0: Proposed resolution of comment 109 for D0.4 (C. Sun</a:t>
            </a:r>
            <a:r>
              <a:rPr kumimoji="1" lang="en-US" altLang="ja-JP" dirty="0" smtClean="0"/>
              <a:t>)</a:t>
            </a:r>
            <a:endParaRPr kumimoji="1" lang="fr-FR" altLang="ja-JP" dirty="0"/>
          </a:p>
          <a:p>
            <a:pPr lvl="1"/>
            <a:r>
              <a:rPr kumimoji="1" lang="en-US" altLang="ja-JP" dirty="0"/>
              <a:t>DCN </a:t>
            </a:r>
            <a:r>
              <a:rPr kumimoji="1" lang="en-US" altLang="ja-JP" dirty="0" smtClean="0"/>
              <a:t>19-16/0175r0</a:t>
            </a:r>
            <a:r>
              <a:rPr kumimoji="1" lang="en-US" altLang="ja-JP" dirty="0"/>
              <a:t>: Profile 1 based CM Operation (</a:t>
            </a:r>
            <a:r>
              <a:rPr kumimoji="1" lang="en-US" altLang="ja-JP" dirty="0" smtClean="0"/>
              <a:t>H. Kang)</a:t>
            </a:r>
            <a:endParaRPr kumimoji="1" lang="fr-FR" altLang="ja-JP" dirty="0"/>
          </a:p>
          <a:p>
            <a:pPr lvl="1"/>
            <a:r>
              <a:rPr kumimoji="1" lang="en-US" altLang="ja-JP" dirty="0"/>
              <a:t>DCN </a:t>
            </a:r>
            <a:r>
              <a:rPr kumimoji="1" lang="en-US" altLang="ja-JP" dirty="0" smtClean="0"/>
              <a:t>19-16/0176r0</a:t>
            </a:r>
            <a:r>
              <a:rPr kumimoji="1" lang="en-US" altLang="ja-JP" dirty="0"/>
              <a:t>: Profile 1 based CE </a:t>
            </a:r>
            <a:r>
              <a:rPr kumimoji="1" lang="en-US" altLang="ja-JP" dirty="0" smtClean="0"/>
              <a:t>Operation </a:t>
            </a:r>
            <a:r>
              <a:rPr kumimoji="1" lang="en-US" altLang="ja-JP" dirty="0"/>
              <a:t>(H. Kang)</a:t>
            </a:r>
            <a:endParaRPr kumimoji="1" lang="fr-FR" altLang="ja-JP" dirty="0"/>
          </a:p>
          <a:p>
            <a:pPr lvl="1"/>
            <a:r>
              <a:rPr kumimoji="1" lang="en-US" altLang="ja-JP" dirty="0"/>
              <a:t>DCN </a:t>
            </a:r>
            <a:r>
              <a:rPr kumimoji="1" lang="en-US" altLang="ja-JP" dirty="0" smtClean="0"/>
              <a:t>19-16/0177r0</a:t>
            </a:r>
            <a:r>
              <a:rPr kumimoji="1" lang="en-US" altLang="ja-JP" dirty="0"/>
              <a:t>: Profile 1 based CDIS </a:t>
            </a:r>
            <a:r>
              <a:rPr kumimoji="1" lang="en-US" altLang="ja-JP" dirty="0" smtClean="0"/>
              <a:t>Operation </a:t>
            </a:r>
            <a:r>
              <a:rPr kumimoji="1" lang="en-US" altLang="ja-JP" dirty="0"/>
              <a:t>(H. Kang)</a:t>
            </a:r>
            <a:endParaRPr kumimoji="1" lang="fr-FR" altLang="ja-JP" dirty="0"/>
          </a:p>
          <a:p>
            <a:pPr lvl="1"/>
            <a:r>
              <a:rPr kumimoji="1" lang="en-US" altLang="ja-JP" dirty="0"/>
              <a:t>DCN </a:t>
            </a:r>
            <a:r>
              <a:rPr kumimoji="1" lang="en-US" altLang="ja-JP" dirty="0" smtClean="0"/>
              <a:t>19-16/0178r0</a:t>
            </a:r>
            <a:r>
              <a:rPr kumimoji="1" lang="en-US" altLang="ja-JP" dirty="0"/>
              <a:t>: </a:t>
            </a:r>
            <a:r>
              <a:rPr lang="en-US" altLang="ja-JP" dirty="0"/>
              <a:t>Messages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19-16/0179r0</a:t>
            </a:r>
            <a:r>
              <a:rPr kumimoji="1" lang="en-US" altLang="ja-JP" dirty="0"/>
              <a:t>: </a:t>
            </a:r>
            <a:r>
              <a:rPr lang="en-US" altLang="ja-JP" dirty="0"/>
              <a:t>Primitives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19-16/0180r0</a:t>
            </a:r>
            <a:r>
              <a:rPr kumimoji="1" lang="en-US" altLang="ja-JP" dirty="0"/>
              <a:t>: </a:t>
            </a:r>
            <a:r>
              <a:rPr lang="en-US" altLang="ja-JP" dirty="0"/>
              <a:t>Data types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19-16/0181r0</a:t>
            </a:r>
            <a:r>
              <a:rPr kumimoji="1" lang="en-US" altLang="ja-JP" dirty="0"/>
              <a:t>: </a:t>
            </a:r>
            <a:r>
              <a:rPr lang="en-US" altLang="ja-JP" dirty="0"/>
              <a:t>A coexistence discovery algorithm for GCOs under inaccurate geo-location </a:t>
            </a:r>
            <a:r>
              <a:rPr lang="en-US" altLang="ja-JP" dirty="0" smtClean="0"/>
              <a:t>information</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19-16/0182r0</a:t>
            </a:r>
            <a:r>
              <a:rPr kumimoji="1" lang="en-US" altLang="ja-JP" dirty="0"/>
              <a:t>: </a:t>
            </a:r>
            <a:r>
              <a:rPr lang="en-US" altLang="ja-JP" dirty="0"/>
              <a:t>A coexistence discovery algorithm for multi-band operating GCOs under inaccurate geo-location </a:t>
            </a:r>
            <a:r>
              <a:rPr lang="en-US" altLang="ja-JP" dirty="0" smtClean="0"/>
              <a:t>information</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19-16/0183r0: </a:t>
            </a:r>
            <a:r>
              <a:rPr lang="en-US" altLang="ja-JP" dirty="0"/>
              <a:t>A coexistence decision algorithm for GCOs operating over overlapped service coverage </a:t>
            </a:r>
            <a:r>
              <a:rPr lang="en-US" altLang="ja-JP" dirty="0" smtClean="0"/>
              <a:t>area</a:t>
            </a:r>
            <a:r>
              <a:rPr kumimoji="1" lang="en-US" altLang="ja-JP" dirty="0" smtClean="0"/>
              <a:t> </a:t>
            </a:r>
            <a:r>
              <a:rPr kumimoji="1" lang="en-US" altLang="ja-JP" dirty="0"/>
              <a:t>(H. Kang)</a:t>
            </a:r>
            <a:endParaRPr kumimoji="1" lang="fr-FR"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8929</TotalTime>
  <Words>1461</Words>
  <Application>Microsoft Office PowerPoint</Application>
  <PresentationFormat>ユーザー設定</PresentationFormat>
  <Paragraphs>329</Paragraphs>
  <Slides>44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44</vt:i4>
      </vt:variant>
    </vt:vector>
  </HeadingPairs>
  <TitlesOfParts>
    <vt:vector size="46" baseType="lpstr">
      <vt:lpstr>Office Theme</vt:lpstr>
      <vt:lpstr>Document</vt:lpstr>
      <vt:lpstr>TG1a November 2016 San Antonio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P802.19.1a-D0.5</vt:lpstr>
      <vt:lpstr>Motion #1</vt:lpstr>
      <vt:lpstr>Comments from TG reviews</vt:lpstr>
      <vt:lpstr>Comments resolution from TG reviews</vt:lpstr>
      <vt:lpstr>PowerPoint プレゼンテーション</vt:lpstr>
      <vt:lpstr>Agenda for Tuesday PM1</vt:lpstr>
      <vt:lpstr>Comments resolution from TG review</vt:lpstr>
      <vt:lpstr>PowerPoint プレゼンテーション</vt:lpstr>
      <vt:lpstr>Agenda for Tuesday PM1</vt:lpstr>
      <vt:lpstr>Comments resolution from TG review</vt:lpstr>
      <vt:lpstr>PowerPoint プレゼンテーション</vt:lpstr>
      <vt:lpstr>Agenda for Thursday AM2</vt:lpstr>
      <vt:lpstr>Approval of agenda</vt:lpstr>
      <vt:lpstr>Comments resolution from TG review</vt:lpstr>
      <vt:lpstr>Revisit</vt:lpstr>
      <vt:lpstr>PowerPoint プレゼンテーション</vt:lpstr>
      <vt:lpstr>Agenda for Thursday PM1</vt:lpstr>
      <vt:lpstr>Revisit</vt:lpstr>
      <vt:lpstr>Project timeline</vt:lpstr>
      <vt:lpstr>Motion #2</vt:lpstr>
      <vt:lpstr>Motion #3</vt:lpstr>
      <vt:lpstr>Motion #4</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471</cp:revision>
  <cp:lastPrinted>2014-11-08T20:15:38Z</cp:lastPrinted>
  <dcterms:created xsi:type="dcterms:W3CDTF">2014-10-30T17:06:39Z</dcterms:created>
  <dcterms:modified xsi:type="dcterms:W3CDTF">2016-11-10T16:34:18Z</dcterms:modified>
</cp:coreProperties>
</file>