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0"/>
  </p:notesMasterIdLst>
  <p:handoutMasterIdLst>
    <p:handoutMasterId r:id="rId21"/>
  </p:handoutMasterIdLst>
  <p:sldIdLst>
    <p:sldId id="373" r:id="rId2"/>
    <p:sldId id="374" r:id="rId3"/>
    <p:sldId id="375" r:id="rId4"/>
    <p:sldId id="376" r:id="rId5"/>
    <p:sldId id="377" r:id="rId6"/>
    <p:sldId id="378" r:id="rId7"/>
    <p:sldId id="379" r:id="rId8"/>
    <p:sldId id="382" r:id="rId9"/>
    <p:sldId id="383" r:id="rId10"/>
    <p:sldId id="384" r:id="rId11"/>
    <p:sldId id="385" r:id="rId12"/>
    <p:sldId id="386" r:id="rId13"/>
    <p:sldId id="387" r:id="rId14"/>
    <p:sldId id="388" r:id="rId15"/>
    <p:sldId id="389" r:id="rId16"/>
    <p:sldId id="380" r:id="rId17"/>
    <p:sldId id="381" r:id="rId18"/>
    <p:sldId id="390" r:id="rId19"/>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796" autoAdjust="0"/>
    <p:restoredTop sz="94660"/>
  </p:normalViewPr>
  <p:slideViewPr>
    <p:cSldViewPr>
      <p:cViewPr varScale="1">
        <p:scale>
          <a:sx n="63" d="100"/>
          <a:sy n="63" d="100"/>
        </p:scale>
        <p:origin x="684" y="6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9/14/2016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7"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September 2016</a:t>
            </a:r>
            <a:endParaRPr lang="en-GB" dirty="0"/>
          </a:p>
        </p:txBody>
      </p:sp>
      <p:sp>
        <p:nvSpPr>
          <p:cNvPr id="8" name="Rectangle 4"/>
          <p:cNvSpPr>
            <a:spLocks noGrp="1" noChangeArrowheads="1"/>
          </p:cNvSpPr>
          <p:nvPr>
            <p:ph type="ftr" idx="16"/>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September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a:t>
            </a:r>
            <a:r>
              <a:rPr kumimoji="0" lang="en-GB" sz="192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158</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WAC</a:t>
            </a:r>
            <a:r>
              <a:rPr lang="en-US" dirty="0" smtClean="0"/>
              <a:t> Sep. 2016 Warsaw Meeting Agenda</a:t>
            </a:r>
            <a:endParaRPr lang="en-GB" dirty="0"/>
          </a:p>
        </p:txBody>
      </p:sp>
      <p:sp>
        <p:nvSpPr>
          <p:cNvPr id="8" name="Rectangle 2"/>
          <p:cNvSpPr txBox="1">
            <a:spLocks noChangeArrowheads="1"/>
          </p:cNvSpPr>
          <p:nvPr/>
        </p:nvSpPr>
        <p:spPr bwMode="auto">
          <a:xfrm>
            <a:off x="731520" y="1786466"/>
            <a:ext cx="8290560" cy="4233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spcBef>
                <a:spcPts val="533"/>
              </a:spcBef>
              <a:buFont typeface="Arial" panose="020B0604020202020204" pitchFamily="34" charse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kern="0" dirty="0" smtClean="0"/>
              <a:t>Date:</a:t>
            </a:r>
            <a:r>
              <a:rPr lang="en-GB" sz="2133" b="0" kern="0" dirty="0" smtClean="0"/>
              <a:t> 14/9/2016</a:t>
            </a:r>
            <a:endParaRPr lang="en-GB" sz="2133" b="0" kern="0" dirty="0"/>
          </a:p>
        </p:txBody>
      </p:sp>
      <p:graphicFrame>
        <p:nvGraphicFramePr>
          <p:cNvPr id="9" name="Object 3"/>
          <p:cNvGraphicFramePr>
            <a:graphicFrameLocks noChangeAspect="1"/>
          </p:cNvGraphicFramePr>
          <p:nvPr>
            <p:extLst>
              <p:ext uri="{D42A27DB-BD31-4B8C-83A1-F6EECF244321}">
                <p14:modId xmlns:p14="http://schemas.microsoft.com/office/powerpoint/2010/main" val="865174954"/>
              </p:ext>
            </p:extLst>
          </p:nvPr>
        </p:nvGraphicFramePr>
        <p:xfrm>
          <a:off x="609600" y="2979738"/>
          <a:ext cx="8348663" cy="2557462"/>
        </p:xfrm>
        <a:graphic>
          <a:graphicData uri="http://schemas.openxmlformats.org/presentationml/2006/ole">
            <mc:AlternateContent xmlns:mc="http://schemas.openxmlformats.org/markup-compatibility/2006">
              <mc:Choice xmlns:v="urn:schemas-microsoft-com:vml" Requires="v">
                <p:oleObj spid="_x0000_s4117" name="Document" r:id="rId3" imgW="8253286" imgH="2537736" progId="Word.Document.8">
                  <p:embed/>
                </p:oleObj>
              </mc:Choice>
              <mc:Fallback>
                <p:oleObj name="Document" r:id="rId3" imgW="8253286" imgH="2537736" progId="Word.Document.8">
                  <p:embed/>
                  <p:pic>
                    <p:nvPicPr>
                      <p:cNvPr id="0" name=""/>
                      <p:cNvPicPr>
                        <a:picLocks noChangeAspect="1" noChangeArrowheads="1"/>
                      </p:cNvPicPr>
                      <p:nvPr/>
                    </p:nvPicPr>
                    <p:blipFill>
                      <a:blip r:embed="rId4"/>
                      <a:srcRect/>
                      <a:stretch>
                        <a:fillRect/>
                      </a:stretch>
                    </p:blipFill>
                    <p:spPr bwMode="auto">
                      <a:xfrm>
                        <a:off x="609600" y="2979738"/>
                        <a:ext cx="8348663" cy="25574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 name="Rectangle 4"/>
          <p:cNvSpPr>
            <a:spLocks noChangeArrowheads="1"/>
          </p:cNvSpPr>
          <p:nvPr/>
        </p:nvSpPr>
        <p:spPr bwMode="auto">
          <a:xfrm>
            <a:off x="568960" y="238357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1" name="Group 10"/>
          <p:cNvGrpSpPr/>
          <p:nvPr/>
        </p:nvGrpSpPr>
        <p:grpSpPr>
          <a:xfrm>
            <a:off x="609600" y="6138102"/>
            <a:ext cx="8534400" cy="694109"/>
            <a:chOff x="571500" y="5449669"/>
            <a:chExt cx="8001000" cy="650727"/>
          </a:xfrm>
        </p:grpSpPr>
        <p:sp>
          <p:nvSpPr>
            <p:cNvPr id="12" name="TextBox 11"/>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3" name="Rectangle 12"/>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extLst>
      <p:ext uri="{BB962C8B-B14F-4D97-AF65-F5344CB8AC3E}">
        <p14:creationId xmlns:p14="http://schemas.microsoft.com/office/powerpoint/2010/main" val="22838882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694205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28600"/>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64775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1803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994514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63777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lstStyle/>
          <a:p>
            <a:r>
              <a:rPr kumimoji="1" lang="en-US" altLang="ja-JP" dirty="0"/>
              <a:t>Approval of </a:t>
            </a:r>
            <a:r>
              <a:rPr kumimoji="1" lang="en-US" altLang="ja-JP" dirty="0" smtClean="0"/>
              <a:t>minutes</a:t>
            </a:r>
            <a:endParaRPr kumimoji="1" lang="en-US" altLang="ja-JP" dirty="0"/>
          </a:p>
        </p:txBody>
      </p:sp>
      <p:sp>
        <p:nvSpPr>
          <p:cNvPr id="8" name="コンテンツ プレースホルダー 2"/>
          <p:cNvSpPr>
            <a:spLocks noGrp="1"/>
          </p:cNvSpPr>
          <p:nvPr>
            <p:ph idx="1"/>
          </p:nvPr>
        </p:nvSpPr>
        <p:spPr>
          <a:xfrm>
            <a:off x="731520" y="1600200"/>
            <a:ext cx="8288868" cy="5257800"/>
          </a:xfrm>
        </p:spPr>
        <p:txBody>
          <a:bodyPr>
            <a:normAutofit/>
          </a:bodyPr>
          <a:lstStyle/>
          <a:p>
            <a:r>
              <a:rPr kumimoji="1" lang="en-US" altLang="ja-JP" dirty="0"/>
              <a:t>Motion to approve the minutes from the </a:t>
            </a:r>
            <a:r>
              <a:rPr kumimoji="1" lang="en-US" altLang="ja-JP" dirty="0" smtClean="0"/>
              <a:t>July 2016 WAC meeting</a:t>
            </a:r>
            <a:r>
              <a:rPr kumimoji="1" lang="en-US" altLang="ja-JP" dirty="0"/>
              <a:t>, document </a:t>
            </a:r>
            <a:r>
              <a:rPr kumimoji="1" lang="en-US" altLang="ja-JP" dirty="0" smtClean="0"/>
              <a:t>19-16/0</a:t>
            </a:r>
            <a:r>
              <a:rPr kumimoji="1" lang="en-US" altLang="ja-JP" dirty="0" smtClean="0">
                <a:solidFill>
                  <a:schemeClr val="tx1"/>
                </a:solidFill>
              </a:rPr>
              <a:t>129</a:t>
            </a:r>
            <a:r>
              <a:rPr kumimoji="1" lang="en-US" altLang="ja-JP" dirty="0" smtClean="0"/>
              <a:t>r1, </a:t>
            </a:r>
            <a:r>
              <a:rPr kumimoji="1" lang="en-US" altLang="ja-JP" dirty="0" smtClean="0"/>
              <a:t>teleconference call </a:t>
            </a:r>
            <a:r>
              <a:rPr kumimoji="1" lang="en-US" altLang="ja-JP" dirty="0" smtClean="0"/>
              <a:t>minutes, </a:t>
            </a:r>
            <a:r>
              <a:rPr kumimoji="1" lang="en-US" altLang="ja-JP" dirty="0" smtClean="0"/>
              <a:t>document </a:t>
            </a:r>
            <a:r>
              <a:rPr kumimoji="1" lang="en-US" altLang="ja-JP" dirty="0" smtClean="0"/>
              <a:t>19-16/0</a:t>
            </a:r>
            <a:r>
              <a:rPr kumimoji="1" lang="en-US" altLang="ja-JP" dirty="0" smtClean="0">
                <a:solidFill>
                  <a:schemeClr val="tx1"/>
                </a:solidFill>
              </a:rPr>
              <a:t>144</a:t>
            </a:r>
            <a:r>
              <a:rPr kumimoji="1" lang="en-US" altLang="ja-JP" dirty="0" smtClean="0"/>
              <a:t>r1</a:t>
            </a:r>
            <a:endParaRPr kumimoji="1" lang="en-US" altLang="ja-JP" dirty="0" smtClean="0"/>
          </a:p>
          <a:p>
            <a:pPr lvl="1"/>
            <a:endParaRPr kumimoji="1" lang="en-US" altLang="ja-JP" dirty="0" smtClean="0"/>
          </a:p>
          <a:p>
            <a:pPr lvl="1"/>
            <a:r>
              <a:rPr kumimoji="1" lang="en-US" altLang="ja-JP" dirty="0" smtClean="0"/>
              <a:t>Unanimous consent</a:t>
            </a:r>
            <a:endParaRPr kumimoji="1" lang="en-US" altLang="ja-JP" dirty="0"/>
          </a:p>
        </p:txBody>
      </p:sp>
    </p:spTree>
    <p:extLst>
      <p:ext uri="{BB962C8B-B14F-4D97-AF65-F5344CB8AC3E}">
        <p14:creationId xmlns:p14="http://schemas.microsoft.com/office/powerpoint/2010/main" val="10795369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normAutofit/>
          </a:bodyPr>
          <a:lstStyle/>
          <a:p>
            <a:r>
              <a:rPr kumimoji="1" lang="en-US" altLang="ja-JP" dirty="0"/>
              <a:t>Call for </a:t>
            </a:r>
            <a:r>
              <a:rPr kumimoji="1" lang="en-US" altLang="ja-JP" dirty="0" smtClean="0"/>
              <a:t>submissions (1/2)</a:t>
            </a:r>
            <a:endParaRPr kumimoji="1" lang="en-US" altLang="ja-JP" dirty="0"/>
          </a:p>
        </p:txBody>
      </p:sp>
      <p:sp>
        <p:nvSpPr>
          <p:cNvPr id="8" name="コンテンツ プレースホルダー 2"/>
          <p:cNvSpPr>
            <a:spLocks noGrp="1"/>
          </p:cNvSpPr>
          <p:nvPr>
            <p:ph idx="1"/>
          </p:nvPr>
        </p:nvSpPr>
        <p:spPr>
          <a:xfrm>
            <a:off x="731520" y="1600200"/>
            <a:ext cx="8288868" cy="5257800"/>
          </a:xfrm>
        </p:spPr>
        <p:txBody>
          <a:bodyPr>
            <a:normAutofit/>
          </a:bodyPr>
          <a:lstStyle/>
          <a:p>
            <a:r>
              <a:rPr kumimoji="1" lang="en-US" altLang="ja-JP" dirty="0" smtClean="0"/>
              <a:t>Technical submissions</a:t>
            </a:r>
          </a:p>
          <a:p>
            <a:pPr lvl="1"/>
            <a:r>
              <a:rPr kumimoji="1" lang="en-US" altLang="ja-JP" dirty="0" smtClean="0">
                <a:solidFill>
                  <a:schemeClr val="tx1"/>
                </a:solidFill>
              </a:rPr>
              <a:t>Naotaka Sato, 19-16/0156r0</a:t>
            </a:r>
          </a:p>
          <a:p>
            <a:pPr lvl="2"/>
            <a:r>
              <a:rPr kumimoji="1" lang="en-US" altLang="ja-JP" dirty="0" smtClean="0">
                <a:solidFill>
                  <a:schemeClr val="tx1"/>
                </a:solidFill>
              </a:rPr>
              <a:t>Straw Poll - passed</a:t>
            </a:r>
            <a:endParaRPr kumimoji="1" lang="en-US" altLang="ja-JP" dirty="0" smtClean="0">
              <a:solidFill>
                <a:schemeClr val="tx1"/>
              </a:solidFill>
            </a:endParaRPr>
          </a:p>
          <a:p>
            <a:pPr lvl="1"/>
            <a:r>
              <a:rPr kumimoji="1" lang="en-US" altLang="ja-JP" dirty="0" smtClean="0">
                <a:solidFill>
                  <a:schemeClr val="tx1"/>
                </a:solidFill>
              </a:rPr>
              <a:t>Igal Kotzer, 19-16/0157r0</a:t>
            </a:r>
            <a:endParaRPr kumimoji="1" lang="en-US" altLang="ja-JP" dirty="0" smtClean="0">
              <a:solidFill>
                <a:schemeClr val="tx1"/>
              </a:solidFill>
            </a:endParaRPr>
          </a:p>
          <a:p>
            <a:pPr lvl="1"/>
            <a:endParaRPr kumimoji="1" lang="en-US" altLang="ja-JP" dirty="0">
              <a:solidFill>
                <a:schemeClr val="tx1"/>
              </a:solidFill>
            </a:endParaRPr>
          </a:p>
          <a:p>
            <a:r>
              <a:rPr kumimoji="1" lang="en-US" altLang="ja-JP" dirty="0" smtClean="0">
                <a:solidFill>
                  <a:schemeClr val="tx1"/>
                </a:solidFill>
              </a:rPr>
              <a:t>PAR document</a:t>
            </a:r>
          </a:p>
          <a:p>
            <a:pPr lvl="1"/>
            <a:r>
              <a:rPr kumimoji="1" lang="en-US" altLang="ja-JP" dirty="0" smtClean="0">
                <a:solidFill>
                  <a:schemeClr val="tx1"/>
                </a:solidFill>
              </a:rPr>
              <a:t>19-16/0099r4</a:t>
            </a:r>
            <a:endParaRPr kumimoji="1" lang="en-US" altLang="ja-JP" dirty="0" smtClean="0">
              <a:solidFill>
                <a:schemeClr val="tx1"/>
              </a:solidFill>
            </a:endParaRPr>
          </a:p>
          <a:p>
            <a:pPr lvl="1"/>
            <a:endParaRPr kumimoji="1" lang="en-US" altLang="ja-JP" dirty="0">
              <a:solidFill>
                <a:srgbClr val="FF0000"/>
              </a:solidFill>
            </a:endParaRPr>
          </a:p>
          <a:p>
            <a:r>
              <a:rPr kumimoji="1" lang="en-US" altLang="ja-JP" dirty="0" smtClean="0">
                <a:solidFill>
                  <a:schemeClr val="tx1"/>
                </a:solidFill>
              </a:rPr>
              <a:t>CSD document</a:t>
            </a:r>
          </a:p>
          <a:p>
            <a:pPr lvl="1"/>
            <a:r>
              <a:rPr kumimoji="1" lang="en-US" altLang="ja-JP" dirty="0" smtClean="0">
                <a:solidFill>
                  <a:schemeClr val="tx1"/>
                </a:solidFill>
              </a:rPr>
              <a:t>19-16/0130r2</a:t>
            </a:r>
            <a:endParaRPr kumimoji="1" lang="en-US" altLang="ja-JP" dirty="0" smtClean="0">
              <a:solidFill>
                <a:schemeClr val="tx1"/>
              </a:solidFill>
            </a:endParaRPr>
          </a:p>
        </p:txBody>
      </p:sp>
    </p:spTree>
    <p:extLst>
      <p:ext uri="{BB962C8B-B14F-4D97-AF65-F5344CB8AC3E}">
        <p14:creationId xmlns:p14="http://schemas.microsoft.com/office/powerpoint/2010/main" val="27548840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normAutofit/>
          </a:bodyPr>
          <a:lstStyle/>
          <a:p>
            <a:r>
              <a:rPr kumimoji="1" lang="en-US" altLang="ja-JP" dirty="0"/>
              <a:t>Call for </a:t>
            </a:r>
            <a:r>
              <a:rPr kumimoji="1" lang="en-US" altLang="ja-JP" dirty="0" smtClean="0"/>
              <a:t>submissions (2/2)</a:t>
            </a:r>
            <a:endParaRPr kumimoji="1" lang="en-US" altLang="ja-JP" dirty="0"/>
          </a:p>
        </p:txBody>
      </p:sp>
      <p:sp>
        <p:nvSpPr>
          <p:cNvPr id="8" name="コンテンツ プレースホルダー 2"/>
          <p:cNvSpPr>
            <a:spLocks noGrp="1"/>
          </p:cNvSpPr>
          <p:nvPr>
            <p:ph idx="1"/>
          </p:nvPr>
        </p:nvSpPr>
        <p:spPr>
          <a:xfrm>
            <a:off x="731520" y="1600200"/>
            <a:ext cx="8288868" cy="5257800"/>
          </a:xfrm>
        </p:spPr>
        <p:txBody>
          <a:bodyPr>
            <a:normAutofit/>
          </a:bodyPr>
          <a:lstStyle/>
          <a:p>
            <a:r>
              <a:rPr kumimoji="1" lang="en-US" altLang="ja-JP" dirty="0" smtClean="0"/>
              <a:t>Discussions</a:t>
            </a:r>
          </a:p>
          <a:p>
            <a:pPr lvl="1"/>
            <a:r>
              <a:rPr kumimoji="1" lang="en-US" altLang="ja-JP" dirty="0" smtClean="0"/>
              <a:t>None</a:t>
            </a:r>
          </a:p>
        </p:txBody>
      </p:sp>
    </p:spTree>
    <p:extLst>
      <p:ext uri="{BB962C8B-B14F-4D97-AF65-F5344CB8AC3E}">
        <p14:creationId xmlns:p14="http://schemas.microsoft.com/office/powerpoint/2010/main" val="2352439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normAutofit/>
          </a:bodyPr>
          <a:lstStyle/>
          <a:p>
            <a:endParaRPr kumimoji="1" lang="en-US" altLang="ja-JP" dirty="0"/>
          </a:p>
        </p:txBody>
      </p:sp>
      <p:sp>
        <p:nvSpPr>
          <p:cNvPr id="8" name="コンテンツ プレースホルダー 2"/>
          <p:cNvSpPr>
            <a:spLocks noGrp="1"/>
          </p:cNvSpPr>
          <p:nvPr>
            <p:ph idx="1"/>
          </p:nvPr>
        </p:nvSpPr>
        <p:spPr>
          <a:xfrm>
            <a:off x="731520" y="1600200"/>
            <a:ext cx="8288868" cy="5257800"/>
          </a:xfrm>
        </p:spPr>
        <p:txBody>
          <a:bodyPr>
            <a:normAutofit/>
          </a:bodyPr>
          <a:lstStyle/>
          <a:p>
            <a:endParaRPr kumimoji="1" lang="en-US" altLang="ja-JP" dirty="0" smtClean="0"/>
          </a:p>
          <a:p>
            <a:endParaRPr kumimoji="1" lang="en-US" altLang="ja-JP" dirty="0"/>
          </a:p>
          <a:p>
            <a:endParaRPr kumimoji="1" lang="en-US" altLang="ja-JP" dirty="0" smtClean="0"/>
          </a:p>
          <a:p>
            <a:endParaRPr kumimoji="1" lang="en-US" altLang="ja-JP" dirty="0"/>
          </a:p>
          <a:p>
            <a:endParaRPr kumimoji="1" lang="en-US" altLang="ja-JP" dirty="0" smtClean="0"/>
          </a:p>
          <a:p>
            <a:r>
              <a:rPr kumimoji="1" lang="en-US" altLang="ja-JP" sz="3600" dirty="0" smtClean="0"/>
              <a:t>Recess</a:t>
            </a:r>
          </a:p>
        </p:txBody>
      </p:sp>
    </p:spTree>
    <p:extLst>
      <p:ext uri="{BB962C8B-B14F-4D97-AF65-F5344CB8AC3E}">
        <p14:creationId xmlns:p14="http://schemas.microsoft.com/office/powerpoint/2010/main" val="3809547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lstStyle/>
          <a:p>
            <a:r>
              <a:rPr kumimoji="1" lang="en-US" altLang="ja-JP" dirty="0" smtClean="0"/>
              <a:t>Agenda Graphics</a:t>
            </a:r>
            <a:endParaRPr kumimoji="1" lang="ja-JP" altLang="en-US" dirty="0"/>
          </a:p>
        </p:txBody>
      </p:sp>
      <p:pic>
        <p:nvPicPr>
          <p:cNvPr id="9" name="Picture 8"/>
          <p:cNvPicPr>
            <a:picLocks noChangeAspect="1"/>
          </p:cNvPicPr>
          <p:nvPr/>
        </p:nvPicPr>
        <p:blipFill>
          <a:blip r:embed="rId2"/>
          <a:stretch>
            <a:fillRect/>
          </a:stretch>
        </p:blipFill>
        <p:spPr>
          <a:xfrm>
            <a:off x="897833" y="1476916"/>
            <a:ext cx="8122555" cy="5430192"/>
          </a:xfrm>
          <a:prstGeom prst="rect">
            <a:avLst/>
          </a:prstGeom>
        </p:spPr>
      </p:pic>
    </p:spTree>
    <p:extLst>
      <p:ext uri="{BB962C8B-B14F-4D97-AF65-F5344CB8AC3E}">
        <p14:creationId xmlns:p14="http://schemas.microsoft.com/office/powerpoint/2010/main" val="123502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normAutofit/>
          </a:bodyPr>
          <a:lstStyle/>
          <a:p>
            <a:r>
              <a:rPr kumimoji="1" lang="en-US" altLang="ja-JP" dirty="0" smtClean="0"/>
              <a:t>Meeting protocol</a:t>
            </a:r>
            <a:endParaRPr kumimoji="1" lang="ja-JP" altLang="en-US" dirty="0"/>
          </a:p>
        </p:txBody>
      </p:sp>
      <p:sp>
        <p:nvSpPr>
          <p:cNvPr id="8" name="コンテンツ プレースホルダー 2"/>
          <p:cNvSpPr>
            <a:spLocks noGrp="1"/>
          </p:cNvSpPr>
          <p:nvPr>
            <p:ph idx="1"/>
          </p:nvPr>
        </p:nvSpPr>
        <p:spPr>
          <a:xfrm>
            <a:off x="731520" y="1600200"/>
            <a:ext cx="8288868" cy="5257800"/>
          </a:xfrm>
        </p:spPr>
        <p:txBody>
          <a:bodyPr/>
          <a:lstStyle/>
          <a:p>
            <a:r>
              <a:rPr kumimoji="1" lang="en-US" altLang="ja-JP" dirty="0"/>
              <a:t>Please announce your affiliation when you first address the group during a meeting slot</a:t>
            </a:r>
          </a:p>
        </p:txBody>
      </p:sp>
    </p:spTree>
    <p:extLst>
      <p:ext uri="{BB962C8B-B14F-4D97-AF65-F5344CB8AC3E}">
        <p14:creationId xmlns:p14="http://schemas.microsoft.com/office/powerpoint/2010/main" val="3102901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Date Placeholder 4"/>
          <p:cNvSpPr>
            <a:spLocks noGrp="1"/>
          </p:cNvSpPr>
          <p:nvPr>
            <p:ph type="dt" idx="15"/>
          </p:nvPr>
        </p:nvSpPr>
        <p:spPr/>
        <p:txBody>
          <a:bodyPr/>
          <a:lstStyle/>
          <a:p>
            <a:r>
              <a:rPr lang="en-US" altLang="ja-JP" dirty="0" smtClean="0"/>
              <a:t>September 2016</a:t>
            </a:r>
            <a:endParaRPr lang="en-GB" dirty="0"/>
          </a:p>
        </p:txBody>
      </p:sp>
      <p:sp>
        <p:nvSpPr>
          <p:cNvPr id="6" name="Footer Placeholder 5"/>
          <p:cNvSpPr>
            <a:spLocks noGrp="1"/>
          </p:cNvSpPr>
          <p:nvPr>
            <p:ph type="ftr" idx="16"/>
          </p:nvPr>
        </p:nvSpPr>
        <p:spPr/>
        <p:txBody>
          <a:bodyPr/>
          <a:lstStyle/>
          <a:p>
            <a:r>
              <a:rPr lang="en-GB" dirty="0" smtClean="0"/>
              <a:t>Igal Kotzer, General Motors</a:t>
            </a:r>
            <a:endParaRPr lang="en-GB" dirty="0"/>
          </a:p>
        </p:txBody>
      </p:sp>
      <p:sp>
        <p:nvSpPr>
          <p:cNvPr id="9" name="コンテンツ プレースホルダー 2"/>
          <p:cNvSpPr>
            <a:spLocks noGrp="1"/>
          </p:cNvSpPr>
          <p:nvPr>
            <p:ph idx="1"/>
          </p:nvPr>
        </p:nvSpPr>
        <p:spPr>
          <a:xfrm>
            <a:off x="731520" y="1600200"/>
            <a:ext cx="8288868" cy="5257800"/>
          </a:xfrm>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10" name="タイトル 1"/>
          <p:cNvSpPr>
            <a:spLocks noGrp="1"/>
          </p:cNvSpPr>
          <p:nvPr>
            <p:ph type="title"/>
          </p:nvPr>
        </p:nvSpPr>
        <p:spPr>
          <a:xfrm>
            <a:off x="731520" y="731523"/>
            <a:ext cx="8288868" cy="716277"/>
          </a:xfrm>
        </p:spPr>
        <p:txBody>
          <a:bodyPr/>
          <a:lstStyle/>
          <a:p>
            <a:r>
              <a:rPr kumimoji="1" lang="en-US" altLang="ja-JP" dirty="0" smtClean="0"/>
              <a:t>Attendance</a:t>
            </a:r>
            <a:endParaRPr kumimoji="1" lang="ja-JP" altLang="en-US" dirty="0"/>
          </a:p>
        </p:txBody>
      </p:sp>
    </p:spTree>
    <p:extLst>
      <p:ext uri="{BB962C8B-B14F-4D97-AF65-F5344CB8AC3E}">
        <p14:creationId xmlns:p14="http://schemas.microsoft.com/office/powerpoint/2010/main" val="3956270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lstStyle/>
          <a:p>
            <a:r>
              <a:rPr kumimoji="1" lang="en-US" altLang="ja-JP" dirty="0" smtClean="0"/>
              <a:t>Agenda items for this week</a:t>
            </a:r>
            <a:endParaRPr kumimoji="1" lang="ja-JP" altLang="en-US" dirty="0"/>
          </a:p>
        </p:txBody>
      </p:sp>
      <p:sp>
        <p:nvSpPr>
          <p:cNvPr id="8" name="コンテンツ プレースホルダー 2"/>
          <p:cNvSpPr>
            <a:spLocks noGrp="1"/>
          </p:cNvSpPr>
          <p:nvPr>
            <p:ph idx="1"/>
          </p:nvPr>
        </p:nvSpPr>
        <p:spPr>
          <a:xfrm>
            <a:off x="731520" y="1600200"/>
            <a:ext cx="8288868" cy="5257800"/>
          </a:xfrm>
        </p:spPr>
        <p:txBody>
          <a:bodyPr>
            <a:normAutofit/>
          </a:bodyPr>
          <a:lstStyle/>
          <a:p>
            <a:r>
              <a:rPr kumimoji="1" lang="en-US" altLang="ja-JP" dirty="0" smtClean="0"/>
              <a:t>Approval of meeting minutes</a:t>
            </a:r>
          </a:p>
          <a:p>
            <a:r>
              <a:rPr kumimoji="1" lang="en-US" altLang="ja-JP" dirty="0" smtClean="0"/>
              <a:t>WAC Opening report</a:t>
            </a:r>
          </a:p>
          <a:p>
            <a:r>
              <a:rPr kumimoji="1" lang="en-US" altLang="ja-JP" dirty="0" smtClean="0"/>
              <a:t>Technical submissions</a:t>
            </a:r>
          </a:p>
          <a:p>
            <a:r>
              <a:rPr kumimoji="1" lang="en-US" altLang="ja-JP" dirty="0" smtClean="0"/>
              <a:t>Review PAR document with updated comments </a:t>
            </a:r>
            <a:r>
              <a:rPr kumimoji="1" lang="en-US" altLang="ja-JP" dirty="0" smtClean="0"/>
              <a:t>(</a:t>
            </a:r>
            <a:r>
              <a:rPr kumimoji="1" lang="en-US" altLang="ja-JP" dirty="0" smtClean="0">
                <a:solidFill>
                  <a:schemeClr val="tx1"/>
                </a:solidFill>
              </a:rPr>
              <a:t>19-16/0143r0</a:t>
            </a:r>
            <a:r>
              <a:rPr kumimoji="1" lang="en-US" altLang="ja-JP" dirty="0" smtClean="0"/>
              <a:t>)</a:t>
            </a:r>
            <a:endParaRPr kumimoji="1" lang="en-US" altLang="ja-JP" dirty="0" smtClean="0"/>
          </a:p>
          <a:p>
            <a:r>
              <a:rPr kumimoji="1" lang="en-US" altLang="ja-JP" dirty="0" smtClean="0"/>
              <a:t>Review CSD document </a:t>
            </a:r>
            <a:r>
              <a:rPr kumimoji="1" lang="en-US" altLang="ja-JP" dirty="0" smtClean="0"/>
              <a:t>(</a:t>
            </a:r>
            <a:r>
              <a:rPr kumimoji="1" lang="en-US" altLang="ja-JP" dirty="0" smtClean="0">
                <a:solidFill>
                  <a:schemeClr val="tx1"/>
                </a:solidFill>
              </a:rPr>
              <a:t>19-16/130r2</a:t>
            </a:r>
            <a:r>
              <a:rPr kumimoji="1" lang="en-US" altLang="ja-JP" dirty="0" smtClean="0"/>
              <a:t>)</a:t>
            </a:r>
            <a:endParaRPr kumimoji="1" lang="en-US" altLang="ja-JP" dirty="0" smtClean="0"/>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Tree>
    <p:extLst>
      <p:ext uri="{BB962C8B-B14F-4D97-AF65-F5344CB8AC3E}">
        <p14:creationId xmlns:p14="http://schemas.microsoft.com/office/powerpoint/2010/main" val="1766723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コンテンツ プレースホルダー 2"/>
          <p:cNvSpPr>
            <a:spLocks noGrp="1"/>
          </p:cNvSpPr>
          <p:nvPr>
            <p:ph idx="1"/>
          </p:nvPr>
        </p:nvSpPr>
        <p:spPr>
          <a:xfrm>
            <a:off x="731520" y="1600200"/>
            <a:ext cx="8288868" cy="5257800"/>
          </a:xfrm>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PM2</a:t>
            </a:r>
          </a:p>
        </p:txBody>
      </p:sp>
    </p:spTree>
    <p:extLst>
      <p:ext uri="{BB962C8B-B14F-4D97-AF65-F5344CB8AC3E}">
        <p14:creationId xmlns:p14="http://schemas.microsoft.com/office/powerpoint/2010/main" val="4050683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lstStyle/>
          <a:p>
            <a:r>
              <a:rPr kumimoji="1" lang="en-US" altLang="ja-JP" dirty="0" smtClean="0"/>
              <a:t>Agenda for Wednesday PM2</a:t>
            </a:r>
            <a:endParaRPr kumimoji="1" lang="ja-JP" altLang="en-US" dirty="0"/>
          </a:p>
        </p:txBody>
      </p:sp>
      <p:sp>
        <p:nvSpPr>
          <p:cNvPr id="10" name="コンテンツ プレースホルダー 2"/>
          <p:cNvSpPr>
            <a:spLocks noGrp="1"/>
          </p:cNvSpPr>
          <p:nvPr>
            <p:ph idx="1"/>
          </p:nvPr>
        </p:nvSpPr>
        <p:spPr>
          <a:xfrm>
            <a:off x="731520" y="1600200"/>
            <a:ext cx="8288868" cy="5257800"/>
          </a:xfrm>
        </p:spPr>
        <p:txBody>
          <a:bodyPr>
            <a:normAutofit/>
          </a:bodyPr>
          <a:lstStyle/>
          <a:p>
            <a:r>
              <a:rPr kumimoji="1" lang="en-US" altLang="ja-JP" dirty="0" smtClean="0"/>
              <a:t>WAC </a:t>
            </a:r>
            <a:r>
              <a:rPr kumimoji="1" lang="en-US" altLang="ja-JP" dirty="0"/>
              <a:t>meeting called to </a:t>
            </a:r>
            <a:r>
              <a:rPr kumimoji="1" lang="en-US" altLang="ja-JP" dirty="0" smtClean="0"/>
              <a:t>order</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July 2016 WAC meeting minutes</a:t>
            </a:r>
          </a:p>
          <a:p>
            <a:r>
              <a:rPr kumimoji="1" lang="en-US" altLang="ja-JP" dirty="0" smtClean="0"/>
              <a:t>Approval of September 2016 WAC conference call minutes</a:t>
            </a:r>
          </a:p>
          <a:p>
            <a:r>
              <a:rPr kumimoji="1" lang="en-US" altLang="ja-JP" dirty="0" smtClean="0"/>
              <a:t>WAC Opening report</a:t>
            </a:r>
          </a:p>
          <a:p>
            <a:r>
              <a:rPr kumimoji="1" lang="en-US" altLang="ja-JP" dirty="0" smtClean="0"/>
              <a:t>Technical submissions</a:t>
            </a:r>
          </a:p>
          <a:p>
            <a:r>
              <a:rPr kumimoji="1" lang="en-US" altLang="ja-JP" dirty="0" smtClean="0"/>
              <a:t>Review of CSD document</a:t>
            </a:r>
          </a:p>
          <a:p>
            <a:r>
              <a:rPr kumimoji="1" lang="en-US" altLang="ja-JP" dirty="0" smtClean="0"/>
              <a:t>Review of PAR document</a:t>
            </a:r>
          </a:p>
          <a:p>
            <a:r>
              <a:rPr kumimoji="1" lang="en-US" altLang="ja-JP" dirty="0" smtClean="0"/>
              <a:t>Recess</a:t>
            </a:r>
            <a:endParaRPr kumimoji="1" lang="en-US" altLang="ja-JP" dirty="0"/>
          </a:p>
        </p:txBody>
      </p:sp>
    </p:spTree>
    <p:extLst>
      <p:ext uri="{BB962C8B-B14F-4D97-AF65-F5344CB8AC3E}">
        <p14:creationId xmlns:p14="http://schemas.microsoft.com/office/powerpoint/2010/main" val="2902641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8" name="コンテンツ プレースホルダー 2"/>
          <p:cNvSpPr>
            <a:spLocks noGrp="1"/>
          </p:cNvSpPr>
          <p:nvPr>
            <p:ph idx="1"/>
          </p:nvPr>
        </p:nvSpPr>
        <p:spPr>
          <a:xfrm>
            <a:off x="731520" y="1600200"/>
            <a:ext cx="8288868" cy="5257800"/>
          </a:xfrm>
        </p:spPr>
        <p:txBody>
          <a:bodyPr>
            <a:normAutofit/>
          </a:bodyPr>
          <a:lstStyle/>
          <a:p>
            <a:r>
              <a:rPr kumimoji="1" lang="en-US" altLang="ja-JP" dirty="0"/>
              <a:t>Motion to approve the agenda of the </a:t>
            </a:r>
            <a:r>
              <a:rPr kumimoji="1" lang="en-US" altLang="ja-JP" dirty="0" smtClean="0"/>
              <a:t>September 2016 WAC </a:t>
            </a:r>
            <a:r>
              <a:rPr kumimoji="1" lang="en-US" altLang="ja-JP" dirty="0"/>
              <a:t>meeting, document </a:t>
            </a:r>
            <a:r>
              <a:rPr kumimoji="1" lang="en-US" altLang="ja-JP" dirty="0" smtClean="0"/>
              <a:t>19-16/0</a:t>
            </a:r>
            <a:r>
              <a:rPr kumimoji="1" lang="en-US" altLang="ja-JP" dirty="0" smtClean="0">
                <a:solidFill>
                  <a:schemeClr val="tx1"/>
                </a:solidFill>
              </a:rPr>
              <a:t>158</a:t>
            </a:r>
            <a:r>
              <a:rPr kumimoji="1" lang="en-US" altLang="ja-JP" dirty="0" smtClean="0"/>
              <a:t>r0</a:t>
            </a:r>
            <a:r>
              <a:rPr kumimoji="1" lang="en-US" altLang="ja-JP" dirty="0" smtClean="0"/>
              <a:t>.</a:t>
            </a:r>
          </a:p>
          <a:p>
            <a:pPr lvl="1"/>
            <a:r>
              <a:rPr kumimoji="1" lang="en-US" altLang="ja-JP" dirty="0" smtClean="0"/>
              <a:t>Unanimous consent</a:t>
            </a:r>
            <a:endParaRPr kumimoji="1" lang="en-US" altLang="ja-JP" dirty="0" smtClean="0"/>
          </a:p>
        </p:txBody>
      </p:sp>
    </p:spTree>
    <p:extLst>
      <p:ext uri="{BB962C8B-B14F-4D97-AF65-F5344CB8AC3E}">
        <p14:creationId xmlns:p14="http://schemas.microsoft.com/office/powerpoint/2010/main" val="16464533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Date Placeholder 4"/>
          <p:cNvSpPr>
            <a:spLocks noGrp="1"/>
          </p:cNvSpPr>
          <p:nvPr>
            <p:ph type="dt" idx="15"/>
          </p:nvPr>
        </p:nvSpPr>
        <p:spPr/>
        <p:txBody>
          <a:bodyPr/>
          <a:lstStyle/>
          <a:p>
            <a:r>
              <a:rPr lang="en-US" altLang="ja-JP" smtClean="0"/>
              <a:t>September 2016</a:t>
            </a:r>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lstStyle/>
          <a:p>
            <a:r>
              <a:rPr kumimoji="1" lang="en-US" altLang="ja-JP" dirty="0" smtClean="0"/>
              <a:t>Patent Policy</a:t>
            </a:r>
            <a:endParaRPr kumimoji="1" lang="ja-JP" altLang="en-US" dirty="0"/>
          </a:p>
        </p:txBody>
      </p:sp>
      <p:sp>
        <p:nvSpPr>
          <p:cNvPr id="8" name="コンテンツ プレースホルダー 2"/>
          <p:cNvSpPr>
            <a:spLocks noGrp="1"/>
          </p:cNvSpPr>
          <p:nvPr>
            <p:ph idx="1"/>
          </p:nvPr>
        </p:nvSpPr>
        <p:spPr>
          <a:xfrm>
            <a:off x="731520" y="1600200"/>
            <a:ext cx="8288868" cy="5257800"/>
          </a:xfrm>
        </p:spPr>
        <p:txBody>
          <a:bodyPr/>
          <a:lstStyle/>
          <a:p>
            <a:r>
              <a:rPr kumimoji="1" lang="en-US" altLang="ja-JP" sz="2000" dirty="0"/>
              <a:t>http://standards.ieee.org/about/sasb/patcom/materials.html</a:t>
            </a:r>
            <a:endParaRPr kumimoji="1" lang="en-US" altLang="ja-JP" sz="2000" dirty="0" smtClean="0"/>
          </a:p>
        </p:txBody>
      </p:sp>
    </p:spTree>
    <p:extLst>
      <p:ext uri="{BB962C8B-B14F-4D97-AF65-F5344CB8AC3E}">
        <p14:creationId xmlns:p14="http://schemas.microsoft.com/office/powerpoint/2010/main" val="3752514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440</Words>
  <Application>Microsoft Office PowerPoint</Application>
  <PresentationFormat>Custom</PresentationFormat>
  <Paragraphs>121</Paragraphs>
  <Slides>18</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Arial Unicode MS</vt:lpstr>
      <vt:lpstr>MS Gothic</vt:lpstr>
      <vt:lpstr>Arial</vt:lpstr>
      <vt:lpstr>Calibri</vt:lpstr>
      <vt:lpstr>Courier New</vt:lpstr>
      <vt:lpstr>Times New Roman</vt:lpstr>
      <vt:lpstr>Office Theme</vt:lpstr>
      <vt:lpstr>Microsoft Word 97 - 2003 Document</vt:lpstr>
      <vt:lpstr>WAC Sep. 2016 Warsaw Meeting Agenda</vt:lpstr>
      <vt:lpstr>Agenda Graphics</vt:lpstr>
      <vt:lpstr>Meeting protocol</vt:lpstr>
      <vt:lpstr>Attendance</vt:lpstr>
      <vt:lpstr>Agenda items for this week</vt:lpstr>
      <vt:lpstr>PowerPoint Presentation</vt:lpstr>
      <vt:lpstr>Agenda for Wednesday PM2</vt:lpstr>
      <vt:lpstr>Approval of agenda</vt:lpstr>
      <vt:lpstr>Patent Policy</vt:lpstr>
      <vt:lpstr>PowerPoint Presentation</vt:lpstr>
      <vt:lpstr>PowerPoint Presentation</vt:lpstr>
      <vt:lpstr>PowerPoint Presentation</vt:lpstr>
      <vt:lpstr>PowerPoint Presentation</vt:lpstr>
      <vt:lpstr>PowerPoint Presentation</vt:lpstr>
      <vt:lpstr>Approval of minutes</vt:lpstr>
      <vt:lpstr>Call for submissions (1/2)</vt:lpstr>
      <vt:lpstr>Call for submissions (2/2)</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2016-09-14T01:15:47Z</dcterms:created>
  <dcterms:modified xsi:type="dcterms:W3CDTF">2016-09-15T05:38:41Z</dcterms:modified>
</cp:coreProperties>
</file>