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56" r:id="rId3"/>
    <p:sldId id="257" r:id="rId4"/>
    <p:sldId id="280" r:id="rId5"/>
    <p:sldId id="292" r:id="rId6"/>
    <p:sldId id="294" r:id="rId7"/>
    <p:sldId id="287" r:id="rId8"/>
    <p:sldId id="289" r:id="rId9"/>
    <p:sldId id="290"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 id="1" name="Naotaka Sato" initials="N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2013" autoAdjust="0"/>
  </p:normalViewPr>
  <p:slideViewPr>
    <p:cSldViewPr>
      <p:cViewPr>
        <p:scale>
          <a:sx n="113" d="100"/>
          <a:sy n="113" d="100"/>
        </p:scale>
        <p:origin x="-418" y="21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2016/9/12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September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September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September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September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September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September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September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September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September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September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802.19-1</a:t>
            </a:r>
            <a:r>
              <a:rPr lang="en-US" altLang="ja-JP" b="1" dirty="0" smtClean="0">
                <a:solidFill>
                  <a:srgbClr val="000000"/>
                </a:solidFill>
                <a:latin typeface="Calibri" panose="020F0502020204030204" pitchFamily="34" charset="0"/>
                <a:cs typeface="Arial Unicode MS" charset="0"/>
              </a:rPr>
              <a:t>6</a:t>
            </a:r>
            <a:r>
              <a:rPr lang="en-GB" b="1" dirty="0" smtClean="0">
                <a:solidFill>
                  <a:srgbClr val="000000"/>
                </a:solidFill>
                <a:latin typeface="Calibri" panose="020F0502020204030204" pitchFamily="34" charset="0"/>
                <a:cs typeface="Arial Unicode MS" charset="0"/>
              </a:rPr>
              <a:t>/0153r0</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September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CID163 resolution:</a:t>
            </a:r>
            <a:r>
              <a:rPr lang="en-GB" sz="2800" dirty="0" smtClean="0"/>
              <a:t/>
            </a:r>
            <a:br>
              <a:rPr lang="en-GB" sz="2800" dirty="0" smtClean="0"/>
            </a:br>
            <a:r>
              <a:rPr lang="en-GB" sz="2800" dirty="0" smtClean="0"/>
              <a:t>Priority Based Coexistence Management</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2016-09</a:t>
            </a:r>
            <a:r>
              <a:rPr lang="en-US" altLang="zh-CN" sz="2000" b="0" dirty="0" smtClean="0"/>
              <a:t>-11</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3798203097"/>
              </p:ext>
            </p:extLst>
          </p:nvPr>
        </p:nvGraphicFramePr>
        <p:xfrm>
          <a:off x="703263" y="2547938"/>
          <a:ext cx="7772400" cy="2430462"/>
        </p:xfrm>
        <a:graphic>
          <a:graphicData uri="http://schemas.openxmlformats.org/presentationml/2006/ole">
            <mc:AlternateContent xmlns:mc="http://schemas.openxmlformats.org/markup-compatibility/2006">
              <mc:Choice xmlns:v="urn:schemas-microsoft-com:vml" Requires="v">
                <p:oleObj spid="_x0000_s1668" name="Document" r:id="rId5" imgW="8253286" imgH="2601321" progId="Word.Document.8">
                  <p:embed/>
                </p:oleObj>
              </mc:Choice>
              <mc:Fallback>
                <p:oleObj name="Document" r:id="rId5" imgW="8253286" imgH="2601321" progId="Word.Document.8">
                  <p:embed/>
                  <p:pic>
                    <p:nvPicPr>
                      <p:cNvPr id="0" name=""/>
                      <p:cNvPicPr>
                        <a:picLocks noChangeAspect="1" noChangeArrowheads="1"/>
                      </p:cNvPicPr>
                      <p:nvPr/>
                    </p:nvPicPr>
                    <p:blipFill>
                      <a:blip r:embed="rId6"/>
                      <a:srcRect/>
                      <a:stretch>
                        <a:fillRect/>
                      </a:stretch>
                    </p:blipFill>
                    <p:spPr bwMode="auto">
                      <a:xfrm>
                        <a:off x="703263" y="2547938"/>
                        <a:ext cx="7772400" cy="24304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solidFill>
                  <a:schemeClr val="tx1"/>
                </a:solidFill>
              </a:rPr>
              <a:t>Abstract</a:t>
            </a:r>
          </a:p>
        </p:txBody>
      </p:sp>
      <p:sp>
        <p:nvSpPr>
          <p:cNvPr id="4098" name="Rectangle 2"/>
          <p:cNvSpPr>
            <a:spLocks noGrp="1" noChangeArrowheads="1"/>
          </p:cNvSpPr>
          <p:nvPr>
            <p:ph type="body" idx="1"/>
          </p:nvPr>
        </p:nvSpPr>
        <p:spPr>
          <a:xfrm>
            <a:off x="755576" y="1988840"/>
            <a:ext cx="7969802" cy="4176464"/>
          </a:xfrm>
          <a:ln/>
        </p:spPr>
        <p:txBody>
          <a:bodyPr>
            <a:normAutofit/>
          </a:bodyPr>
          <a:lstStyle/>
          <a:p>
            <a:r>
              <a:rPr lang="en-US" altLang="ko-KR" sz="2600" b="0" dirty="0" smtClean="0">
                <a:solidFill>
                  <a:schemeClr val="tx1"/>
                </a:solidFill>
                <a:ea typeface="굴림" charset="-127"/>
              </a:rPr>
              <a:t>This </a:t>
            </a:r>
            <a:r>
              <a:rPr lang="en-US" altLang="ko-KR" sz="2600" b="0" dirty="0">
                <a:solidFill>
                  <a:schemeClr val="tx1"/>
                </a:solidFill>
                <a:ea typeface="굴림" charset="-127"/>
              </a:rPr>
              <a:t>document </a:t>
            </a:r>
            <a:r>
              <a:rPr lang="en-US" altLang="ko-KR" sz="2600" b="0" dirty="0" smtClean="0">
                <a:solidFill>
                  <a:schemeClr val="tx1"/>
                </a:solidFill>
                <a:ea typeface="굴림" charset="-127"/>
              </a:rPr>
              <a:t>proposes priority based coexistence management for </a:t>
            </a:r>
            <a:r>
              <a:rPr lang="en-US" altLang="ko-KR" sz="2600" b="0" dirty="0">
                <a:solidFill>
                  <a:schemeClr val="tx1"/>
                </a:solidFill>
                <a:ea typeface="굴림" charset="-127"/>
              </a:rPr>
              <a:t>IEEE P802.19.1a in order to </a:t>
            </a:r>
            <a:r>
              <a:rPr lang="en-US" altLang="ko-KR" sz="2600" b="0" dirty="0" smtClean="0">
                <a:solidFill>
                  <a:schemeClr val="tx1"/>
                </a:solidFill>
                <a:ea typeface="굴림" charset="-127"/>
              </a:rPr>
              <a:t>improve efficiency of the spectrum utilization.</a:t>
            </a:r>
            <a:endParaRPr lang="en-US" altLang="ko-KR" sz="2600" b="0" dirty="0">
              <a:solidFill>
                <a:schemeClr val="tx1"/>
              </a:solidFill>
              <a:ea typeface="굴림" charset="-127"/>
            </a:endParaRP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September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sz="3200" dirty="0" smtClean="0">
                <a:solidFill>
                  <a:schemeClr val="tx1"/>
                </a:solidFill>
              </a:rPr>
              <a:t>Motivation: Why we need priority based coexistence management</a:t>
            </a:r>
            <a:endParaRPr lang="en-US" sz="3200" dirty="0">
              <a:solidFill>
                <a:schemeClr val="tx1"/>
              </a:solidFill>
            </a:endParaRPr>
          </a:p>
        </p:txBody>
      </p:sp>
      <p:sp>
        <p:nvSpPr>
          <p:cNvPr id="3" name="Content Placeholder 2"/>
          <p:cNvSpPr>
            <a:spLocks noGrp="1"/>
          </p:cNvSpPr>
          <p:nvPr>
            <p:ph idx="1"/>
          </p:nvPr>
        </p:nvSpPr>
        <p:spPr>
          <a:xfrm>
            <a:off x="539552" y="1981202"/>
            <a:ext cx="8136904" cy="4400126"/>
          </a:xfrm>
        </p:spPr>
        <p:txBody>
          <a:bodyPr/>
          <a:lstStyle/>
          <a:p>
            <a:r>
              <a:rPr lang="en-GB" altLang="zh-CN" sz="2000" b="0" dirty="0" smtClean="0">
                <a:solidFill>
                  <a:schemeClr val="tx1"/>
                </a:solidFill>
                <a:ea typeface="굴림" charset="-127"/>
              </a:rPr>
              <a:t>PCAST indicates </a:t>
            </a:r>
            <a:r>
              <a:rPr lang="en-SG" altLang="ko-KR" sz="2000" b="0" dirty="0" smtClean="0">
                <a:solidFill>
                  <a:schemeClr val="tx1"/>
                </a:solidFill>
                <a:ea typeface="굴림" charset="-127"/>
              </a:rPr>
              <a:t>“</a:t>
            </a:r>
            <a:r>
              <a:rPr lang="en-US" altLang="zh-CN" sz="2000" b="0" dirty="0">
                <a:solidFill>
                  <a:schemeClr val="tx1"/>
                </a:solidFill>
                <a:ea typeface="굴림" charset="-127"/>
              </a:rPr>
              <a:t>The number of mobile devices could rise to 50 billion by 2020</a:t>
            </a:r>
            <a:r>
              <a:rPr lang="en-SG" altLang="ko-KR" sz="2000" b="0" dirty="0">
                <a:solidFill>
                  <a:schemeClr val="tx1"/>
                </a:solidFill>
                <a:ea typeface="굴림" charset="-127"/>
              </a:rPr>
              <a:t>…</a:t>
            </a:r>
            <a:r>
              <a:rPr lang="en-US" altLang="ko-KR" sz="2000" b="0" dirty="0">
                <a:solidFill>
                  <a:schemeClr val="tx1"/>
                </a:solidFill>
                <a:ea typeface="굴림" charset="-127"/>
              </a:rPr>
              <a:t>O</a:t>
            </a:r>
            <a:r>
              <a:rPr lang="en-US" altLang="zh-CN" sz="2000" b="0" dirty="0">
                <a:solidFill>
                  <a:schemeClr val="tx1"/>
                </a:solidFill>
                <a:ea typeface="굴림" charset="-127"/>
              </a:rPr>
              <a:t>ne of the other important directions that spectrum policy must take is to create a marketplace that can accommodate the widest range of commercial users</a:t>
            </a:r>
            <a:r>
              <a:rPr lang="en-SG" altLang="ko-KR" sz="2000" b="0" dirty="0">
                <a:solidFill>
                  <a:schemeClr val="tx1"/>
                </a:solidFill>
                <a:ea typeface="굴림" charset="-127"/>
              </a:rPr>
              <a:t>” [1]</a:t>
            </a:r>
          </a:p>
          <a:p>
            <a:pPr lvl="1"/>
            <a:r>
              <a:rPr lang="en-GB" altLang="zh-CN" sz="1600" dirty="0" smtClean="0">
                <a:solidFill>
                  <a:schemeClr val="tx1"/>
                </a:solidFill>
                <a:ea typeface="굴림" charset="-127"/>
              </a:rPr>
              <a:t>We need to accommodate the large number of devices/networks.</a:t>
            </a:r>
            <a:endParaRPr lang="en-GB" altLang="zh-CN" sz="1600" b="0" dirty="0" smtClean="0">
              <a:solidFill>
                <a:schemeClr val="tx1"/>
              </a:solidFill>
              <a:ea typeface="굴림" charset="-127"/>
            </a:endParaRPr>
          </a:p>
          <a:p>
            <a:pPr lvl="2"/>
            <a:endParaRPr lang="en-GB" altLang="zh-CN" sz="1500" b="0" dirty="0" smtClean="0">
              <a:solidFill>
                <a:schemeClr val="tx1"/>
              </a:solidFill>
              <a:ea typeface="굴림" charset="-127"/>
            </a:endParaRPr>
          </a:p>
          <a:p>
            <a:r>
              <a:rPr lang="en-US" altLang="zh-CN" sz="2000" b="0" dirty="0">
                <a:solidFill>
                  <a:schemeClr val="tx1"/>
                </a:solidFill>
                <a:ea typeface="굴림" charset="-127"/>
              </a:rPr>
              <a:t>Due to the distribution variety of the channels in use, </a:t>
            </a:r>
            <a:r>
              <a:rPr lang="en-US" altLang="zh-CN" sz="2000" b="0" dirty="0" smtClean="0">
                <a:solidFill>
                  <a:schemeClr val="tx1"/>
                </a:solidFill>
                <a:ea typeface="굴림" charset="-127"/>
              </a:rPr>
              <a:t>for a certain GCO, the </a:t>
            </a:r>
            <a:r>
              <a:rPr lang="en-US" altLang="zh-CN" sz="2000" b="0" dirty="0">
                <a:solidFill>
                  <a:schemeClr val="tx1"/>
                </a:solidFill>
                <a:ea typeface="굴림" charset="-127"/>
              </a:rPr>
              <a:t>available channels have different impact to current system performance as well as succeeding resource allocation.</a:t>
            </a:r>
            <a:endParaRPr lang="en-GB" altLang="zh-CN" sz="2000" b="0" dirty="0">
              <a:solidFill>
                <a:schemeClr val="tx1"/>
              </a:solidFill>
              <a:ea typeface="굴림" charset="-127"/>
            </a:endParaRPr>
          </a:p>
          <a:p>
            <a:pPr lvl="2"/>
            <a:endParaRPr lang="en-GB" altLang="zh-CN" sz="1500" b="0" dirty="0">
              <a:solidFill>
                <a:schemeClr val="tx1"/>
              </a:solidFill>
              <a:ea typeface="굴림" charset="-127"/>
            </a:endParaRPr>
          </a:p>
          <a:p>
            <a:r>
              <a:rPr lang="en-US" altLang="zh-CN" sz="2000" b="0" dirty="0" smtClean="0">
                <a:solidFill>
                  <a:schemeClr val="tx1"/>
                </a:solidFill>
                <a:ea typeface="굴림" charset="-127"/>
              </a:rPr>
              <a:t>To accommodate more GCOs </a:t>
            </a:r>
            <a:r>
              <a:rPr lang="en-US" altLang="zh-CN" sz="2000" b="0" dirty="0">
                <a:solidFill>
                  <a:schemeClr val="tx1"/>
                </a:solidFill>
                <a:ea typeface="굴림" charset="-127"/>
              </a:rPr>
              <a:t>raises the </a:t>
            </a:r>
            <a:r>
              <a:rPr lang="en-US" altLang="zh-CN" sz="2000" b="0" dirty="0" smtClean="0">
                <a:solidFill>
                  <a:schemeClr val="tx1"/>
                </a:solidFill>
                <a:ea typeface="굴림" charset="-127"/>
              </a:rPr>
              <a:t>need of fine-grained </a:t>
            </a:r>
            <a:r>
              <a:rPr lang="en-US" altLang="zh-CN" sz="2000" b="0" dirty="0">
                <a:solidFill>
                  <a:schemeClr val="tx1"/>
                </a:solidFill>
                <a:ea typeface="굴림" charset="-127"/>
              </a:rPr>
              <a:t>resource </a:t>
            </a:r>
            <a:r>
              <a:rPr lang="en-US" altLang="zh-CN" sz="2000" b="0" dirty="0" smtClean="0">
                <a:solidFill>
                  <a:schemeClr val="tx1"/>
                </a:solidFill>
                <a:ea typeface="굴림" charset="-127"/>
              </a:rPr>
              <a:t>allocation, </a:t>
            </a:r>
            <a:r>
              <a:rPr lang="en-US" altLang="zh-CN" sz="2000" b="0" dirty="0">
                <a:solidFill>
                  <a:schemeClr val="tx1"/>
                </a:solidFill>
                <a:ea typeface="굴림" charset="-127"/>
              </a:rPr>
              <a:t>which </a:t>
            </a:r>
            <a:r>
              <a:rPr lang="en-US" altLang="zh-CN" sz="2000" b="0" dirty="0" smtClean="0">
                <a:solidFill>
                  <a:schemeClr val="tx1"/>
                </a:solidFill>
                <a:ea typeface="굴림" charset="-127"/>
              </a:rPr>
              <a:t>prioritizes available </a:t>
            </a:r>
            <a:r>
              <a:rPr lang="en-US" altLang="zh-CN" sz="2000" b="0" dirty="0">
                <a:solidFill>
                  <a:schemeClr val="tx1"/>
                </a:solidFill>
                <a:ea typeface="굴림" charset="-127"/>
              </a:rPr>
              <a:t>spectrum considering the prospective impact of their usage to the system capacity</a:t>
            </a:r>
            <a:r>
              <a:rPr lang="en-US" altLang="zh-CN" sz="2000" b="0" dirty="0" smtClean="0">
                <a:solidFill>
                  <a:schemeClr val="tx1"/>
                </a:solidFill>
                <a:ea typeface="굴림" charset="-127"/>
              </a:rPr>
              <a:t>.</a:t>
            </a:r>
            <a:endParaRPr lang="en-GB" altLang="zh-CN" sz="2000" b="0" dirty="0">
              <a:solidFill>
                <a:schemeClr val="tx1"/>
              </a:solidFill>
              <a:ea typeface="굴림" charset="-127"/>
            </a:endParaRPr>
          </a:p>
          <a:p>
            <a:pPr marL="457213" lvl="1" indent="0">
              <a:buNone/>
            </a:pPr>
            <a:r>
              <a:rPr lang="en-GB" altLang="zh-CN" sz="1600" b="0" dirty="0" smtClean="0">
                <a:solidFill>
                  <a:schemeClr val="tx1"/>
                </a:solidFill>
                <a:ea typeface="굴림" charset="-127"/>
                <a:sym typeface="Wingdings" panose="05000000000000000000" pitchFamily="2" charset="2"/>
              </a:rPr>
              <a:t> No </a:t>
            </a:r>
            <a:r>
              <a:rPr lang="en-GB" altLang="zh-CN" sz="1600" dirty="0" smtClean="0">
                <a:solidFill>
                  <a:schemeClr val="tx1"/>
                </a:solidFill>
                <a:ea typeface="굴림" charset="-127"/>
                <a:sym typeface="Wingdings" panose="05000000000000000000" pitchFamily="2" charset="2"/>
              </a:rPr>
              <a:t>resource allocation considering such variety of channel use </a:t>
            </a:r>
            <a:r>
              <a:rPr lang="en-GB" altLang="zh-CN" sz="1600" b="0" dirty="0" smtClean="0">
                <a:solidFill>
                  <a:schemeClr val="tx1"/>
                </a:solidFill>
                <a:ea typeface="굴림" charset="-127"/>
                <a:sym typeface="Wingdings" panose="05000000000000000000" pitchFamily="2" charset="2"/>
              </a:rPr>
              <a:t>in IEEE P802.19.1a so far.</a:t>
            </a:r>
            <a:endParaRPr lang="en-GB" altLang="zh-CN" sz="1600" b="0" dirty="0" smtClean="0">
              <a:solidFill>
                <a:schemeClr val="tx1"/>
              </a:solidFill>
              <a:ea typeface="굴림" charset="-127"/>
            </a:endParaRPr>
          </a:p>
          <a:p>
            <a:endParaRPr lang="en-GB" altLang="zh-CN" sz="2000" b="0" dirty="0">
              <a:solidFill>
                <a:schemeClr val="tx1"/>
              </a:solidFill>
              <a:ea typeface="굴림" charset="-127"/>
            </a:endParaRPr>
          </a:p>
          <a:p>
            <a:endParaRPr lang="en-GB" altLang="zh-CN" sz="1600" b="0" dirty="0">
              <a:solidFill>
                <a:schemeClr val="tx1"/>
              </a:solidFill>
              <a:ea typeface="굴림" charset="-127"/>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September 2016</a:t>
            </a:r>
            <a:endParaRPr lang="en-GB" dirty="0"/>
          </a:p>
        </p:txBody>
      </p:sp>
    </p:spTree>
    <p:extLst>
      <p:ext uri="{BB962C8B-B14F-4D97-AF65-F5344CB8AC3E}">
        <p14:creationId xmlns:p14="http://schemas.microsoft.com/office/powerpoint/2010/main" val="3790691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scenario</a:t>
            </a:r>
            <a:endParaRPr kumimoji="1" lang="ja-JP" altLang="en-US" dirty="0"/>
          </a:p>
        </p:txBody>
      </p:sp>
      <p:sp>
        <p:nvSpPr>
          <p:cNvPr id="3" name="コンテンツ プレースホルダー 2"/>
          <p:cNvSpPr>
            <a:spLocks noGrp="1"/>
          </p:cNvSpPr>
          <p:nvPr>
            <p:ph idx="1"/>
          </p:nvPr>
        </p:nvSpPr>
        <p:spPr>
          <a:xfrm>
            <a:off x="685800" y="1981202"/>
            <a:ext cx="4318248" cy="4113213"/>
          </a:xfrm>
        </p:spPr>
        <p:txBody>
          <a:bodyPr>
            <a:normAutofit/>
          </a:bodyPr>
          <a:lstStyle/>
          <a:p>
            <a:r>
              <a:rPr lang="en-GB" altLang="zh-CN" sz="2400" b="0" dirty="0" smtClean="0">
                <a:solidFill>
                  <a:schemeClr val="tx1"/>
                </a:solidFill>
                <a:ea typeface="굴림" charset="-127"/>
              </a:rPr>
              <a:t>CM </a:t>
            </a:r>
            <a:r>
              <a:rPr lang="en-GB" altLang="zh-CN" sz="2400" b="0" dirty="0">
                <a:solidFill>
                  <a:schemeClr val="tx1"/>
                </a:solidFill>
                <a:ea typeface="굴림" charset="-127"/>
              </a:rPr>
              <a:t>manages GCOs with different priorities (high/low).</a:t>
            </a:r>
          </a:p>
          <a:p>
            <a:r>
              <a:rPr lang="en-GB" altLang="zh-CN" sz="2400" b="0" dirty="0">
                <a:solidFill>
                  <a:schemeClr val="tx1"/>
                </a:solidFill>
                <a:ea typeface="굴림" charset="-127"/>
              </a:rPr>
              <a:t>N</a:t>
            </a:r>
            <a:r>
              <a:rPr lang="en-GB" altLang="zh-CN" sz="2400" b="0" dirty="0" smtClean="0">
                <a:solidFill>
                  <a:schemeClr val="tx1"/>
                </a:solidFill>
                <a:ea typeface="굴림" charset="-127"/>
              </a:rPr>
              <a:t>ew </a:t>
            </a:r>
            <a:r>
              <a:rPr lang="en-GB" altLang="zh-CN" sz="2400" b="0" dirty="0">
                <a:solidFill>
                  <a:schemeClr val="tx1"/>
                </a:solidFill>
                <a:ea typeface="굴림" charset="-127"/>
              </a:rPr>
              <a:t>entrant low-priority </a:t>
            </a:r>
            <a:r>
              <a:rPr lang="en-GB" altLang="zh-CN" sz="2400" b="0" dirty="0" smtClean="0">
                <a:solidFill>
                  <a:schemeClr val="tx1"/>
                </a:solidFill>
                <a:ea typeface="굴림" charset="-127"/>
              </a:rPr>
              <a:t>GCO requires channel.</a:t>
            </a:r>
            <a:endParaRPr lang="en-GB" altLang="zh-CN" sz="2400" b="0" dirty="0">
              <a:solidFill>
                <a:schemeClr val="tx1"/>
              </a:solidFill>
              <a:ea typeface="굴림" charset="-127"/>
            </a:endParaRPr>
          </a:p>
          <a:p>
            <a:r>
              <a:rPr lang="en-GB" altLang="zh-CN" sz="2400" b="0" dirty="0" smtClean="0">
                <a:solidFill>
                  <a:schemeClr val="tx1"/>
                </a:solidFill>
                <a:ea typeface="굴림" charset="-127"/>
              </a:rPr>
              <a:t>Given interference tolerance for the high priority GCO, the lower interference is caused, the more low priority GCO will be accommodated.</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6" name="日付プレースホルダー 5"/>
          <p:cNvSpPr>
            <a:spLocks noGrp="1"/>
          </p:cNvSpPr>
          <p:nvPr>
            <p:ph type="dt" idx="15"/>
          </p:nvPr>
        </p:nvSpPr>
        <p:spPr/>
        <p:txBody>
          <a:bodyPr/>
          <a:lstStyle/>
          <a:p>
            <a:r>
              <a:rPr lang="en-US" altLang="zh-CN" smtClean="0"/>
              <a:t>September 2016</a:t>
            </a:r>
            <a:endParaRPr lang="en-GB" dirty="0"/>
          </a:p>
        </p:txBody>
      </p:sp>
      <p:sp>
        <p:nvSpPr>
          <p:cNvPr id="8" name="TextBox 6"/>
          <p:cNvSpPr txBox="1"/>
          <p:nvPr/>
        </p:nvSpPr>
        <p:spPr>
          <a:xfrm>
            <a:off x="5968752" y="5949280"/>
            <a:ext cx="2016224" cy="307777"/>
          </a:xfrm>
          <a:prstGeom prst="rect">
            <a:avLst/>
          </a:prstGeom>
          <a:noFill/>
        </p:spPr>
        <p:txBody>
          <a:bodyPr wrap="square" rtlCol="0">
            <a:spAutoFit/>
          </a:bodyPr>
          <a:lstStyle/>
          <a:p>
            <a:r>
              <a:rPr lang="en-US" altLang="zh-CN" sz="1400" dirty="0" smtClean="0"/>
              <a:t>Fig 1. Example Problem</a:t>
            </a:r>
            <a:endParaRPr lang="zh-CN" altLang="en-US" sz="14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9476" y="1700808"/>
            <a:ext cx="3914775" cy="4193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5556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Solution</a:t>
            </a:r>
            <a:endParaRPr lang="zh-CN" altLang="en-US" dirty="0"/>
          </a:p>
        </p:txBody>
      </p:sp>
      <p:sp>
        <p:nvSpPr>
          <p:cNvPr id="3" name="内容占位符 2"/>
          <p:cNvSpPr>
            <a:spLocks noGrp="1"/>
          </p:cNvSpPr>
          <p:nvPr>
            <p:ph idx="1"/>
          </p:nvPr>
        </p:nvSpPr>
        <p:spPr>
          <a:xfrm>
            <a:off x="323528" y="1556792"/>
            <a:ext cx="4678288" cy="4537623"/>
          </a:xfrm>
        </p:spPr>
        <p:txBody>
          <a:bodyPr/>
          <a:lstStyle/>
          <a:p>
            <a:r>
              <a:rPr lang="en-US" altLang="zh-CN" sz="1600" b="0" dirty="0"/>
              <a:t>The priority based resource allocation could be launched by </a:t>
            </a:r>
            <a:r>
              <a:rPr lang="en-US" altLang="zh-CN" sz="1600" b="0" dirty="0" smtClean="0"/>
              <a:t>CM </a:t>
            </a:r>
            <a:r>
              <a:rPr lang="en-US" altLang="zh-CN" sz="1600" b="0" dirty="0"/>
              <a:t>in the condition that there has </a:t>
            </a:r>
            <a:r>
              <a:rPr lang="en-US" altLang="zh-CN" sz="1600" b="0" u="sng" dirty="0"/>
              <a:t>no interference-free </a:t>
            </a:r>
            <a:r>
              <a:rPr lang="en-US" altLang="zh-CN" sz="1600" b="0" dirty="0"/>
              <a:t>available </a:t>
            </a:r>
            <a:r>
              <a:rPr lang="en-US" altLang="zh-CN" sz="1600" b="0" dirty="0" smtClean="0"/>
              <a:t>frequency for </a:t>
            </a:r>
            <a:r>
              <a:rPr lang="en-US" altLang="zh-CN" sz="1600" b="0" dirty="0"/>
              <a:t>the target GCO</a:t>
            </a:r>
            <a:r>
              <a:rPr lang="en-US" altLang="zh-CN" sz="1600" b="0" dirty="0" smtClean="0"/>
              <a:t>.</a:t>
            </a:r>
          </a:p>
          <a:p>
            <a:r>
              <a:rPr lang="en-US" altLang="zh-CN" sz="1600" b="0" dirty="0"/>
              <a:t>P</a:t>
            </a:r>
            <a:r>
              <a:rPr lang="en-US" altLang="zh-CN" sz="1600" b="0" dirty="0" smtClean="0"/>
              <a:t>rospective </a:t>
            </a:r>
            <a:r>
              <a:rPr lang="en-US" altLang="zh-CN" sz="1600" b="0" dirty="0"/>
              <a:t>interference </a:t>
            </a:r>
            <a:r>
              <a:rPr lang="en-US" altLang="zh-CN" sz="1600" b="0" dirty="0" smtClean="0"/>
              <a:t>level: the </a:t>
            </a:r>
            <a:r>
              <a:rPr lang="en-US" altLang="zh-CN" sz="1600" b="0" dirty="0"/>
              <a:t>amount of interference that would be caused by the allocation of that particular frequency to be used by the target GCO. </a:t>
            </a:r>
            <a:endParaRPr lang="en-US" altLang="zh-CN" sz="1600" b="0" dirty="0" smtClean="0"/>
          </a:p>
          <a:p>
            <a:r>
              <a:rPr lang="en-US" altLang="zh-CN" sz="1600" b="0" dirty="0" smtClean="0"/>
              <a:t>CM sorts the recommended operation frequencies to be used by target CGO in decreasing order of its prospective </a:t>
            </a:r>
            <a:r>
              <a:rPr lang="en-US" altLang="zh-CN" sz="1600" b="0" dirty="0"/>
              <a:t>i</a:t>
            </a:r>
            <a:r>
              <a:rPr lang="en-US" altLang="zh-CN" sz="1600" b="0" dirty="0" smtClean="0"/>
              <a:t>nterference level to high priority GCO operating on the same channel.</a:t>
            </a:r>
          </a:p>
          <a:p>
            <a:r>
              <a:rPr lang="en-US" altLang="zh-CN" sz="1600" b="0" dirty="0" smtClean="0"/>
              <a:t>GCO estimates sequentially </a:t>
            </a:r>
            <a:r>
              <a:rPr lang="en-US" altLang="zh-CN" sz="1600" b="0" dirty="0"/>
              <a:t>i</a:t>
            </a:r>
            <a:r>
              <a:rPr lang="en-US" altLang="zh-CN" sz="1600" b="0" dirty="0" smtClean="0"/>
              <a:t>f </a:t>
            </a:r>
            <a:r>
              <a:rPr lang="en-US" altLang="zh-CN" sz="1600" b="0" dirty="0"/>
              <a:t>the selected </a:t>
            </a:r>
            <a:r>
              <a:rPr lang="en-US" altLang="zh-CN" sz="1600" b="0" dirty="0" smtClean="0"/>
              <a:t>frequency can </a:t>
            </a:r>
            <a:r>
              <a:rPr lang="en-US" altLang="zh-CN" sz="1600" b="0" dirty="0"/>
              <a:t>satisfy the GCO’s </a:t>
            </a:r>
            <a:r>
              <a:rPr lang="en-US" altLang="zh-CN" sz="1600" b="0" dirty="0" smtClean="0"/>
              <a:t>SINR requirement.</a:t>
            </a:r>
          </a:p>
          <a:p>
            <a:r>
              <a:rPr lang="en-US" altLang="zh-CN" sz="1600" b="0" dirty="0" smtClean="0"/>
              <a:t>GCO feedbacks the information of new operating frequencies to CM for further coexistence discovery</a:t>
            </a:r>
            <a:endParaRPr lang="zh-CN" altLang="en-US" sz="16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September 2016</a:t>
            </a:r>
            <a:endParaRPr lang="en-GB" dirty="0"/>
          </a:p>
        </p:txBody>
      </p:sp>
      <p:sp>
        <p:nvSpPr>
          <p:cNvPr id="11" name="TextBox 6"/>
          <p:cNvSpPr txBox="1"/>
          <p:nvPr/>
        </p:nvSpPr>
        <p:spPr>
          <a:xfrm>
            <a:off x="5968752" y="5949280"/>
            <a:ext cx="2016224" cy="307777"/>
          </a:xfrm>
          <a:prstGeom prst="rect">
            <a:avLst/>
          </a:prstGeom>
          <a:noFill/>
        </p:spPr>
        <p:txBody>
          <a:bodyPr wrap="square" rtlCol="0">
            <a:spAutoFit/>
          </a:bodyPr>
          <a:lstStyle/>
          <a:p>
            <a:r>
              <a:rPr lang="en-US" altLang="zh-CN" sz="1400" dirty="0" smtClean="0"/>
              <a:t>Fig 1. Example Solution</a:t>
            </a:r>
            <a:endParaRPr lang="zh-CN" altLang="en-US" sz="1400"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9476" y="1683891"/>
            <a:ext cx="3914775" cy="4193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7503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Flowchart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September 2016</a:t>
            </a:r>
            <a:endParaRPr lang="en-GB"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对象 6"/>
          <p:cNvGraphicFramePr>
            <a:graphicFrameLocks noChangeAspect="1"/>
          </p:cNvGraphicFramePr>
          <p:nvPr>
            <p:extLst>
              <p:ext uri="{D42A27DB-BD31-4B8C-83A1-F6EECF244321}">
                <p14:modId xmlns:p14="http://schemas.microsoft.com/office/powerpoint/2010/main" val="202368940"/>
              </p:ext>
            </p:extLst>
          </p:nvPr>
        </p:nvGraphicFramePr>
        <p:xfrm>
          <a:off x="2051720" y="1628800"/>
          <a:ext cx="4752975" cy="4714875"/>
        </p:xfrm>
        <a:graphic>
          <a:graphicData uri="http://schemas.openxmlformats.org/presentationml/2006/ole">
            <mc:AlternateContent xmlns:mc="http://schemas.openxmlformats.org/markup-compatibility/2006">
              <mc:Choice xmlns:v="urn:schemas-microsoft-com:vml" Requires="v">
                <p:oleObj spid="_x0000_s2063" name="Visio" r:id="rId3" imgW="4750558" imgH="4714740" progId="Visio.Drawing.11">
                  <p:embed/>
                </p:oleObj>
              </mc:Choice>
              <mc:Fallback>
                <p:oleObj name="Visio" r:id="rId3" imgW="4750558" imgH="471474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1628800"/>
                        <a:ext cx="4752975" cy="471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38910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r>
              <a:rPr lang="en-US" altLang="ko-KR" sz="2400" b="0" dirty="0" smtClean="0">
                <a:solidFill>
                  <a:schemeClr val="tx1"/>
                </a:solidFill>
                <a:ea typeface="굴림" charset="-127"/>
              </a:rPr>
              <a:t>Priority based coexistence management </a:t>
            </a:r>
            <a:r>
              <a:rPr lang="en-US" altLang="ko-KR" sz="2400" b="0" dirty="0">
                <a:solidFill>
                  <a:schemeClr val="tx1"/>
                </a:solidFill>
                <a:ea typeface="굴림" charset="-127"/>
              </a:rPr>
              <a:t>is </a:t>
            </a:r>
            <a:r>
              <a:rPr lang="en-US" altLang="ko-KR" sz="2400" b="0" dirty="0" smtClean="0">
                <a:solidFill>
                  <a:schemeClr val="tx1"/>
                </a:solidFill>
                <a:ea typeface="굴림" charset="-127"/>
              </a:rPr>
              <a:t>able to reduce  interference from low priority GCO to high priority GCO</a:t>
            </a:r>
          </a:p>
          <a:p>
            <a:r>
              <a:rPr lang="en-US" altLang="ko-KR" sz="2400" b="0" dirty="0" smtClean="0">
                <a:solidFill>
                  <a:schemeClr val="tx1"/>
                </a:solidFill>
                <a:ea typeface="굴림" charset="-127"/>
              </a:rPr>
              <a:t>Priority </a:t>
            </a:r>
            <a:r>
              <a:rPr lang="en-US" altLang="ko-KR" sz="2400" b="0" dirty="0">
                <a:solidFill>
                  <a:schemeClr val="tx1"/>
                </a:solidFill>
                <a:ea typeface="굴림" charset="-127"/>
              </a:rPr>
              <a:t>based coexistence management </a:t>
            </a:r>
            <a:r>
              <a:rPr lang="en-US" altLang="zh-CN" sz="2400" b="0" dirty="0" smtClean="0">
                <a:solidFill>
                  <a:schemeClr val="tx1"/>
                </a:solidFill>
                <a:ea typeface="굴림" charset="-127"/>
              </a:rPr>
              <a:t>scheme as well as related data, procedure, message should be introduced into </a:t>
            </a:r>
            <a:r>
              <a:rPr lang="en-US" altLang="ko-KR" sz="2400" b="0" dirty="0">
                <a:solidFill>
                  <a:schemeClr val="tx1"/>
                </a:solidFill>
                <a:ea typeface="굴림" charset="-127"/>
              </a:rPr>
              <a:t>IEEE 802.19.1a </a:t>
            </a:r>
            <a:r>
              <a:rPr lang="en-US" altLang="ko-KR" sz="2400" b="0" dirty="0" smtClean="0">
                <a:solidFill>
                  <a:schemeClr val="tx1"/>
                </a:solidFill>
                <a:ea typeface="굴림" charset="-127"/>
              </a:rPr>
              <a:t>system</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September 2016</a:t>
            </a:r>
            <a:endParaRPr lang="en-GB" dirty="0"/>
          </a:p>
        </p:txBody>
      </p:sp>
    </p:spTree>
    <p:extLst>
      <p:ext uri="{BB962C8B-B14F-4D97-AF65-F5344CB8AC3E}">
        <p14:creationId xmlns:p14="http://schemas.microsoft.com/office/powerpoint/2010/main" val="447453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00063" y="1981203"/>
            <a:ext cx="8101013" cy="4113213"/>
          </a:xfrm>
        </p:spPr>
        <p:txBody>
          <a:bodyPr/>
          <a:lstStyle/>
          <a:p>
            <a:pPr marL="0" indent="0">
              <a:buNone/>
            </a:pPr>
            <a:r>
              <a:rPr lang="en-SG" altLang="zh-CN" b="0" dirty="0"/>
              <a:t>[1] PCAST, “</a:t>
            </a:r>
            <a:r>
              <a:rPr lang="en-US" b="0" dirty="0"/>
              <a:t>REALIZING THE FULL POTENTIAL OF GOVERNMENT-HELD SPECTRUM TO SPUR ECONOMIC </a:t>
            </a:r>
            <a:r>
              <a:rPr lang="en-US" b="0" dirty="0" smtClean="0"/>
              <a:t>GROWTH,</a:t>
            </a:r>
            <a:r>
              <a:rPr lang="en-SG" altLang="zh-CN" b="0" dirty="0" smtClean="0"/>
              <a:t>” July 2012</a:t>
            </a:r>
            <a:endParaRPr lang="zh-CN" altLang="en-US" b="0" dirty="0" smtClean="0"/>
          </a:p>
          <a:p>
            <a:pPr marL="0" indent="0">
              <a:buNone/>
            </a:pPr>
            <a:endParaRPr kumimoji="1" lang="ja-JP" altLang="en-US" b="0" dirty="0"/>
          </a:p>
          <a:p>
            <a:pPr marL="0" indent="0">
              <a:buNone/>
            </a:pPr>
            <a:endParaRPr kumimoji="1" lang="ja-JP" altLang="en-US" b="0" dirty="0"/>
          </a:p>
          <a:p>
            <a:pPr marL="0" indent="0">
              <a:buNone/>
            </a:pPr>
            <a:endParaRPr kumimoji="1" lang="ja-JP" altLang="en-US"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September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Tree>
    <p:extLst>
      <p:ext uri="{BB962C8B-B14F-4D97-AF65-F5344CB8AC3E}">
        <p14:creationId xmlns:p14="http://schemas.microsoft.com/office/powerpoint/2010/main" val="1619248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15397</TotalTime>
  <Words>552</Words>
  <Application>Microsoft Office PowerPoint</Application>
  <PresentationFormat>On-screen Show (4:3)</PresentationFormat>
  <Paragraphs>65</Paragraphs>
  <Slides>8</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8</vt:i4>
      </vt:variant>
    </vt:vector>
  </HeadingPairs>
  <TitlesOfParts>
    <vt:vector size="12" baseType="lpstr">
      <vt:lpstr>Office 主题</vt:lpstr>
      <vt:lpstr>Office Theme</vt:lpstr>
      <vt:lpstr>Document</vt:lpstr>
      <vt:lpstr>Visio</vt:lpstr>
      <vt:lpstr>CID163 resolution: Priority Based Coexistence Management</vt:lpstr>
      <vt:lpstr>Abstract</vt:lpstr>
      <vt:lpstr>Motivation: Why we need priority based coexistence management</vt:lpstr>
      <vt:lpstr>Example scenario</vt:lpstr>
      <vt:lpstr>Solution</vt:lpstr>
      <vt:lpstr>Flowchart</vt:lpstr>
      <vt:lpstr>Conclusion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546</cp:revision>
  <dcterms:created xsi:type="dcterms:W3CDTF">2015-10-30T01:17:04Z</dcterms:created>
  <dcterms:modified xsi:type="dcterms:W3CDTF">2016-09-12T09:16:52Z</dcterms:modified>
</cp:coreProperties>
</file>