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F1" initials="SF" lastIdx="10" clrIdx="0"/>
  <p:cmAuthor id="1" name="Naotaka Sato" initials="N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013" autoAdjust="0"/>
  </p:normalViewPr>
  <p:slideViewPr>
    <p:cSldViewPr>
      <p:cViewPr>
        <p:scale>
          <a:sx n="113" d="100"/>
          <a:sy n="113" d="100"/>
        </p:scale>
        <p:origin x="-418" y="17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CB847-7FC2-4E83-BB7B-9B623FDEDC9D}" type="datetimeFigureOut">
              <a:rPr lang="zh-CN" altLang="en-US" smtClean="0"/>
              <a:t>2016/9/12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4FDE6-0446-4A54-ABFB-7142D24EF2B3}" type="slidenum">
              <a:rPr lang="zh-CN" altLang="en-US" smtClean="0"/>
              <a:t>‹#›</a:t>
            </a:fld>
            <a:endParaRPr lang="zh-CN" altLang="en-US"/>
          </a:p>
        </p:txBody>
      </p:sp>
    </p:spTree>
    <p:extLst>
      <p:ext uri="{BB962C8B-B14F-4D97-AF65-F5344CB8AC3E}">
        <p14:creationId xmlns:p14="http://schemas.microsoft.com/office/powerpoint/2010/main" val="406121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solidFill>
                  <a:prstClr val="white"/>
                </a:solidFill>
              </a:rPr>
              <a:t>doc.: IEEE 802.11-yy/xxxxr0</a:t>
            </a:r>
          </a:p>
        </p:txBody>
      </p:sp>
      <p:sp>
        <p:nvSpPr>
          <p:cNvPr id="5" name="Rectangle 3"/>
          <p:cNvSpPr>
            <a:spLocks noGrp="1" noChangeArrowheads="1"/>
          </p:cNvSpPr>
          <p:nvPr>
            <p:ph type="dt"/>
          </p:nvPr>
        </p:nvSpPr>
        <p:spPr>
          <a:ln/>
        </p:spPr>
        <p:txBody>
          <a:bodyPr/>
          <a:lstStyle/>
          <a:p>
            <a:r>
              <a:rPr lang="en-US" dirty="0">
                <a:solidFill>
                  <a:prstClr val="white"/>
                </a:solidFill>
              </a:rPr>
              <a:t>Month Year</a:t>
            </a:r>
          </a:p>
        </p:txBody>
      </p:sp>
      <p:sp>
        <p:nvSpPr>
          <p:cNvPr id="6" name="Rectangle 6"/>
          <p:cNvSpPr>
            <a:spLocks noGrp="1" noChangeArrowheads="1"/>
          </p:cNvSpPr>
          <p:nvPr>
            <p:ph type="ftr"/>
          </p:nvPr>
        </p:nvSpPr>
        <p:spPr>
          <a:ln/>
        </p:spPr>
        <p:txBody>
          <a:bodyPr/>
          <a:lstStyle/>
          <a:p>
            <a:r>
              <a:rPr lang="en-US" dirty="0">
                <a:solidFill>
                  <a:prstClr val="white"/>
                </a:solidFill>
              </a:rPr>
              <a:t>John Doe, Some Company</a:t>
            </a:r>
          </a:p>
        </p:txBody>
      </p:sp>
      <p:sp>
        <p:nvSpPr>
          <p:cNvPr id="7" name="Rectangle 7"/>
          <p:cNvSpPr>
            <a:spLocks noGrp="1" noChangeArrowheads="1"/>
          </p:cNvSpPr>
          <p:nvPr>
            <p:ph type="sldNum"/>
          </p:nvPr>
        </p:nvSpPr>
        <p:spPr>
          <a:ln/>
        </p:spPr>
        <p:txBody>
          <a:bodyPr/>
          <a:lstStyle/>
          <a:p>
            <a:r>
              <a:rPr lang="en-US" dirty="0">
                <a:solidFill>
                  <a:prstClr val="white"/>
                </a:solidFill>
              </a:rPr>
              <a:t>Page </a:t>
            </a:r>
            <a:fld id="{465D53FD-DB5F-4815-BF01-6488A8FBD189}" type="slidenum">
              <a:rPr lang="en-US">
                <a:solidFill>
                  <a:prstClr val="white"/>
                </a:solidFill>
              </a:rPr>
              <a:pPr/>
              <a:t>1</a:t>
            </a:fld>
            <a:endParaRPr lang="en-US" dirty="0">
              <a:solidFill>
                <a:prstClr val="white"/>
              </a:solidFill>
            </a:endParaRPr>
          </a:p>
        </p:txBody>
      </p:sp>
      <p:sp>
        <p:nvSpPr>
          <p:cNvPr id="12289" name="Text Box 1"/>
          <p:cNvSpPr txBox="1">
            <a:spLocks noChangeArrowheads="1"/>
          </p:cNvSpPr>
          <p:nvPr/>
        </p:nvSpPr>
        <p:spPr bwMode="auto">
          <a:xfrm>
            <a:off x="1141431" y="691353"/>
            <a:ext cx="4575140" cy="3417660"/>
          </a:xfrm>
          <a:prstGeom prst="rect">
            <a:avLst/>
          </a:prstGeom>
          <a:solidFill>
            <a:srgbClr val="FFFFFF"/>
          </a:solidFill>
          <a:ln w="9525">
            <a:solidFill>
              <a:srgbClr val="000000"/>
            </a:solidFill>
            <a:miter lim="800000"/>
            <a:headEnd/>
            <a:tailEnd/>
          </a:ln>
          <a:effectLst/>
        </p:spPr>
        <p:txBody>
          <a:bodyPr wrap="none" lIns="90233" tIns="45116" rIns="90233" bIns="45116" anchor="ctr"/>
          <a:lstStyle/>
          <a:p>
            <a:pPr defTabSz="468618" eaLnBrk="0" fontAlgn="base" hangingPunct="0">
              <a:spcBef>
                <a:spcPct val="0"/>
              </a:spcBef>
              <a:spcAft>
                <a:spcPct val="0"/>
              </a:spcAft>
              <a:buClr>
                <a:srgbClr val="000000"/>
              </a:buClr>
              <a:buSzPct val="100000"/>
            </a:pPr>
            <a:endParaRPr lang="en-GB" sz="2600" dirty="0">
              <a:solidFill>
                <a:prstClr val="white"/>
              </a:solidFill>
              <a:latin typeface="Times New Roman" pitchFamily="16" charset="0"/>
              <a:ea typeface="MS Gothic" charset="-128"/>
            </a:endParaRPr>
          </a:p>
        </p:txBody>
      </p:sp>
      <p:sp>
        <p:nvSpPr>
          <p:cNvPr id="12290" name="Rectangle 2"/>
          <p:cNvSpPr txBox="1">
            <a:spLocks noGrp="1" noChangeArrowheads="1"/>
          </p:cNvSpPr>
          <p:nvPr>
            <p:ph type="body"/>
          </p:nvPr>
        </p:nvSpPr>
        <p:spPr bwMode="auto">
          <a:xfrm>
            <a:off x="913772" y="4343636"/>
            <a:ext cx="5030456" cy="420755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265596-9878-47F0-B1A4-4673AD112E92}" type="slidenum">
              <a:rPr lang="zh-CN" altLang="en-US" smtClean="0"/>
              <a:t>19</a:t>
            </a:fld>
            <a:endParaRPr lang="zh-CN" altLang="en-US"/>
          </a:p>
        </p:txBody>
      </p:sp>
    </p:spTree>
    <p:extLst>
      <p:ext uri="{BB962C8B-B14F-4D97-AF65-F5344CB8AC3E}">
        <p14:creationId xmlns:p14="http://schemas.microsoft.com/office/powerpoint/2010/main" val="277604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solidFill>
                  <a:prstClr val="white"/>
                </a:solidFill>
              </a:rPr>
              <a:t>doc.: IEEE 802.11-yy/xxxxr0</a:t>
            </a:r>
          </a:p>
        </p:txBody>
      </p:sp>
      <p:sp>
        <p:nvSpPr>
          <p:cNvPr id="5" name="Rectangle 3"/>
          <p:cNvSpPr>
            <a:spLocks noGrp="1" noChangeArrowheads="1"/>
          </p:cNvSpPr>
          <p:nvPr>
            <p:ph type="dt"/>
          </p:nvPr>
        </p:nvSpPr>
        <p:spPr>
          <a:ln/>
        </p:spPr>
        <p:txBody>
          <a:bodyPr/>
          <a:lstStyle/>
          <a:p>
            <a:r>
              <a:rPr lang="en-US" dirty="0">
                <a:solidFill>
                  <a:prstClr val="white"/>
                </a:solidFill>
              </a:rPr>
              <a:t>Month Year</a:t>
            </a:r>
          </a:p>
        </p:txBody>
      </p:sp>
      <p:sp>
        <p:nvSpPr>
          <p:cNvPr id="6" name="Rectangle 6"/>
          <p:cNvSpPr>
            <a:spLocks noGrp="1" noChangeArrowheads="1"/>
          </p:cNvSpPr>
          <p:nvPr>
            <p:ph type="ftr"/>
          </p:nvPr>
        </p:nvSpPr>
        <p:spPr>
          <a:ln/>
        </p:spPr>
        <p:txBody>
          <a:bodyPr/>
          <a:lstStyle/>
          <a:p>
            <a:r>
              <a:rPr lang="en-US" dirty="0">
                <a:solidFill>
                  <a:prstClr val="white"/>
                </a:solidFill>
              </a:rPr>
              <a:t>John Doe, Some Company</a:t>
            </a:r>
          </a:p>
        </p:txBody>
      </p:sp>
      <p:sp>
        <p:nvSpPr>
          <p:cNvPr id="7" name="Rectangle 7"/>
          <p:cNvSpPr>
            <a:spLocks noGrp="1" noChangeArrowheads="1"/>
          </p:cNvSpPr>
          <p:nvPr>
            <p:ph type="sldNum"/>
          </p:nvPr>
        </p:nvSpPr>
        <p:spPr>
          <a:ln/>
        </p:spPr>
        <p:txBody>
          <a:bodyPr/>
          <a:lstStyle/>
          <a:p>
            <a:r>
              <a:rPr lang="en-US" dirty="0">
                <a:solidFill>
                  <a:prstClr val="white"/>
                </a:solidFill>
              </a:rPr>
              <a:t>Page </a:t>
            </a:r>
            <a:fld id="{CA5AFF69-4AEE-4693-9CD6-98E2EBC076EC}" type="slidenum">
              <a:rPr lang="en-US">
                <a:solidFill>
                  <a:prstClr val="white"/>
                </a:solidFill>
              </a:rPr>
              <a:pPr/>
              <a:t>2</a:t>
            </a:fld>
            <a:endParaRPr lang="en-US" dirty="0">
              <a:solidFill>
                <a:prstClr val="white"/>
              </a:solidFill>
            </a:endParaRPr>
          </a:p>
        </p:txBody>
      </p:sp>
      <p:sp>
        <p:nvSpPr>
          <p:cNvPr id="13313" name="Text Box 1"/>
          <p:cNvSpPr txBox="1">
            <a:spLocks noChangeArrowheads="1"/>
          </p:cNvSpPr>
          <p:nvPr/>
        </p:nvSpPr>
        <p:spPr bwMode="auto">
          <a:xfrm>
            <a:off x="1141431" y="691353"/>
            <a:ext cx="4575140" cy="3417660"/>
          </a:xfrm>
          <a:prstGeom prst="rect">
            <a:avLst/>
          </a:prstGeom>
          <a:solidFill>
            <a:srgbClr val="FFFFFF"/>
          </a:solidFill>
          <a:ln w="9525">
            <a:solidFill>
              <a:srgbClr val="000000"/>
            </a:solidFill>
            <a:miter lim="800000"/>
            <a:headEnd/>
            <a:tailEnd/>
          </a:ln>
          <a:effectLst/>
        </p:spPr>
        <p:txBody>
          <a:bodyPr wrap="none" lIns="90233" tIns="45116" rIns="90233" bIns="45116" anchor="ctr"/>
          <a:lstStyle/>
          <a:p>
            <a:pPr defTabSz="468618" eaLnBrk="0" fontAlgn="base" hangingPunct="0">
              <a:spcBef>
                <a:spcPct val="0"/>
              </a:spcBef>
              <a:spcAft>
                <a:spcPct val="0"/>
              </a:spcAft>
              <a:buClr>
                <a:srgbClr val="000000"/>
              </a:buClr>
              <a:buSzPct val="100000"/>
            </a:pPr>
            <a:endParaRPr lang="en-GB" sz="2600" dirty="0">
              <a:solidFill>
                <a:prstClr val="white"/>
              </a:solidFill>
              <a:latin typeface="Times New Roman" pitchFamily="16" charset="0"/>
              <a:ea typeface="MS Gothic" charset="-128"/>
            </a:endParaRPr>
          </a:p>
        </p:txBody>
      </p:sp>
      <p:sp>
        <p:nvSpPr>
          <p:cNvPr id="13314" name="Rectangle 2"/>
          <p:cNvSpPr txBox="1">
            <a:spLocks noGrp="1" noChangeArrowheads="1"/>
          </p:cNvSpPr>
          <p:nvPr>
            <p:ph type="body"/>
          </p:nvPr>
        </p:nvSpPr>
        <p:spPr bwMode="auto">
          <a:xfrm>
            <a:off x="913772" y="4343636"/>
            <a:ext cx="5030456" cy="420755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265596-9878-47F0-B1A4-4673AD112E92}" type="slidenum">
              <a:rPr lang="zh-CN" altLang="en-US" smtClean="0"/>
              <a:t>3</a:t>
            </a:fld>
            <a:endParaRPr lang="zh-CN" altLang="en-US"/>
          </a:p>
        </p:txBody>
      </p:sp>
    </p:spTree>
    <p:extLst>
      <p:ext uri="{BB962C8B-B14F-4D97-AF65-F5344CB8AC3E}">
        <p14:creationId xmlns:p14="http://schemas.microsoft.com/office/powerpoint/2010/main" val="221301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265596-9878-47F0-B1A4-4673AD112E92}" type="slidenum">
              <a:rPr lang="zh-CN" altLang="en-US" smtClean="0"/>
              <a:t>4</a:t>
            </a:fld>
            <a:endParaRPr lang="zh-CN" altLang="en-US"/>
          </a:p>
        </p:txBody>
      </p:sp>
    </p:spTree>
    <p:extLst>
      <p:ext uri="{BB962C8B-B14F-4D97-AF65-F5344CB8AC3E}">
        <p14:creationId xmlns:p14="http://schemas.microsoft.com/office/powerpoint/2010/main" val="282314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265596-9878-47F0-B1A4-4673AD112E92}" type="slidenum">
              <a:rPr lang="zh-CN" altLang="en-US" smtClean="0"/>
              <a:t>5</a:t>
            </a:fld>
            <a:endParaRPr lang="zh-CN" altLang="en-US"/>
          </a:p>
        </p:txBody>
      </p:sp>
    </p:spTree>
    <p:extLst>
      <p:ext uri="{BB962C8B-B14F-4D97-AF65-F5344CB8AC3E}">
        <p14:creationId xmlns:p14="http://schemas.microsoft.com/office/powerpoint/2010/main" val="388042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265596-9878-47F0-B1A4-4673AD112E92}" type="slidenum">
              <a:rPr lang="zh-CN" altLang="en-US" smtClean="0"/>
              <a:t>6</a:t>
            </a:fld>
            <a:endParaRPr lang="zh-CN" altLang="en-US"/>
          </a:p>
        </p:txBody>
      </p:sp>
    </p:spTree>
    <p:extLst>
      <p:ext uri="{BB962C8B-B14F-4D97-AF65-F5344CB8AC3E}">
        <p14:creationId xmlns:p14="http://schemas.microsoft.com/office/powerpoint/2010/main" val="169342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265596-9878-47F0-B1A4-4673AD112E92}" type="slidenum">
              <a:rPr lang="zh-CN" altLang="en-US" smtClean="0"/>
              <a:t>8</a:t>
            </a:fld>
            <a:endParaRPr lang="zh-CN" altLang="en-US"/>
          </a:p>
        </p:txBody>
      </p:sp>
    </p:spTree>
    <p:extLst>
      <p:ext uri="{BB962C8B-B14F-4D97-AF65-F5344CB8AC3E}">
        <p14:creationId xmlns:p14="http://schemas.microsoft.com/office/powerpoint/2010/main" val="80667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265596-9878-47F0-B1A4-4673AD112E92}" type="slidenum">
              <a:rPr lang="zh-CN" altLang="en-US" smtClean="0"/>
              <a:t>9</a:t>
            </a:fld>
            <a:endParaRPr lang="zh-CN" altLang="en-US"/>
          </a:p>
        </p:txBody>
      </p:sp>
    </p:spTree>
    <p:extLst>
      <p:ext uri="{BB962C8B-B14F-4D97-AF65-F5344CB8AC3E}">
        <p14:creationId xmlns:p14="http://schemas.microsoft.com/office/powerpoint/2010/main" val="169342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265596-9878-47F0-B1A4-4673AD112E92}" type="slidenum">
              <a:rPr lang="zh-CN" altLang="en-US" smtClean="0"/>
              <a:t>13</a:t>
            </a:fld>
            <a:endParaRPr lang="zh-CN" altLang="en-US"/>
          </a:p>
        </p:txBody>
      </p:sp>
    </p:spTree>
    <p:extLst>
      <p:ext uri="{BB962C8B-B14F-4D97-AF65-F5344CB8AC3E}">
        <p14:creationId xmlns:p14="http://schemas.microsoft.com/office/powerpoint/2010/main" val="138301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September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September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September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300"/>
            </a:lvl1pPr>
            <a:lvl2pPr marL="800122" indent="-342909">
              <a:buFont typeface="Courier New" panose="02070309020205020404" pitchFamily="49" charset="0"/>
              <a:buChar char="o"/>
              <a:defRPr sz="1900"/>
            </a:lvl2pPr>
            <a:lvl3pPr marL="1200183" indent="-285758">
              <a:buFont typeface="Arial" panose="020B0604020202020204" pitchFamily="34" charset="0"/>
              <a:buChar char="•"/>
              <a:defRPr/>
            </a:lvl3pPr>
            <a:lvl4pPr marL="1657394" indent="-285758">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5"/>
            <a:ext cx="3184520" cy="2301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cs typeface="Arial Unicode MS" charset="0"/>
              </a:defRPr>
            </a:lvl1pPr>
          </a:lstStyle>
          <a:p>
            <a:r>
              <a:rPr lang="en-GB" smtClean="0"/>
              <a:t>Chen SUN, Sony</a:t>
            </a:r>
            <a:endParaRPr lang="en-GB" dirty="0"/>
          </a:p>
        </p:txBody>
      </p:sp>
      <p:sp>
        <p:nvSpPr>
          <p:cNvPr id="12" name="Rectangle 3"/>
          <p:cNvSpPr>
            <a:spLocks noGrp="1" noChangeArrowheads="1"/>
          </p:cNvSpPr>
          <p:nvPr>
            <p:ph type="dt" idx="15"/>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cs typeface="Arial Unicode MS" charset="0"/>
              </a:defRPr>
            </a:lvl1pPr>
          </a:lstStyle>
          <a:p>
            <a:r>
              <a:rPr lang="en-US" altLang="zh-CN" smtClean="0"/>
              <a:t>September 2016</a:t>
            </a:r>
            <a:endParaRPr lang="en-GB" dirty="0"/>
          </a:p>
        </p:txBody>
      </p:sp>
    </p:spTree>
    <p:extLst>
      <p:ext uri="{BB962C8B-B14F-4D97-AF65-F5344CB8AC3E}">
        <p14:creationId xmlns:p14="http://schemas.microsoft.com/office/powerpoint/2010/main" val="31865812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September 2016</a:t>
            </a:r>
            <a:endParaRPr lang="zh-CN" altLang="en-US"/>
          </a:p>
        </p:txBody>
      </p:sp>
      <p:sp>
        <p:nvSpPr>
          <p:cNvPr id="3" name="页脚占位符 2"/>
          <p:cNvSpPr>
            <a:spLocks noGrp="1"/>
          </p:cNvSpPr>
          <p:nvPr>
            <p:ph type="ftr" sz="quarter" idx="11"/>
          </p:nvPr>
        </p:nvSpPr>
        <p:spPr/>
        <p:txBody>
          <a:bodyPr/>
          <a:lstStyle/>
          <a:p>
            <a:r>
              <a:rPr lang="en-US" altLang="zh-CN" smtClean="0"/>
              <a:t>Chen SUN, Sony</a:t>
            </a:r>
            <a:endParaRPr lang="zh-CN" altLang="en-US"/>
          </a:p>
        </p:txBody>
      </p:sp>
      <p:sp>
        <p:nvSpPr>
          <p:cNvPr id="4" name="灯片编号占位符 3"/>
          <p:cNvSpPr>
            <a:spLocks noGrp="1"/>
          </p:cNvSpPr>
          <p:nvPr>
            <p:ph type="sldNum" sz="quarter" idx="12"/>
          </p:nvPr>
        </p:nvSpPr>
        <p:spPr/>
        <p:txBody>
          <a:bodyPr/>
          <a:lstStyle/>
          <a:p>
            <a:fld id="{DE0BEEF2-1290-4EFF-AA74-94A0BE2E6668}" type="slidenum">
              <a:rPr lang="zh-CN" altLang="en-US" smtClean="0"/>
              <a:t>‹#›</a:t>
            </a:fld>
            <a:endParaRPr lang="zh-CN" altLang="en-US"/>
          </a:p>
        </p:txBody>
      </p:sp>
    </p:spTree>
    <p:extLst>
      <p:ext uri="{BB962C8B-B14F-4D97-AF65-F5344CB8AC3E}">
        <p14:creationId xmlns:p14="http://schemas.microsoft.com/office/powerpoint/2010/main" val="10169175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September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DE0BEEF2-1290-4EFF-AA74-94A0BE2E6668}" type="slidenum">
              <a:rPr lang="zh-CN" altLang="en-US" smtClean="0"/>
              <a:t>‹#›</a:t>
            </a:fld>
            <a:endParaRPr lang="zh-CN" altLang="en-US"/>
          </a:p>
        </p:txBody>
      </p:sp>
    </p:spTree>
    <p:extLst>
      <p:ext uri="{BB962C8B-B14F-4D97-AF65-F5344CB8AC3E}">
        <p14:creationId xmlns:p14="http://schemas.microsoft.com/office/powerpoint/2010/main" val="15990482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September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September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September 2016</a:t>
            </a:r>
            <a:endParaRPr lang="zh-CN" altLang="en-US"/>
          </a:p>
        </p:txBody>
      </p:sp>
      <p:sp>
        <p:nvSpPr>
          <p:cNvPr id="6" name="页脚占位符 5"/>
          <p:cNvSpPr>
            <a:spLocks noGrp="1"/>
          </p:cNvSpPr>
          <p:nvPr>
            <p:ph type="ftr" sz="quarter" idx="11"/>
          </p:nvPr>
        </p:nvSpPr>
        <p:spPr/>
        <p:txBody>
          <a:bodyPr/>
          <a:lstStyle/>
          <a:p>
            <a:r>
              <a:rPr lang="en-US" altLang="zh-CN" smtClean="0"/>
              <a:t>Chen SUN, Sony</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September 2016</a:t>
            </a:r>
            <a:endParaRPr lang="zh-CN" altLang="en-US"/>
          </a:p>
        </p:txBody>
      </p:sp>
      <p:sp>
        <p:nvSpPr>
          <p:cNvPr id="8" name="页脚占位符 7"/>
          <p:cNvSpPr>
            <a:spLocks noGrp="1"/>
          </p:cNvSpPr>
          <p:nvPr>
            <p:ph type="ftr" sz="quarter" idx="11"/>
          </p:nvPr>
        </p:nvSpPr>
        <p:spPr/>
        <p:txBody>
          <a:bodyPr/>
          <a:lstStyle/>
          <a:p>
            <a:r>
              <a:rPr lang="en-US" altLang="zh-CN" smtClean="0"/>
              <a:t>Chen SUN, Sony</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September 2016</a:t>
            </a:r>
            <a:endParaRPr lang="zh-CN" altLang="en-US"/>
          </a:p>
        </p:txBody>
      </p:sp>
      <p:sp>
        <p:nvSpPr>
          <p:cNvPr id="4" name="页脚占位符 3"/>
          <p:cNvSpPr>
            <a:spLocks noGrp="1"/>
          </p:cNvSpPr>
          <p:nvPr>
            <p:ph type="ftr" sz="quarter" idx="11"/>
          </p:nvPr>
        </p:nvSpPr>
        <p:spPr/>
        <p:txBody>
          <a:bodyPr/>
          <a:lstStyle/>
          <a:p>
            <a:r>
              <a:rPr lang="en-US" altLang="zh-CN" smtClean="0"/>
              <a:t>Chen SUN, Sony</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September 2016</a:t>
            </a:r>
            <a:endParaRPr lang="zh-CN" altLang="en-US"/>
          </a:p>
        </p:txBody>
      </p:sp>
      <p:sp>
        <p:nvSpPr>
          <p:cNvPr id="3" name="页脚占位符 2"/>
          <p:cNvSpPr>
            <a:spLocks noGrp="1"/>
          </p:cNvSpPr>
          <p:nvPr>
            <p:ph type="ftr" sz="quarter" idx="11"/>
          </p:nvPr>
        </p:nvSpPr>
        <p:spPr/>
        <p:txBody>
          <a:bodyPr/>
          <a:lstStyle/>
          <a:p>
            <a:r>
              <a:rPr lang="en-US" altLang="zh-CN" smtClean="0"/>
              <a:t>Chen SUN, Sony</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September 2016</a:t>
            </a:r>
            <a:endParaRPr lang="zh-CN" altLang="en-US"/>
          </a:p>
        </p:txBody>
      </p:sp>
      <p:sp>
        <p:nvSpPr>
          <p:cNvPr id="6" name="页脚占位符 5"/>
          <p:cNvSpPr>
            <a:spLocks noGrp="1"/>
          </p:cNvSpPr>
          <p:nvPr>
            <p:ph type="ftr" sz="quarter" idx="11"/>
          </p:nvPr>
        </p:nvSpPr>
        <p:spPr/>
        <p:txBody>
          <a:bodyPr/>
          <a:lstStyle/>
          <a:p>
            <a:r>
              <a:rPr lang="en-US" altLang="zh-CN" smtClean="0"/>
              <a:t>Chen SUN, Sony</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September 2016</a:t>
            </a:r>
            <a:endParaRPr lang="zh-CN" altLang="en-US"/>
          </a:p>
        </p:txBody>
      </p:sp>
      <p:sp>
        <p:nvSpPr>
          <p:cNvPr id="6" name="页脚占位符 5"/>
          <p:cNvSpPr>
            <a:spLocks noGrp="1"/>
          </p:cNvSpPr>
          <p:nvPr>
            <p:ph type="ftr" sz="quarter" idx="11"/>
          </p:nvPr>
        </p:nvSpPr>
        <p:spPr/>
        <p:txBody>
          <a:bodyPr/>
          <a:lstStyle/>
          <a:p>
            <a:r>
              <a:rPr lang="en-US" altLang="zh-CN" smtClean="0"/>
              <a:t>Chen SUN, Sony</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September 2016</a:t>
            </a: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Chen SUN, Sony</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2"/>
            <a:ext cx="7770814" cy="1065213"/>
          </a:xfrm>
          <a:prstGeom prst="rect">
            <a:avLst/>
          </a:prstGeom>
          <a:noFill/>
          <a:ln w="9525">
            <a:noFill/>
            <a:round/>
            <a:headEnd/>
            <a:tailEnd/>
          </a:ln>
          <a:effectLst/>
        </p:spPr>
        <p:txBody>
          <a:bodyPr vert="horz" wrap="square" lIns="86400" tIns="43200" rIns="86400" bIns="4320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2"/>
            <a:ext cx="7770814" cy="4113213"/>
          </a:xfrm>
          <a:prstGeom prst="rect">
            <a:avLst/>
          </a:prstGeom>
          <a:noFill/>
          <a:ln w="9525">
            <a:noFill/>
            <a:round/>
            <a:headEnd/>
            <a:tailEnd/>
          </a:ln>
          <a:effectLst/>
        </p:spPr>
        <p:txBody>
          <a:bodyPr vert="horz" wrap="square" lIns="86400" tIns="43200" rIns="86400" bIns="432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latin typeface="Calibri" panose="020F0502020204030204" pitchFamily="34" charset="0"/>
                <a:cs typeface="Arial Unicode MS" charset="0"/>
              </a:defRPr>
            </a:lvl1pPr>
          </a:lstStyle>
          <a:p>
            <a:pPr defTabSz="445234" eaLnBrk="0" fontAlgn="base" hangingPunct="0">
              <a:spcBef>
                <a:spcPct val="0"/>
              </a:spcBef>
              <a:spcAft>
                <a:spcPct val="0"/>
              </a:spcAft>
              <a:buClr>
                <a:srgbClr val="000000"/>
              </a:buClr>
              <a:buSzPct val="100000"/>
              <a:buFont typeface="Times New Roman" pitchFamily="16" charset="0"/>
              <a:buNone/>
            </a:pPr>
            <a:r>
              <a:rPr lang="en-US" altLang="zh-CN" smtClean="0"/>
              <a:t>September 2016</a:t>
            </a:r>
            <a:endParaRPr lang="en-GB" dirty="0"/>
          </a:p>
        </p:txBody>
      </p:sp>
      <p:sp>
        <p:nvSpPr>
          <p:cNvPr id="1028" name="Rectangle 4"/>
          <p:cNvSpPr>
            <a:spLocks noGrp="1" noChangeArrowheads="1"/>
          </p:cNvSpPr>
          <p:nvPr>
            <p:ph type="ftr"/>
          </p:nvPr>
        </p:nvSpPr>
        <p:spPr bwMode="auto">
          <a:xfrm>
            <a:off x="5357818" y="6475414"/>
            <a:ext cx="3184520" cy="24622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latin typeface="Calibri" panose="020F0502020204030204" pitchFamily="34" charset="0"/>
                <a:cs typeface="Arial Unicode MS" charset="0"/>
              </a:defRPr>
            </a:lvl1pPr>
          </a:lstStyle>
          <a:p>
            <a:pPr defTabSz="445234" eaLnBrk="0" fontAlgn="base" hangingPunct="0">
              <a:spcBef>
                <a:spcPct val="0"/>
              </a:spcBef>
              <a:spcAft>
                <a:spcPct val="0"/>
              </a:spcAft>
              <a:buClr>
                <a:srgbClr val="000000"/>
              </a:buClr>
              <a:buSzPct val="100000"/>
              <a:buFont typeface="Times New Roman" pitchFamily="16" charset="0"/>
              <a:buNone/>
            </a:pPr>
            <a:r>
              <a:rPr lang="en-GB" altLang="ja-JP" smtClean="0"/>
              <a:t>Chen SUN, Sony</a:t>
            </a:r>
            <a:endParaRPr lang="en-GB" altLang="ja-JP" dirty="0"/>
          </a:p>
        </p:txBody>
      </p:sp>
      <p:sp>
        <p:nvSpPr>
          <p:cNvPr id="1029" name="Rectangle 5"/>
          <p:cNvSpPr>
            <a:spLocks noGrp="1" noChangeArrowheads="1"/>
          </p:cNvSpPr>
          <p:nvPr>
            <p:ph type="sldNum"/>
          </p:nvPr>
        </p:nvSpPr>
        <p:spPr bwMode="auto">
          <a:xfrm>
            <a:off x="4191001" y="6475415"/>
            <a:ext cx="682625"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latin typeface="Calibri" panose="020F0502020204030204" pitchFamily="34" charset="0"/>
                <a:cs typeface="Arial Unicode MS" charset="0"/>
              </a:defRPr>
            </a:lvl1pPr>
          </a:lstStyle>
          <a:p>
            <a:pPr defTabSz="445234" eaLnBrk="0" fontAlgn="base" hangingPunct="0">
              <a:spcBef>
                <a:spcPct val="0"/>
              </a:spcBef>
              <a:spcAft>
                <a:spcPct val="0"/>
              </a:spcAft>
              <a:buClr>
                <a:srgbClr val="000000"/>
              </a:buClr>
              <a:buSzPct val="100000"/>
              <a:buFont typeface="Times New Roman" pitchFamily="16" charset="0"/>
              <a:buNone/>
            </a:pPr>
            <a:r>
              <a:rPr lang="en-GB" smtClean="0"/>
              <a:t>Slide </a:t>
            </a:r>
            <a:fld id="{D09C756B-EB39-4236-ADBB-73052B179AE4}" type="slidenum">
              <a:rPr lang="en-GB" smtClean="0"/>
              <a:pPr defTabSz="445234" eaLnBrk="0" fontAlgn="base" hangingPunct="0">
                <a:spcBef>
                  <a:spcPct val="0"/>
                </a:spcBef>
                <a:spcAft>
                  <a:spcPct val="0"/>
                </a:spcAft>
                <a:buClr>
                  <a:srgbClr val="000000"/>
                </a:buClr>
                <a:buSzPct val="100000"/>
                <a:buFont typeface="Times New Roman" pitchFamily="16" charset="0"/>
                <a:buNone/>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lIns="85725" tIns="42863" rIns="85725" bIns="42863"/>
          <a:lstStyle/>
          <a:p>
            <a:pPr defTabSz="445234" eaLnBrk="0" fontAlgn="base" hangingPunct="0">
              <a:spcBef>
                <a:spcPct val="0"/>
              </a:spcBef>
              <a:spcAft>
                <a:spcPct val="0"/>
              </a:spcAft>
              <a:buClr>
                <a:srgbClr val="000000"/>
              </a:buClr>
              <a:buSzPct val="100000"/>
              <a:buFont typeface="Times New Roman" pitchFamily="16" charset="0"/>
              <a:buNone/>
            </a:pPr>
            <a:endParaRPr lang="en-GB" sz="2500" dirty="0">
              <a:solidFill>
                <a:srgbClr val="FFFFFF"/>
              </a:solidFill>
              <a:latin typeface="Calibri" panose="020F0502020204030204" pitchFamily="34" charset="0"/>
            </a:endParaRPr>
          </a:p>
        </p:txBody>
      </p:sp>
      <p:sp>
        <p:nvSpPr>
          <p:cNvPr id="1031" name="Rectangle 7"/>
          <p:cNvSpPr>
            <a:spLocks noChangeArrowheads="1"/>
          </p:cNvSpPr>
          <p:nvPr/>
        </p:nvSpPr>
        <p:spPr bwMode="auto">
          <a:xfrm>
            <a:off x="684214" y="6475414"/>
            <a:ext cx="958748" cy="246282"/>
          </a:xfrm>
          <a:prstGeom prst="rect">
            <a:avLst/>
          </a:prstGeom>
          <a:noFill/>
          <a:ln w="9525">
            <a:noFill/>
            <a:round/>
            <a:headEnd/>
            <a:tailEnd/>
          </a:ln>
          <a:effectLst/>
        </p:spPr>
        <p:txBody>
          <a:bodyPr wrap="none" lIns="0" tIns="0" rIns="0" bIns="0">
            <a:spAutoFit/>
          </a:bodyPr>
          <a:lstStyle/>
          <a:p>
            <a:pPr defTabSz="445234" eaLnBrk="0" fontAlgn="base" hangingPunct="0">
              <a:spcBef>
                <a:spcPct val="0"/>
              </a:spcBef>
              <a:spcAft>
                <a:spcPct val="0"/>
              </a:spcAft>
              <a:buClr>
                <a:srgbClr val="000000"/>
              </a:buClr>
              <a:buSzPct val="100000"/>
              <a:buFont typeface="Times New Roman" pitchFamily="16" charset="0"/>
              <a:buNone/>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1600"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lIns="85725" tIns="42863" rIns="85725" bIns="42863"/>
          <a:lstStyle/>
          <a:p>
            <a:pPr defTabSz="445234" eaLnBrk="0" fontAlgn="base" hangingPunct="0">
              <a:spcBef>
                <a:spcPct val="0"/>
              </a:spcBef>
              <a:spcAft>
                <a:spcPct val="0"/>
              </a:spcAft>
              <a:buClr>
                <a:srgbClr val="000000"/>
              </a:buClr>
              <a:buSzPct val="100000"/>
              <a:buFont typeface="Times New Roman" pitchFamily="16" charset="0"/>
              <a:buNone/>
            </a:pPr>
            <a:endParaRPr lang="en-GB" sz="2800" dirty="0">
              <a:solidFill>
                <a:srgbClr val="FFFFFF"/>
              </a:solidFill>
              <a:latin typeface="Calibri" panose="020F0502020204030204" pitchFamily="34" charset="0"/>
            </a:endParaRPr>
          </a:p>
        </p:txBody>
      </p:sp>
      <p:sp>
        <p:nvSpPr>
          <p:cNvPr id="10" name="Date Placeholder 3"/>
          <p:cNvSpPr txBox="1">
            <a:spLocks/>
          </p:cNvSpPr>
          <p:nvPr userDrawn="1"/>
        </p:nvSpPr>
        <p:spPr bwMode="auto">
          <a:xfrm>
            <a:off x="5000628" y="357167"/>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74" eaLnBrk="0" fontAlgn="base" hangingPunct="0">
              <a:spcBef>
                <a:spcPct val="0"/>
              </a:spcBef>
              <a:spcAft>
                <a:spcPct val="0"/>
              </a:spcAft>
              <a:buClr>
                <a:srgbClr val="000000"/>
              </a:buClr>
              <a:buSzPct val="100000"/>
              <a:buFont typeface="Times New Roman" pitchFamily="16" charset="0"/>
              <a:buNone/>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a:pPr>
            <a:r>
              <a:rPr lang="en-GB" b="1" dirty="0" smtClean="0">
                <a:solidFill>
                  <a:srgbClr val="000000"/>
                </a:solidFill>
                <a:latin typeface="Calibri" panose="020F0502020204030204" pitchFamily="34" charset="0"/>
                <a:cs typeface="Arial Unicode MS" charset="0"/>
              </a:rPr>
              <a:t>doc.: IEEE 802.19-1</a:t>
            </a:r>
            <a:r>
              <a:rPr lang="en-US" altLang="ja-JP" b="1" dirty="0" smtClean="0">
                <a:solidFill>
                  <a:srgbClr val="000000"/>
                </a:solidFill>
                <a:latin typeface="Calibri" panose="020F0502020204030204" pitchFamily="34" charset="0"/>
                <a:cs typeface="Arial Unicode MS" charset="0"/>
              </a:rPr>
              <a:t>6</a:t>
            </a:r>
            <a:r>
              <a:rPr lang="en-GB" b="1" dirty="0" smtClean="0">
                <a:solidFill>
                  <a:srgbClr val="000000"/>
                </a:solidFill>
                <a:latin typeface="Calibri" panose="020F0502020204030204" pitchFamily="34" charset="0"/>
                <a:cs typeface="Arial Unicode MS" charset="0"/>
              </a:rPr>
              <a:t>/0151r0</a:t>
            </a:r>
            <a:endParaRPr lang="en-GB" b="1" dirty="0" smtClean="0">
              <a:solidFill>
                <a:srgbClr val="000000"/>
              </a:solidFill>
              <a:latin typeface="Calibri" panose="020F0502020204030204" pitchFamily="34" charset="0"/>
              <a:cs typeface="Arial Unicode MS" charset="0"/>
            </a:endParaRPr>
          </a:p>
        </p:txBody>
      </p:sp>
    </p:spTree>
    <p:extLst>
      <p:ext uri="{BB962C8B-B14F-4D97-AF65-F5344CB8AC3E}">
        <p14:creationId xmlns:p14="http://schemas.microsoft.com/office/powerpoint/2010/main" val="3538957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p:txStyles>
    <p:titleStyle>
      <a:lvl1pPr algn="ctr" defTabSz="449274" rtl="0" eaLnBrk="1" fontAlgn="base" hangingPunct="1">
        <a:spcBef>
          <a:spcPct val="0"/>
        </a:spcBef>
        <a:spcAft>
          <a:spcPct val="0"/>
        </a:spcAft>
        <a:buClr>
          <a:srgbClr val="000000"/>
        </a:buClr>
        <a:buSzPct val="100000"/>
        <a:buFont typeface="Times New Roman" pitchFamily="16" charset="0"/>
        <a:defRPr sz="3600" b="1">
          <a:solidFill>
            <a:srgbClr val="000000"/>
          </a:solidFill>
          <a:latin typeface="Calibri" panose="020F0502020204030204" pitchFamily="34" charset="0"/>
          <a:ea typeface="+mj-ea"/>
          <a:cs typeface="+mj-cs"/>
        </a:defRPr>
      </a:lvl1pPr>
      <a:lvl2pPr marL="742971" indent="-285758"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30"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42"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54"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67"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79"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91"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303"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9" indent="-342909" algn="l" defTabSz="449274"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Calibri" panose="020F0502020204030204" pitchFamily="34" charset="0"/>
          <a:ea typeface="+mn-ea"/>
          <a:cs typeface="+mn-cs"/>
        </a:defRPr>
      </a:lvl1pPr>
      <a:lvl2pPr marL="742971" indent="-285758" algn="l" defTabSz="449274"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Calibri" panose="020F0502020204030204" pitchFamily="34" charset="0"/>
          <a:ea typeface="+mn-ea"/>
        </a:defRPr>
      </a:lvl2pPr>
      <a:lvl3pPr marL="1143030" indent="-228606" algn="l" defTabSz="449274" rtl="0" eaLnBrk="1" fontAlgn="base" hangingPunct="1">
        <a:spcBef>
          <a:spcPts val="45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600242"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defRPr>
      </a:lvl4pPr>
      <a:lvl5pPr marL="2057454"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defRPr>
      </a:lvl5pPr>
      <a:lvl6pPr marL="2514667"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79"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91"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303"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24" rtl="0" eaLnBrk="1" latinLnBrk="0" hangingPunct="1">
        <a:defRPr sz="1800" kern="1200">
          <a:solidFill>
            <a:schemeClr val="tx1"/>
          </a:solidFill>
          <a:latin typeface="+mn-lt"/>
          <a:ea typeface="+mn-ea"/>
          <a:cs typeface="+mn-cs"/>
        </a:defRPr>
      </a:lvl1pPr>
      <a:lvl2pPr marL="457212" algn="l" defTabSz="914424" rtl="0" eaLnBrk="1" latinLnBrk="0" hangingPunct="1">
        <a:defRPr sz="1800" kern="1200">
          <a:solidFill>
            <a:schemeClr val="tx1"/>
          </a:solidFill>
          <a:latin typeface="+mn-lt"/>
          <a:ea typeface="+mn-ea"/>
          <a:cs typeface="+mn-cs"/>
        </a:defRPr>
      </a:lvl2pPr>
      <a:lvl3pPr marL="914424" algn="l" defTabSz="914424" rtl="0" eaLnBrk="1" latinLnBrk="0" hangingPunct="1">
        <a:defRPr sz="1800" kern="1200">
          <a:solidFill>
            <a:schemeClr val="tx1"/>
          </a:solidFill>
          <a:latin typeface="+mn-lt"/>
          <a:ea typeface="+mn-ea"/>
          <a:cs typeface="+mn-cs"/>
        </a:defRPr>
      </a:lvl3pPr>
      <a:lvl4pPr marL="1371637" algn="l" defTabSz="914424" rtl="0" eaLnBrk="1" latinLnBrk="0" hangingPunct="1">
        <a:defRPr sz="1800" kern="1200">
          <a:solidFill>
            <a:schemeClr val="tx1"/>
          </a:solidFill>
          <a:latin typeface="+mn-lt"/>
          <a:ea typeface="+mn-ea"/>
          <a:cs typeface="+mn-cs"/>
        </a:defRPr>
      </a:lvl4pPr>
      <a:lvl5pPr marL="1828849" algn="l" defTabSz="914424" rtl="0" eaLnBrk="1" latinLnBrk="0" hangingPunct="1">
        <a:defRPr sz="1800" kern="1200">
          <a:solidFill>
            <a:schemeClr val="tx1"/>
          </a:solidFill>
          <a:latin typeface="+mn-lt"/>
          <a:ea typeface="+mn-ea"/>
          <a:cs typeface="+mn-cs"/>
        </a:defRPr>
      </a:lvl5pPr>
      <a:lvl6pPr marL="2286061" algn="l" defTabSz="914424" rtl="0" eaLnBrk="1" latinLnBrk="0" hangingPunct="1">
        <a:defRPr sz="1800" kern="1200">
          <a:solidFill>
            <a:schemeClr val="tx1"/>
          </a:solidFill>
          <a:latin typeface="+mn-lt"/>
          <a:ea typeface="+mn-ea"/>
          <a:cs typeface="+mn-cs"/>
        </a:defRPr>
      </a:lvl6pPr>
      <a:lvl7pPr marL="2743273" algn="l" defTabSz="914424" rtl="0" eaLnBrk="1" latinLnBrk="0" hangingPunct="1">
        <a:defRPr sz="1800" kern="1200">
          <a:solidFill>
            <a:schemeClr val="tx1"/>
          </a:solidFill>
          <a:latin typeface="+mn-lt"/>
          <a:ea typeface="+mn-ea"/>
          <a:cs typeface="+mn-cs"/>
        </a:defRPr>
      </a:lvl7pPr>
      <a:lvl8pPr marL="3200485" algn="l" defTabSz="914424" rtl="0" eaLnBrk="1" latinLnBrk="0" hangingPunct="1">
        <a:defRPr sz="1800" kern="1200">
          <a:solidFill>
            <a:schemeClr val="tx1"/>
          </a:solidFill>
          <a:latin typeface="+mn-lt"/>
          <a:ea typeface="+mn-ea"/>
          <a:cs typeface="+mn-cs"/>
        </a:defRPr>
      </a:lvl8pPr>
      <a:lvl9pPr marL="3657698" algn="l" defTabSz="9144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3.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26.e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13.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29.emf"/><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3.wmf"/><Relationship Id="rId2" Type="http://schemas.openxmlformats.org/officeDocument/2006/relationships/slideLayout" Target="../slideLayouts/slideLayout13.xml"/><Relationship Id="rId16" Type="http://schemas.openxmlformats.org/officeDocument/2006/relationships/oleObject" Target="../embeddings/oleObject3.bin"/><Relationship Id="rId1" Type="http://schemas.openxmlformats.org/officeDocument/2006/relationships/vmlDrawing" Target="../drawings/vmlDrawing3.v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0.png"/><Relationship Id="rId10" Type="http://schemas.openxmlformats.org/officeDocument/2006/relationships/image" Target="../media/image11.png"/><Relationship Id="rId19" Type="http://schemas.openxmlformats.org/officeDocument/2006/relationships/image" Target="../media/image4.emf"/><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8.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7"/>
            <a:ext cx="2303452" cy="273051"/>
          </a:xfrm>
        </p:spPr>
        <p:txBody>
          <a:bodyPr/>
          <a:lstStyle/>
          <a:p>
            <a:r>
              <a:rPr lang="en-US" altLang="zh-CN" smtClean="0"/>
              <a:t>September 2016</a:t>
            </a:r>
            <a:endParaRPr lang="en-GB" altLang="ja-JP" dirty="0"/>
          </a:p>
        </p:txBody>
      </p:sp>
      <p:sp>
        <p:nvSpPr>
          <p:cNvPr id="7" name="Footer Placeholder 4"/>
          <p:cNvSpPr>
            <a:spLocks noGrp="1"/>
          </p:cNvSpPr>
          <p:nvPr>
            <p:ph type="ftr" idx="14"/>
          </p:nvPr>
        </p:nvSpPr>
        <p:spPr>
          <a:xfrm>
            <a:off x="5500694" y="6475415"/>
            <a:ext cx="3041644" cy="180975"/>
          </a:xfrm>
        </p:spPr>
        <p:txBody>
          <a:bodyPr/>
          <a:lstStyle/>
          <a:p>
            <a:r>
              <a:rPr lang="en-US" altLang="ja-JP" dirty="0" smtClean="0"/>
              <a:t>Chen SUN, Sony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1"/>
            <a:ext cx="7772400" cy="1470711"/>
          </a:xfrm>
          <a:ln/>
        </p:spPr>
        <p:txBody>
          <a:bodyPr>
            <a:noAutofit/>
          </a:bodyPr>
          <a:lstStyle/>
          <a:p>
            <a:pPr>
              <a:tabLst>
                <a:tab pos="0" algn="l"/>
                <a:tab pos="914367" algn="l"/>
                <a:tab pos="1828734" algn="l"/>
                <a:tab pos="2743102" algn="l"/>
                <a:tab pos="3657470" algn="l"/>
                <a:tab pos="4571836" algn="l"/>
                <a:tab pos="5486202" algn="l"/>
                <a:tab pos="6400570" algn="l"/>
                <a:tab pos="7314937" algn="l"/>
                <a:tab pos="8229304" algn="l"/>
                <a:tab pos="9143672" algn="l"/>
                <a:tab pos="10058038" algn="l"/>
              </a:tabLst>
            </a:pPr>
            <a:r>
              <a:rPr lang="en-GB" sz="2800" dirty="0" smtClean="0"/>
              <a:t>CID162 resolution</a:t>
            </a:r>
            <a:br>
              <a:rPr lang="en-GB" sz="2800" dirty="0" smtClean="0"/>
            </a:br>
            <a:r>
              <a:rPr lang="en-GB" sz="2800" dirty="0" smtClean="0"/>
              <a:t>Graph based resource allocation</a:t>
            </a:r>
            <a:endParaRPr lang="en-GB" sz="2800" dirty="0"/>
          </a:p>
        </p:txBody>
      </p:sp>
      <p:sp>
        <p:nvSpPr>
          <p:cNvPr id="3074" name="Rectangle 2"/>
          <p:cNvSpPr>
            <a:spLocks noGrp="1" noChangeArrowheads="1"/>
          </p:cNvSpPr>
          <p:nvPr>
            <p:ph type="body" idx="1"/>
          </p:nvPr>
        </p:nvSpPr>
        <p:spPr>
          <a:xfrm>
            <a:off x="687559" y="2156510"/>
            <a:ext cx="7772400" cy="396876"/>
          </a:xfrm>
          <a:ln/>
        </p:spPr>
        <p:txBody>
          <a:bodyPr/>
          <a:lstStyle/>
          <a:p>
            <a:pPr marL="0" indent="0" algn="ctr">
              <a:spcBef>
                <a:spcPts val="500"/>
              </a:spcBef>
              <a:buNone/>
              <a:tabLst>
                <a:tab pos="912780" algn="l"/>
                <a:tab pos="1827148" algn="l"/>
                <a:tab pos="2741514" algn="l"/>
                <a:tab pos="3655882" algn="l"/>
                <a:tab pos="4570250" algn="l"/>
                <a:tab pos="5484616" algn="l"/>
                <a:tab pos="6398983" algn="l"/>
                <a:tab pos="7313351" algn="l"/>
                <a:tab pos="8227718" algn="l"/>
                <a:tab pos="9142086" algn="l"/>
                <a:tab pos="10056452" algn="l"/>
              </a:tabLst>
            </a:pPr>
            <a:r>
              <a:rPr lang="en-GB" sz="2000" dirty="0"/>
              <a:t>Date:</a:t>
            </a:r>
            <a:r>
              <a:rPr lang="en-GB" sz="2000" b="0" dirty="0"/>
              <a:t> </a:t>
            </a:r>
            <a:r>
              <a:rPr lang="en-GB" sz="2000" b="0" dirty="0" smtClean="0"/>
              <a:t>2016-09</a:t>
            </a:r>
            <a:r>
              <a:rPr lang="en-US" altLang="zh-CN" sz="2000" b="0" dirty="0" smtClean="0"/>
              <a:t>-11</a:t>
            </a:r>
            <a:endParaRPr lang="en-GB" sz="2000" b="0" dirty="0"/>
          </a:p>
        </p:txBody>
      </p:sp>
      <p:grpSp>
        <p:nvGrpSpPr>
          <p:cNvPr id="12" name="Group 11"/>
          <p:cNvGrpSpPr/>
          <p:nvPr/>
        </p:nvGrpSpPr>
        <p:grpSpPr>
          <a:xfrm>
            <a:off x="571500" y="5754472"/>
            <a:ext cx="8001000" cy="650727"/>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pPr defTabSz="445207" eaLnBrk="0" fontAlgn="base" hangingPunct="0">
                <a:spcBef>
                  <a:spcPct val="0"/>
                </a:spcBef>
                <a:spcAft>
                  <a:spcPct val="0"/>
                </a:spcAft>
                <a:buClr>
                  <a:srgbClr val="000000"/>
                </a:buClr>
                <a:buSzPct val="100000"/>
              </a:pPr>
              <a:r>
                <a:rPr lang="en-US" sz="1200" dirty="0">
                  <a:solidFill>
                    <a:srgbClr val="000000"/>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49246" eaLnBrk="0" fontAlgn="base" hangingPunct="0">
                <a:spcBef>
                  <a:spcPct val="0"/>
                </a:spcBef>
                <a:spcAft>
                  <a:spcPct val="0"/>
                </a:spcAft>
                <a:buClr>
                  <a:srgbClr val="000000"/>
                </a:buClr>
                <a:buSzPct val="100000"/>
              </a:pPr>
              <a:endParaRPr lang="en-US" sz="2400" dirty="0">
                <a:solidFill>
                  <a:srgbClr val="FFFFFF"/>
                </a:solidFill>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063759559"/>
              </p:ext>
            </p:extLst>
          </p:nvPr>
        </p:nvGraphicFramePr>
        <p:xfrm>
          <a:off x="703263" y="2547938"/>
          <a:ext cx="7772400" cy="2447925"/>
        </p:xfrm>
        <a:graphic>
          <a:graphicData uri="http://schemas.openxmlformats.org/presentationml/2006/ole">
            <mc:AlternateContent xmlns:mc="http://schemas.openxmlformats.org/markup-compatibility/2006">
              <mc:Choice xmlns:v="urn:schemas-microsoft-com:vml" Requires="v">
                <p:oleObj spid="_x0000_s1662" name="Document" r:id="rId5" imgW="8253286" imgH="2611075" progId="Word.Document.8">
                  <p:embed/>
                </p:oleObj>
              </mc:Choice>
              <mc:Fallback>
                <p:oleObj name="Document" r:id="rId5" imgW="8253286" imgH="2611075" progId="Word.Document.8">
                  <p:embed/>
                  <p:pic>
                    <p:nvPicPr>
                      <p:cNvPr id="0" name=""/>
                      <p:cNvPicPr>
                        <a:picLocks noChangeAspect="1" noChangeArrowheads="1"/>
                      </p:cNvPicPr>
                      <p:nvPr/>
                    </p:nvPicPr>
                    <p:blipFill>
                      <a:blip r:embed="rId6"/>
                      <a:srcRect/>
                      <a:stretch>
                        <a:fillRect/>
                      </a:stretch>
                    </p:blipFill>
                    <p:spPr bwMode="auto">
                      <a:xfrm>
                        <a:off x="703263" y="2547938"/>
                        <a:ext cx="7772400" cy="24479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 name="Rectangle 4"/>
          <p:cNvSpPr>
            <a:spLocks noChangeArrowheads="1"/>
          </p:cNvSpPr>
          <p:nvPr/>
        </p:nvSpPr>
        <p:spPr bwMode="auto">
          <a:xfrm>
            <a:off x="761437" y="2170403"/>
            <a:ext cx="1447800" cy="381000"/>
          </a:xfrm>
          <a:prstGeom prst="rect">
            <a:avLst/>
          </a:prstGeom>
          <a:noFill/>
          <a:ln w="9525">
            <a:noFill/>
            <a:round/>
            <a:headEnd/>
            <a:tailEnd/>
          </a:ln>
          <a:effectLst/>
        </p:spPr>
        <p:txBody>
          <a:bodyPr lIns="92154" tIns="46077" rIns="92154" bIns="46077"/>
          <a:lstStyle/>
          <a:p>
            <a:pPr defTabSz="445207" eaLnBrk="0" fontAlgn="base" hangingPunct="0">
              <a:spcBef>
                <a:spcPts val="500"/>
              </a:spcBef>
              <a:spcAft>
                <a:spcPct val="0"/>
              </a:spcAft>
              <a:buClr>
                <a:srgbClr val="000000"/>
              </a:buClr>
              <a:buSzPct val="100000"/>
              <a:tabLst>
                <a:tab pos="342888" algn="l"/>
                <a:tab pos="1257255" algn="l"/>
                <a:tab pos="2171622" algn="l"/>
                <a:tab pos="3085989" algn="l"/>
                <a:tab pos="4000356" algn="l"/>
                <a:tab pos="4914723" algn="l"/>
                <a:tab pos="5829091" algn="l"/>
                <a:tab pos="6743457" algn="l"/>
                <a:tab pos="7657824" algn="l"/>
                <a:tab pos="8572193" algn="l"/>
                <a:tab pos="9486559" algn="l"/>
                <a:tab pos="10400927" algn="l"/>
              </a:tabLst>
            </a:pPr>
            <a:r>
              <a:rPr lang="en-GB" sz="2000" dirty="0">
                <a:solidFill>
                  <a:srgbClr val="000000"/>
                </a:solidFill>
                <a:latin typeface="Calibri" panose="020F0502020204030204" pitchFamily="34" charset="0"/>
              </a:rPr>
              <a:t>Authors:</a:t>
            </a:r>
          </a:p>
        </p:txBody>
      </p:sp>
    </p:spTree>
    <p:extLst>
      <p:ext uri="{BB962C8B-B14F-4D97-AF65-F5344CB8AC3E}">
        <p14:creationId xmlns:p14="http://schemas.microsoft.com/office/powerpoint/2010/main" val="8386157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ChangeArrowheads="1"/>
          </p:cNvSpPr>
          <p:nvPr/>
        </p:nvSpPr>
        <p:spPr>
          <a:xfrm>
            <a:off x="112920" y="705768"/>
            <a:ext cx="892899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dirty="0" smtClean="0">
                <a:solidFill>
                  <a:srgbClr val="6600FF"/>
                </a:solidFill>
                <a:latin typeface="Haettenschweiler" pitchFamily="34" charset="0"/>
              </a:rPr>
              <a:t>Procedure of Forming </a:t>
            </a:r>
            <a:r>
              <a:rPr lang="en-US" altLang="zh-CN" sz="3600" dirty="0" err="1" smtClean="0">
                <a:solidFill>
                  <a:srgbClr val="6600FF"/>
                </a:solidFill>
                <a:latin typeface="Haettenschweiler" pitchFamily="34" charset="0"/>
              </a:rPr>
              <a:t>cochannel</a:t>
            </a:r>
            <a:r>
              <a:rPr lang="en-US" altLang="zh-CN" sz="3600" dirty="0" smtClean="0">
                <a:solidFill>
                  <a:srgbClr val="6600FF"/>
                </a:solidFill>
                <a:latin typeface="Haettenschweiler" pitchFamily="34" charset="0"/>
              </a:rPr>
              <a:t> Clusters (2/2)</a:t>
            </a:r>
            <a:endParaRPr lang="zh-CN" altLang="en-US" sz="3600" dirty="0">
              <a:solidFill>
                <a:srgbClr val="6600FF"/>
              </a:solidFill>
              <a:latin typeface="Haettenschweiler" pitchFamily="34"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灯片编号占位符 5"/>
          <p:cNvSpPr>
            <a:spLocks noGrp="1"/>
          </p:cNvSpPr>
          <p:nvPr>
            <p:ph type="sldNum" sz="quarter" idx="12"/>
          </p:nvPr>
        </p:nvSpPr>
        <p:spPr>
          <a:xfrm>
            <a:off x="8708321" y="6381328"/>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10</a:t>
            </a:fld>
            <a:endParaRPr lang="zh-CN" altLang="zh-CN" dirty="0" smtClean="0"/>
          </a:p>
        </p:txBody>
      </p:sp>
      <p:sp>
        <p:nvSpPr>
          <p:cNvPr id="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1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4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8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10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5" name="Rectangle 1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矩形 23"/>
          <p:cNvSpPr/>
          <p:nvPr/>
        </p:nvSpPr>
        <p:spPr>
          <a:xfrm>
            <a:off x="504949" y="1340768"/>
            <a:ext cx="8134102" cy="830997"/>
          </a:xfrm>
          <a:prstGeom prst="rect">
            <a:avLst/>
          </a:prstGeom>
        </p:spPr>
        <p:txBody>
          <a:bodyPr wrap="square">
            <a:spAutoFit/>
          </a:bodyPr>
          <a:lstStyle/>
          <a:p>
            <a:pPr marL="285750" indent="-285750">
              <a:buFont typeface="Wingdings" panose="05000000000000000000" pitchFamily="2" charset="2"/>
              <a:buChar char="Ø"/>
            </a:pPr>
            <a:r>
              <a:rPr lang="en-US" altLang="zh-CN" sz="2400" b="1" i="1" dirty="0" smtClean="0">
                <a:latin typeface="Times New Roman" pitchFamily="18" charset="0"/>
                <a:ea typeface="宋体" pitchFamily="2" charset="-122"/>
              </a:rPr>
              <a:t>Procedure of adding as many GCOs to co-channel cluster until the SINR threshold is reached.</a:t>
            </a:r>
            <a:endParaRPr lang="en-US" altLang="zh-CN" sz="2400" dirty="0">
              <a:latin typeface="Times New Roman" pitchFamily="18" charset="0"/>
              <a:ea typeface="宋体" pitchFamily="2" charset="-122"/>
            </a:endParaRPr>
          </a:p>
        </p:txBody>
      </p:sp>
      <p:sp>
        <p:nvSpPr>
          <p:cNvPr id="12" name="日期占位符 11"/>
          <p:cNvSpPr>
            <a:spLocks noGrp="1"/>
          </p:cNvSpPr>
          <p:nvPr>
            <p:ph type="dt" sz="half" idx="10"/>
          </p:nvPr>
        </p:nvSpPr>
        <p:spPr/>
        <p:txBody>
          <a:bodyPr/>
          <a:lstStyle/>
          <a:p>
            <a:r>
              <a:rPr lang="en-US" altLang="zh-CN" smtClean="0"/>
              <a:t>September 2016</a:t>
            </a:r>
            <a:endParaRPr lang="zh-CN" altLang="en-US"/>
          </a:p>
        </p:txBody>
      </p:sp>
      <p:sp>
        <p:nvSpPr>
          <p:cNvPr id="14" name="页脚占位符 13"/>
          <p:cNvSpPr>
            <a:spLocks noGrp="1"/>
          </p:cNvSpPr>
          <p:nvPr>
            <p:ph type="ftr" sz="quarter" idx="11"/>
          </p:nvPr>
        </p:nvSpPr>
        <p:spPr/>
        <p:txBody>
          <a:bodyPr/>
          <a:lstStyle/>
          <a:p>
            <a:r>
              <a:rPr lang="en-US" altLang="zh-CN" smtClean="0"/>
              <a:t>Chen SUN, Sony</a:t>
            </a:r>
            <a:endParaRPr lang="zh-CN" altLang="en-US"/>
          </a:p>
        </p:txBody>
      </p:sp>
      <p:sp>
        <p:nvSpPr>
          <p:cNvPr id="1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对象 18"/>
          <p:cNvGraphicFramePr>
            <a:graphicFrameLocks noChangeAspect="1"/>
          </p:cNvGraphicFramePr>
          <p:nvPr>
            <p:extLst>
              <p:ext uri="{D42A27DB-BD31-4B8C-83A1-F6EECF244321}">
                <p14:modId xmlns:p14="http://schemas.microsoft.com/office/powerpoint/2010/main" val="1806488561"/>
              </p:ext>
            </p:extLst>
          </p:nvPr>
        </p:nvGraphicFramePr>
        <p:xfrm>
          <a:off x="790050" y="2348880"/>
          <a:ext cx="7574731" cy="3489483"/>
        </p:xfrm>
        <a:graphic>
          <a:graphicData uri="http://schemas.openxmlformats.org/presentationml/2006/ole">
            <mc:AlternateContent xmlns:mc="http://schemas.openxmlformats.org/markup-compatibility/2006">
              <mc:Choice xmlns:v="urn:schemas-microsoft-com:vml" Requires="v">
                <p:oleObj spid="_x0000_s9224" name="Visio" r:id="rId3" imgW="7646923" imgH="3518370" progId="Visio.Drawing.11">
                  <p:embed/>
                </p:oleObj>
              </mc:Choice>
              <mc:Fallback>
                <p:oleObj name="Visio" r:id="rId3" imgW="7646923" imgH="351837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50" y="2348880"/>
                        <a:ext cx="7574731" cy="3489483"/>
                      </a:xfrm>
                      <a:prstGeom prst="rect">
                        <a:avLst/>
                      </a:prstGeom>
                      <a:noFill/>
                    </p:spPr>
                  </p:pic>
                </p:oleObj>
              </mc:Fallback>
            </mc:AlternateContent>
          </a:graphicData>
        </a:graphic>
      </p:graphicFrame>
    </p:spTree>
    <p:extLst>
      <p:ext uri="{BB962C8B-B14F-4D97-AF65-F5344CB8AC3E}">
        <p14:creationId xmlns:p14="http://schemas.microsoft.com/office/powerpoint/2010/main" val="2976957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8708321" y="6381328"/>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11</a:t>
            </a:fld>
            <a:endParaRPr lang="zh-CN" altLang="zh-CN" dirty="0" smtClean="0"/>
          </a:p>
        </p:txBody>
      </p:sp>
      <p:sp>
        <p:nvSpPr>
          <p:cNvPr id="4" name="标题 1"/>
          <p:cNvSpPr txBox="1">
            <a:spLocks noChangeArrowheads="1"/>
          </p:cNvSpPr>
          <p:nvPr/>
        </p:nvSpPr>
        <p:spPr>
          <a:xfrm>
            <a:off x="457200" y="332656"/>
            <a:ext cx="8229600" cy="14127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smtClean="0">
                <a:solidFill>
                  <a:srgbClr val="6600FF"/>
                </a:solidFill>
                <a:latin typeface="Haettenschweiler" pitchFamily="34" charset="0"/>
              </a:rPr>
              <a:t>Determine the SINR margin threshold</a:t>
            </a:r>
          </a:p>
          <a:p>
            <a:r>
              <a:rPr lang="en-US" altLang="zh-CN" sz="3200" dirty="0" smtClean="0">
                <a:solidFill>
                  <a:srgbClr val="6600FF"/>
                </a:solidFill>
                <a:latin typeface="Haettenschweiler" pitchFamily="34" charset="0"/>
              </a:rPr>
              <a:t> of each cluster</a:t>
            </a:r>
            <a:endParaRPr lang="zh-CN" altLang="en-US" sz="3200" dirty="0">
              <a:solidFill>
                <a:srgbClr val="6600FF"/>
              </a:solidFill>
              <a:latin typeface="Haettenschweiler" pitchFamily="34" charset="0"/>
            </a:endParaRPr>
          </a:p>
        </p:txBody>
      </p:sp>
      <mc:AlternateContent xmlns:mc="http://schemas.openxmlformats.org/markup-compatibility/2006" xmlns:a14="http://schemas.microsoft.com/office/drawing/2010/main">
        <mc:Choice Requires="a14">
          <p:sp>
            <p:nvSpPr>
              <p:cNvPr id="5" name="矩形 4"/>
              <p:cNvSpPr/>
              <p:nvPr/>
            </p:nvSpPr>
            <p:spPr>
              <a:xfrm>
                <a:off x="422192" y="999990"/>
                <a:ext cx="8134102" cy="5254452"/>
              </a:xfrm>
              <a:prstGeom prst="rect">
                <a:avLst/>
              </a:prstGeom>
            </p:spPr>
            <p:txBody>
              <a:bodyPr wrap="square">
                <a:spAutoFit/>
              </a:bodyPr>
              <a:lstStyle/>
              <a:p>
                <a:pPr marL="800100" lvl="1" indent="-342900">
                  <a:buFont typeface="Arial" panose="020B0604020202020204" pitchFamily="34" charset="0"/>
                  <a:buChar char="•"/>
                </a:pPr>
                <a:endParaRPr lang="en-US" altLang="zh-CN" sz="2000" dirty="0" smtClean="0">
                  <a:latin typeface="Times New Roman" pitchFamily="18" charset="0"/>
                  <a:ea typeface="宋体" pitchFamily="2" charset="-122"/>
                </a:endParaRPr>
              </a:p>
              <a:p>
                <a:pPr marL="285750" indent="-285750">
                  <a:buFont typeface="Wingdings" panose="05000000000000000000" pitchFamily="2" charset="2"/>
                  <a:buChar char="Ø"/>
                </a:pPr>
                <a:r>
                  <a:rPr lang="en-US" altLang="zh-CN" sz="2400" dirty="0" smtClean="0">
                    <a:latin typeface="Times New Roman" pitchFamily="18" charset="0"/>
                    <a:ea typeface="宋体" pitchFamily="2" charset="-122"/>
                  </a:rPr>
                  <a:t> </a:t>
                </a:r>
                <a:r>
                  <a:rPr lang="en-US" altLang="zh-CN" sz="2400" dirty="0">
                    <a:latin typeface="Times New Roman" pitchFamily="18" charset="0"/>
                    <a:ea typeface="宋体" pitchFamily="2" charset="-122"/>
                  </a:rPr>
                  <a:t> Definition:</a:t>
                </a:r>
              </a:p>
              <a:p>
                <a:pPr marL="800100" lvl="1" indent="-342900">
                  <a:buFont typeface="Arial" panose="020B0604020202020204" pitchFamily="34" charset="0"/>
                  <a:buChar char="•"/>
                </a:pPr>
                <a:r>
                  <a:rPr lang="en-US" altLang="zh-CN" sz="2000" dirty="0">
                    <a:latin typeface="Times New Roman" pitchFamily="18" charset="0"/>
                    <a:ea typeface="宋体" pitchFamily="2" charset="-122"/>
                  </a:rPr>
                  <a:t>SINR margin = </a:t>
                </a:r>
                <a:r>
                  <a:rPr lang="en-US" altLang="zh-CN" sz="2000" i="1" dirty="0">
                    <a:latin typeface="Times New Roman" pitchFamily="18" charset="0"/>
                    <a:ea typeface="宋体" pitchFamily="2" charset="-122"/>
                  </a:rPr>
                  <a:t>SINR – </a:t>
                </a:r>
                <a:r>
                  <a:rPr lang="en-US" altLang="zh-CN" sz="2000" i="1" dirty="0" err="1">
                    <a:latin typeface="Times New Roman" pitchFamily="18" charset="0"/>
                    <a:ea typeface="宋体" pitchFamily="2" charset="-122"/>
                  </a:rPr>
                  <a:t>SINR</a:t>
                </a:r>
                <a:r>
                  <a:rPr lang="en-US" altLang="zh-CN" sz="2000" i="1" baseline="-25000" dirty="0" err="1">
                    <a:latin typeface="Times New Roman" pitchFamily="18" charset="0"/>
                    <a:ea typeface="宋体" pitchFamily="2" charset="-122"/>
                  </a:rPr>
                  <a:t>th</a:t>
                </a:r>
                <a:endParaRPr lang="en-US" altLang="zh-CN" sz="2000" i="1" baseline="-25000" dirty="0">
                  <a:latin typeface="Times New Roman" pitchFamily="18" charset="0"/>
                  <a:ea typeface="宋体" pitchFamily="2" charset="-122"/>
                </a:endParaRPr>
              </a:p>
              <a:p>
                <a:pPr marL="800100" lvl="1" indent="-342900">
                  <a:buFont typeface="Arial" panose="020B0604020202020204" pitchFamily="34" charset="0"/>
                  <a:buChar char="•"/>
                </a:pPr>
                <a:r>
                  <a:rPr lang="en-US" altLang="zh-CN" sz="2000" dirty="0">
                    <a:latin typeface="Times New Roman" pitchFamily="18" charset="0"/>
                    <a:ea typeface="宋体" pitchFamily="2" charset="-122"/>
                  </a:rPr>
                  <a:t>SINR margin threshold of the </a:t>
                </a:r>
                <a:r>
                  <a:rPr lang="en-US" altLang="zh-CN" sz="2000" i="1" dirty="0" err="1">
                    <a:latin typeface="Times New Roman" pitchFamily="18" charset="0"/>
                    <a:ea typeface="宋体" pitchFamily="2" charset="-122"/>
                  </a:rPr>
                  <a:t>i</a:t>
                </a:r>
                <a:r>
                  <a:rPr lang="en-US" altLang="zh-CN" sz="2000" dirty="0" err="1">
                    <a:latin typeface="Times New Roman" pitchFamily="18" charset="0"/>
                    <a:ea typeface="宋体" pitchFamily="2" charset="-122"/>
                  </a:rPr>
                  <a:t>-th</a:t>
                </a:r>
                <a:r>
                  <a:rPr lang="en-US" altLang="zh-CN" sz="2000" dirty="0">
                    <a:latin typeface="Times New Roman" pitchFamily="18" charset="0"/>
                    <a:ea typeface="宋体" pitchFamily="2" charset="-122"/>
                  </a:rPr>
                  <a:t> cluster (</a:t>
                </a:r>
                <a:r>
                  <a:rPr lang="zh-CN" altLang="en-US" i="1"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C</a:t>
                </a:r>
                <a:r>
                  <a:rPr lang="en-US" altLang="zh-CN" i="1" baseline="-25000" dirty="0">
                    <a:latin typeface="Times New Roman" panose="02020603050405020304" pitchFamily="18" charset="0"/>
                    <a:cs typeface="Times New Roman" panose="02020603050405020304" pitchFamily="18" charset="0"/>
                  </a:rPr>
                  <a:t>i</a:t>
                </a:r>
                <a:r>
                  <a:rPr lang="en-US" altLang="zh-CN" sz="2000" dirty="0">
                    <a:latin typeface="Times New Roman" pitchFamily="18" charset="0"/>
                    <a:ea typeface="宋体" pitchFamily="2" charset="-122"/>
                  </a:rPr>
                  <a:t>) : SINR margin of each </a:t>
                </a:r>
                <a:r>
                  <a:rPr lang="en-US" altLang="zh-CN" sz="2000" dirty="0" smtClean="0">
                    <a:latin typeface="Times New Roman" pitchFamily="18" charset="0"/>
                    <a:ea typeface="宋体" pitchFamily="2" charset="-122"/>
                  </a:rPr>
                  <a:t>GCO </a:t>
                </a:r>
                <a:r>
                  <a:rPr lang="en-US" altLang="zh-CN" sz="2000" dirty="0">
                    <a:latin typeface="Times New Roman" pitchFamily="18" charset="0"/>
                    <a:ea typeface="宋体" pitchFamily="2" charset="-122"/>
                  </a:rPr>
                  <a:t>in the </a:t>
                </a:r>
                <a:r>
                  <a:rPr lang="en-US" altLang="zh-CN" sz="2000" i="1" dirty="0" err="1">
                    <a:latin typeface="Times New Roman" pitchFamily="18" charset="0"/>
                    <a:ea typeface="宋体" pitchFamily="2" charset="-122"/>
                  </a:rPr>
                  <a:t>i</a:t>
                </a:r>
                <a:r>
                  <a:rPr lang="en-US" altLang="zh-CN" sz="2000" dirty="0" err="1">
                    <a:latin typeface="Times New Roman" pitchFamily="18" charset="0"/>
                    <a:ea typeface="宋体" pitchFamily="2" charset="-122"/>
                  </a:rPr>
                  <a:t>-th</a:t>
                </a:r>
                <a:r>
                  <a:rPr lang="en-US" altLang="zh-CN" sz="2000" dirty="0">
                    <a:latin typeface="Times New Roman" pitchFamily="18" charset="0"/>
                    <a:ea typeface="宋体" pitchFamily="2" charset="-122"/>
                  </a:rPr>
                  <a:t> cluster </a:t>
                </a:r>
                <a14:m>
                  <m:oMath xmlns:m="http://schemas.openxmlformats.org/officeDocument/2006/math">
                    <m:r>
                      <a:rPr lang="en-US" altLang="zh-CN" sz="2400" i="1">
                        <a:latin typeface="Cambria Math"/>
                        <a:ea typeface="Cambria Math"/>
                      </a:rPr>
                      <m:t>≤</m:t>
                    </m:r>
                    <m:r>
                      <m:rPr>
                        <m:nor/>
                      </m:rPr>
                      <a:rPr lang="zh-CN" altLang="en-US" sz="2000" i="1" dirty="0">
                        <a:latin typeface="Times New Roman" panose="02020603050405020304" pitchFamily="18" charset="0"/>
                        <a:cs typeface="Times New Roman" panose="02020603050405020304" pitchFamily="18" charset="0"/>
                      </a:rPr>
                      <m:t>△</m:t>
                    </m:r>
                    <m:r>
                      <m:rPr>
                        <m:nor/>
                      </m:rPr>
                      <a:rPr lang="en-US" altLang="zh-CN" sz="2000" i="1" dirty="0">
                        <a:latin typeface="Times New Roman" panose="02020603050405020304" pitchFamily="18" charset="0"/>
                        <a:cs typeface="Times New Roman" panose="02020603050405020304" pitchFamily="18" charset="0"/>
                      </a:rPr>
                      <m:t>C</m:t>
                    </m:r>
                    <m:r>
                      <m:rPr>
                        <m:nor/>
                      </m:rPr>
                      <a:rPr lang="en-US" altLang="zh-CN" sz="2000" i="1" baseline="-25000" dirty="0">
                        <a:latin typeface="Times New Roman" panose="02020603050405020304" pitchFamily="18" charset="0"/>
                        <a:cs typeface="Times New Roman" panose="02020603050405020304" pitchFamily="18" charset="0"/>
                      </a:rPr>
                      <m:t>i</m:t>
                    </m:r>
                  </m:oMath>
                </a14:m>
                <a:r>
                  <a:rPr lang="en-US" altLang="zh-CN" sz="2000" baseline="-25000" dirty="0">
                    <a:latin typeface="Times New Roman" pitchFamily="18" charset="0"/>
                    <a:cs typeface="Times New Roman" panose="02020603050405020304" pitchFamily="18" charset="0"/>
                  </a:rPr>
                  <a:t> </a:t>
                </a:r>
                <a:endParaRPr lang="en-US" altLang="zh-CN" sz="2400" dirty="0" smtClean="0">
                  <a:latin typeface="Times New Roman" pitchFamily="18" charset="0"/>
                  <a:ea typeface="宋体" pitchFamily="2" charset="-122"/>
                </a:endParaRPr>
              </a:p>
              <a:p>
                <a:pPr marL="285750" indent="-285750">
                  <a:spcBef>
                    <a:spcPts val="1200"/>
                  </a:spcBef>
                  <a:buFont typeface="Wingdings" panose="05000000000000000000" pitchFamily="2" charset="2"/>
                  <a:buChar char="Ø"/>
                </a:pPr>
                <a:r>
                  <a:rPr lang="en-US" altLang="zh-CN" sz="2400" dirty="0" smtClean="0">
                    <a:latin typeface="Times New Roman" pitchFamily="18" charset="0"/>
                    <a:ea typeface="宋体" pitchFamily="2" charset="-122"/>
                  </a:rPr>
                  <a:t> Related factors:</a:t>
                </a:r>
              </a:p>
              <a:p>
                <a:pPr marL="800100" lvl="1" indent="-342900">
                  <a:buFont typeface="Arial" panose="020B0604020202020204" pitchFamily="34" charset="0"/>
                  <a:buChar char="•"/>
                </a:pPr>
                <a:r>
                  <a:rPr lang="en-US" altLang="zh-CN" sz="2000" dirty="0" smtClean="0">
                    <a:solidFill>
                      <a:prstClr val="black"/>
                    </a:solidFill>
                    <a:latin typeface="Times New Roman" pitchFamily="18" charset="0"/>
                    <a:ea typeface="宋体" pitchFamily="2" charset="-122"/>
                  </a:rPr>
                  <a:t>Information of cluster members </a:t>
                </a:r>
              </a:p>
              <a:p>
                <a:pPr lvl="1"/>
                <a:r>
                  <a:rPr lang="en-US" altLang="zh-CN" sz="2000" dirty="0">
                    <a:solidFill>
                      <a:prstClr val="black"/>
                    </a:solidFill>
                    <a:latin typeface="Times New Roman" pitchFamily="18" charset="0"/>
                    <a:ea typeface="宋体" pitchFamily="2" charset="-122"/>
                  </a:rPr>
                  <a:t> </a:t>
                </a:r>
                <a:r>
                  <a:rPr lang="en-US" altLang="zh-CN" sz="2000" dirty="0" smtClean="0">
                    <a:solidFill>
                      <a:prstClr val="black"/>
                    </a:solidFill>
                    <a:latin typeface="Times New Roman" pitchFamily="18" charset="0"/>
                    <a:ea typeface="宋体" pitchFamily="2" charset="-122"/>
                  </a:rPr>
                  <a:t>    </a:t>
                </a:r>
                <a:r>
                  <a:rPr lang="en-US" altLang="zh-CN" sz="1600" dirty="0" smtClean="0">
                    <a:solidFill>
                      <a:prstClr val="black"/>
                    </a:solidFill>
                    <a:latin typeface="Times New Roman" pitchFamily="18" charset="0"/>
                    <a:ea typeface="宋体" pitchFamily="2" charset="-122"/>
                  </a:rPr>
                  <a:t>(e.g., location, maximum transmit power, SINR threshold)</a:t>
                </a:r>
                <a:endParaRPr lang="en-US" altLang="zh-CN" dirty="0" smtClean="0">
                  <a:latin typeface="Times New Roman" pitchFamily="18" charset="0"/>
                  <a:ea typeface="宋体" pitchFamily="2" charset="-122"/>
                </a:endParaRPr>
              </a:p>
              <a:p>
                <a:pPr marL="285750" indent="-285750">
                  <a:spcBef>
                    <a:spcPts val="1200"/>
                  </a:spcBef>
                  <a:buFont typeface="Wingdings" panose="05000000000000000000" pitchFamily="2" charset="2"/>
                  <a:buChar char="Ø"/>
                </a:pPr>
                <a:r>
                  <a:rPr lang="en-US" altLang="zh-CN" sz="2400" dirty="0" smtClean="0">
                    <a:latin typeface="Times New Roman" pitchFamily="18" charset="0"/>
                    <a:ea typeface="宋体" pitchFamily="2" charset="-122"/>
                  </a:rPr>
                  <a:t> Example of determining the </a:t>
                </a:r>
                <a:r>
                  <a:rPr lang="zh-CN" altLang="en-US" i="1"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C</a:t>
                </a:r>
                <a:r>
                  <a:rPr lang="en-US" altLang="zh-CN" i="1" baseline="-25000" dirty="0">
                    <a:latin typeface="Times New Roman" panose="02020603050405020304" pitchFamily="18" charset="0"/>
                    <a:cs typeface="Times New Roman" panose="02020603050405020304" pitchFamily="18" charset="0"/>
                  </a:rPr>
                  <a:t>i </a:t>
                </a:r>
                <a:r>
                  <a:rPr lang="en-US" altLang="zh-CN" sz="2400" dirty="0" smtClean="0">
                    <a:latin typeface="Times New Roman" pitchFamily="18" charset="0"/>
                    <a:ea typeface="宋体" pitchFamily="2" charset="-122"/>
                  </a:rPr>
                  <a:t>:</a:t>
                </a:r>
              </a:p>
              <a:p>
                <a:pPr marL="800100" lvl="1" indent="-342900">
                  <a:buFont typeface="Arial" panose="020B0604020202020204" pitchFamily="34" charset="0"/>
                  <a:buChar char="•"/>
                </a:pPr>
                <a:r>
                  <a:rPr lang="en-US" altLang="zh-CN" sz="2000" dirty="0" smtClean="0">
                    <a:solidFill>
                      <a:prstClr val="black"/>
                    </a:solidFill>
                    <a:latin typeface="Times New Roman" pitchFamily="18" charset="0"/>
                    <a:ea typeface="宋体" pitchFamily="2" charset="-122"/>
                  </a:rPr>
                  <a:t>Set </a:t>
                </a:r>
                <a14:m>
                  <m:oMath xmlns:m="http://schemas.openxmlformats.org/officeDocument/2006/math">
                    <m:r>
                      <m:rPr>
                        <m:nor/>
                      </m:rPr>
                      <a:rPr lang="zh-CN" altLang="en-US" sz="2000" i="1" dirty="0">
                        <a:latin typeface="Times New Roman" panose="02020603050405020304" pitchFamily="18" charset="0"/>
                        <a:cs typeface="Times New Roman" panose="02020603050405020304" pitchFamily="18" charset="0"/>
                      </a:rPr>
                      <m:t>△</m:t>
                    </m:r>
                    <m:r>
                      <m:rPr>
                        <m:nor/>
                      </m:rPr>
                      <a:rPr lang="en-US" altLang="zh-CN" sz="2000" i="1" dirty="0">
                        <a:latin typeface="Times New Roman" panose="02020603050405020304" pitchFamily="18" charset="0"/>
                        <a:cs typeface="Times New Roman" panose="02020603050405020304" pitchFamily="18" charset="0"/>
                      </a:rPr>
                      <m:t>C</m:t>
                    </m:r>
                    <m:r>
                      <m:rPr>
                        <m:nor/>
                      </m:rPr>
                      <a:rPr lang="en-US" altLang="zh-CN" sz="2000" i="1" baseline="-25000" dirty="0">
                        <a:latin typeface="Times New Roman" panose="02020603050405020304" pitchFamily="18" charset="0"/>
                        <a:cs typeface="Times New Roman" panose="02020603050405020304" pitchFamily="18" charset="0"/>
                      </a:rPr>
                      <m:t>i</m:t>
                    </m:r>
                  </m:oMath>
                </a14:m>
                <a:r>
                  <a:rPr lang="en-US" altLang="zh-CN" sz="2000" dirty="0" smtClean="0">
                    <a:solidFill>
                      <a:prstClr val="black"/>
                    </a:solidFill>
                    <a:latin typeface="Times New Roman" pitchFamily="18" charset="0"/>
                    <a:ea typeface="宋体" pitchFamily="2" charset="-122"/>
                  </a:rPr>
                  <a:t> = 0 dB, i.e., we need to reduce the transmit power until the </a:t>
                </a:r>
                <a:r>
                  <a:rPr lang="en-US" altLang="zh-CN" sz="2000" i="1" dirty="0" smtClean="0">
                    <a:solidFill>
                      <a:prstClr val="black"/>
                    </a:solidFill>
                    <a:latin typeface="Times New Roman" pitchFamily="18" charset="0"/>
                    <a:ea typeface="宋体" pitchFamily="2" charset="-122"/>
                  </a:rPr>
                  <a:t>SINR</a:t>
                </a:r>
                <a:r>
                  <a:rPr lang="en-US" altLang="zh-CN" sz="2000" dirty="0" smtClean="0">
                    <a:solidFill>
                      <a:prstClr val="black"/>
                    </a:solidFill>
                    <a:latin typeface="Times New Roman" pitchFamily="18" charset="0"/>
                    <a:ea typeface="宋体" pitchFamily="2" charset="-122"/>
                  </a:rPr>
                  <a:t> of GCO is equal to </a:t>
                </a:r>
                <a:r>
                  <a:rPr lang="en-US" altLang="zh-CN" sz="2000" i="1" dirty="0" err="1" smtClean="0">
                    <a:solidFill>
                      <a:prstClr val="black"/>
                    </a:solidFill>
                    <a:latin typeface="Times New Roman" pitchFamily="18" charset="0"/>
                    <a:ea typeface="宋体" pitchFamily="2" charset="-122"/>
                  </a:rPr>
                  <a:t>SINR</a:t>
                </a:r>
                <a:r>
                  <a:rPr lang="en-US" altLang="zh-CN" sz="2000" i="1" baseline="-25000" dirty="0" err="1" smtClean="0">
                    <a:solidFill>
                      <a:prstClr val="black"/>
                    </a:solidFill>
                    <a:latin typeface="Times New Roman" pitchFamily="18" charset="0"/>
                    <a:ea typeface="宋体" pitchFamily="2" charset="-122"/>
                  </a:rPr>
                  <a:t>th</a:t>
                </a:r>
                <a:r>
                  <a:rPr lang="en-US" altLang="zh-CN" sz="2000" dirty="0" smtClean="0">
                    <a:solidFill>
                      <a:prstClr val="black"/>
                    </a:solidFill>
                    <a:latin typeface="Times New Roman" pitchFamily="18" charset="0"/>
                    <a:ea typeface="宋体" pitchFamily="2" charset="-122"/>
                  </a:rPr>
                  <a:t>.</a:t>
                </a:r>
              </a:p>
              <a:p>
                <a:pPr marL="800100" lvl="1" indent="-342900">
                  <a:buFont typeface="Arial" panose="020B0604020202020204" pitchFamily="34" charset="0"/>
                  <a:buChar char="•"/>
                </a:pPr>
                <a:r>
                  <a:rPr lang="en-US" altLang="zh-CN" sz="2000" dirty="0" smtClean="0">
                    <a:solidFill>
                      <a:prstClr val="black"/>
                    </a:solidFill>
                    <a:latin typeface="Times New Roman" pitchFamily="18" charset="0"/>
                    <a:ea typeface="宋体" pitchFamily="2" charset="-122"/>
                  </a:rPr>
                  <a:t>Set</a:t>
                </a:r>
                <a14:m>
                  <m:oMath xmlns:m="http://schemas.openxmlformats.org/officeDocument/2006/math">
                    <m:r>
                      <a:rPr lang="en-US" altLang="zh-CN" sz="2000" b="0" i="0" dirty="0" smtClean="0">
                        <a:latin typeface="Cambria Math"/>
                        <a:cs typeface="Times New Roman" panose="02020603050405020304" pitchFamily="18" charset="0"/>
                      </a:rPr>
                      <m:t> </m:t>
                    </m:r>
                    <m:r>
                      <m:rPr>
                        <m:nor/>
                      </m:rPr>
                      <a:rPr lang="zh-CN" altLang="en-US" sz="2000" i="1" dirty="0">
                        <a:latin typeface="Times New Roman" panose="02020603050405020304" pitchFamily="18" charset="0"/>
                        <a:cs typeface="Times New Roman" panose="02020603050405020304" pitchFamily="18" charset="0"/>
                      </a:rPr>
                      <m:t>△</m:t>
                    </m:r>
                    <m:r>
                      <m:rPr>
                        <m:nor/>
                      </m:rPr>
                      <a:rPr lang="en-US" altLang="zh-CN" sz="2000" i="1" dirty="0">
                        <a:latin typeface="Times New Roman" panose="02020603050405020304" pitchFamily="18" charset="0"/>
                        <a:cs typeface="Times New Roman" panose="02020603050405020304" pitchFamily="18" charset="0"/>
                      </a:rPr>
                      <m:t>C</m:t>
                    </m:r>
                    <m:r>
                      <m:rPr>
                        <m:nor/>
                      </m:rPr>
                      <a:rPr lang="en-US" altLang="zh-CN" sz="2000" i="1" baseline="-25000" dirty="0">
                        <a:latin typeface="Times New Roman" panose="02020603050405020304" pitchFamily="18" charset="0"/>
                        <a:cs typeface="Times New Roman" panose="02020603050405020304" pitchFamily="18" charset="0"/>
                      </a:rPr>
                      <m:t>i</m:t>
                    </m:r>
                    <m:r>
                      <m:rPr>
                        <m:nor/>
                      </m:rPr>
                      <a:rPr lang="en-US" altLang="zh-CN" sz="2000" b="0" i="0" baseline="-25000" dirty="0" smtClean="0">
                        <a:latin typeface="Times New Roman" panose="02020603050405020304" pitchFamily="18" charset="0"/>
                        <a:cs typeface="Times New Roman" panose="02020603050405020304" pitchFamily="18" charset="0"/>
                      </a:rPr>
                      <m:t> </m:t>
                    </m:r>
                    <m:r>
                      <m:rPr>
                        <m:nor/>
                      </m:rPr>
                      <a:rPr lang="en-US" altLang="zh-CN" sz="2000" dirty="0">
                        <a:solidFill>
                          <a:prstClr val="black"/>
                        </a:solidFill>
                        <a:latin typeface="Times New Roman" pitchFamily="18" charset="0"/>
                        <a:ea typeface="宋体" pitchFamily="2" charset="-122"/>
                      </a:rPr>
                      <m:t>=</m:t>
                    </m:r>
                    <m:r>
                      <a:rPr lang="en-US" altLang="zh-CN" sz="2000" b="0" i="1" dirty="0" smtClean="0">
                        <a:solidFill>
                          <a:prstClr val="black"/>
                        </a:solidFill>
                        <a:latin typeface="Cambria Math"/>
                        <a:ea typeface="宋体" pitchFamily="2" charset="-122"/>
                      </a:rPr>
                      <m:t> </m:t>
                    </m:r>
                    <m:r>
                      <a:rPr lang="en-US" altLang="zh-CN" sz="2000" b="0" i="1" smtClean="0">
                        <a:solidFill>
                          <a:prstClr val="black"/>
                        </a:solidFill>
                        <a:latin typeface="Cambria Math"/>
                        <a:ea typeface="Cambria Math"/>
                      </a:rPr>
                      <m:t>𝑚𝑖𝑛</m:t>
                    </m:r>
                    <m:d>
                      <m:dPr>
                        <m:begChr m:val="{"/>
                        <m:endChr m:val="}"/>
                        <m:ctrlPr>
                          <a:rPr lang="en-US" altLang="zh-CN" sz="2000" b="0" i="1" smtClean="0">
                            <a:solidFill>
                              <a:prstClr val="black"/>
                            </a:solidFill>
                            <a:latin typeface="Cambria Math"/>
                            <a:ea typeface="Cambria Math"/>
                          </a:rPr>
                        </m:ctrlPr>
                      </m:dPr>
                      <m:e>
                        <m:r>
                          <a:rPr lang="en-US" altLang="zh-CN" sz="2000" b="0" i="1" smtClean="0">
                            <a:solidFill>
                              <a:prstClr val="black"/>
                            </a:solidFill>
                            <a:latin typeface="Cambria Math"/>
                            <a:ea typeface="Cambria Math"/>
                          </a:rPr>
                          <m:t>𝑆𝐼𝑁𝑅</m:t>
                        </m:r>
                        <m:r>
                          <a:rPr lang="en-US" altLang="zh-CN" sz="2000" b="0" i="1" smtClean="0">
                            <a:solidFill>
                              <a:prstClr val="black"/>
                            </a:solidFill>
                            <a:latin typeface="Cambria Math"/>
                            <a:ea typeface="Cambria Math"/>
                          </a:rPr>
                          <m:t> </m:t>
                        </m:r>
                        <m:r>
                          <a:rPr lang="en-US" altLang="zh-CN" sz="2000" b="0" i="1" smtClean="0">
                            <a:solidFill>
                              <a:prstClr val="black"/>
                            </a:solidFill>
                            <a:latin typeface="Cambria Math"/>
                            <a:ea typeface="Cambria Math"/>
                          </a:rPr>
                          <m:t>𝑚𝑎𝑟𝑔𝑖𝑛</m:t>
                        </m:r>
                        <m:r>
                          <a:rPr lang="en-US" altLang="zh-CN" sz="2000" b="0" i="1" smtClean="0">
                            <a:solidFill>
                              <a:prstClr val="black"/>
                            </a:solidFill>
                            <a:latin typeface="Cambria Math"/>
                            <a:ea typeface="Cambria Math"/>
                          </a:rPr>
                          <m:t> </m:t>
                        </m:r>
                        <m:r>
                          <a:rPr lang="en-US" altLang="zh-CN" sz="2000" b="0" i="1" smtClean="0">
                            <a:solidFill>
                              <a:prstClr val="black"/>
                            </a:solidFill>
                            <a:latin typeface="Cambria Math"/>
                            <a:ea typeface="Cambria Math"/>
                          </a:rPr>
                          <m:t>𝑜𝑓</m:t>
                        </m:r>
                        <m:r>
                          <a:rPr lang="en-US" altLang="zh-CN" sz="2000" b="0" i="1" smtClean="0">
                            <a:solidFill>
                              <a:prstClr val="black"/>
                            </a:solidFill>
                            <a:latin typeface="Cambria Math"/>
                            <a:ea typeface="Cambria Math"/>
                          </a:rPr>
                          <m:t> </m:t>
                        </m:r>
                        <m:r>
                          <a:rPr lang="en-US" altLang="zh-CN" sz="2000" b="0" i="1" smtClean="0">
                            <a:solidFill>
                              <a:prstClr val="black"/>
                            </a:solidFill>
                            <a:latin typeface="Cambria Math"/>
                            <a:ea typeface="Cambria Math"/>
                          </a:rPr>
                          <m:t>𝑒𝑎𝑐h</m:t>
                        </m:r>
                        <m:r>
                          <a:rPr lang="en-US" altLang="zh-CN" sz="2000" b="0" i="1" smtClean="0">
                            <a:solidFill>
                              <a:prstClr val="black"/>
                            </a:solidFill>
                            <a:latin typeface="Cambria Math"/>
                            <a:ea typeface="Cambria Math"/>
                          </a:rPr>
                          <m:t> </m:t>
                        </m:r>
                        <m:r>
                          <a:rPr lang="en-US" altLang="zh-CN" sz="2000" b="0" i="1" smtClean="0">
                            <a:solidFill>
                              <a:prstClr val="black"/>
                            </a:solidFill>
                            <a:latin typeface="Cambria Math"/>
                            <a:ea typeface="Cambria Math"/>
                          </a:rPr>
                          <m:t>𝑆𝑈</m:t>
                        </m:r>
                        <m:r>
                          <a:rPr lang="en-US" altLang="zh-CN" sz="2000" b="0" i="1" smtClean="0">
                            <a:solidFill>
                              <a:prstClr val="black"/>
                            </a:solidFill>
                            <a:latin typeface="Cambria Math"/>
                            <a:ea typeface="Cambria Math"/>
                          </a:rPr>
                          <m:t> </m:t>
                        </m:r>
                        <m:r>
                          <a:rPr lang="en-US" altLang="zh-CN" sz="2000" b="0" i="1" smtClean="0">
                            <a:solidFill>
                              <a:prstClr val="black"/>
                            </a:solidFill>
                            <a:latin typeface="Cambria Math"/>
                            <a:ea typeface="Cambria Math"/>
                          </a:rPr>
                          <m:t>𝑖𝑛</m:t>
                        </m:r>
                        <m:r>
                          <a:rPr lang="en-US" altLang="zh-CN" sz="2000" b="0" i="1" smtClean="0">
                            <a:solidFill>
                              <a:prstClr val="black"/>
                            </a:solidFill>
                            <a:latin typeface="Cambria Math"/>
                            <a:ea typeface="Cambria Math"/>
                          </a:rPr>
                          <m:t> </m:t>
                        </m:r>
                        <m:r>
                          <a:rPr lang="en-US" altLang="zh-CN" sz="2000" b="0" i="1" smtClean="0">
                            <a:solidFill>
                              <a:prstClr val="black"/>
                            </a:solidFill>
                            <a:latin typeface="Cambria Math"/>
                            <a:ea typeface="Cambria Math"/>
                          </a:rPr>
                          <m:t>𝑡h𝑒</m:t>
                        </m:r>
                        <m:r>
                          <a:rPr lang="en-US" altLang="zh-CN" sz="2000" b="0" i="1" smtClean="0">
                            <a:solidFill>
                              <a:prstClr val="black"/>
                            </a:solidFill>
                            <a:latin typeface="Cambria Math"/>
                            <a:ea typeface="Cambria Math"/>
                          </a:rPr>
                          <m:t> </m:t>
                        </m:r>
                        <m:r>
                          <m:rPr>
                            <m:nor/>
                          </m:rPr>
                          <a:rPr lang="en-US" altLang="zh-CN" sz="2000" i="1" dirty="0">
                            <a:latin typeface="Times New Roman" pitchFamily="18" charset="0"/>
                            <a:ea typeface="宋体" pitchFamily="2" charset="-122"/>
                          </a:rPr>
                          <m:t>i</m:t>
                        </m:r>
                        <m:r>
                          <m:rPr>
                            <m:nor/>
                          </m:rPr>
                          <a:rPr lang="en-US" altLang="zh-CN" sz="2000" dirty="0">
                            <a:latin typeface="Times New Roman" pitchFamily="18" charset="0"/>
                            <a:ea typeface="宋体" pitchFamily="2" charset="-122"/>
                          </a:rPr>
                          <m:t>−</m:t>
                        </m:r>
                        <m:r>
                          <m:rPr>
                            <m:nor/>
                          </m:rPr>
                          <a:rPr lang="en-US" altLang="zh-CN" sz="2000" dirty="0">
                            <a:latin typeface="Times New Roman" pitchFamily="18" charset="0"/>
                            <a:ea typeface="宋体" pitchFamily="2" charset="-122"/>
                          </a:rPr>
                          <m:t>th</m:t>
                        </m:r>
                        <m:r>
                          <a:rPr lang="en-US" altLang="zh-CN" sz="2000" b="0" i="1" dirty="0" smtClean="0">
                            <a:latin typeface="Cambria Math"/>
                            <a:ea typeface="宋体" pitchFamily="2" charset="-122"/>
                          </a:rPr>
                          <m:t> </m:t>
                        </m:r>
                        <m:r>
                          <a:rPr lang="en-US" altLang="zh-CN" sz="2000" b="0" i="1" smtClean="0">
                            <a:solidFill>
                              <a:prstClr val="black"/>
                            </a:solidFill>
                            <a:latin typeface="Cambria Math"/>
                            <a:ea typeface="Cambria Math"/>
                          </a:rPr>
                          <m:t>𝑐𝑙𝑢𝑠𝑡𝑒𝑟</m:t>
                        </m:r>
                      </m:e>
                    </m:d>
                  </m:oMath>
                </a14:m>
                <a:r>
                  <a:rPr lang="en-US" altLang="zh-CN" sz="2000" dirty="0" smtClean="0">
                    <a:solidFill>
                      <a:prstClr val="black"/>
                    </a:solidFill>
                    <a:latin typeface="Times New Roman" pitchFamily="18" charset="0"/>
                    <a:ea typeface="宋体" pitchFamily="2" charset="-122"/>
                  </a:rPr>
                  <a:t>. </a:t>
                </a:r>
              </a:p>
              <a:p>
                <a:pPr marL="719138" lvl="1" indent="-261938"/>
                <a:r>
                  <a:rPr lang="en-US" altLang="zh-CN" sz="1600" dirty="0" smtClean="0">
                    <a:solidFill>
                      <a:prstClr val="black"/>
                    </a:solidFill>
                    <a:latin typeface="Times New Roman" pitchFamily="18" charset="0"/>
                    <a:ea typeface="宋体" pitchFamily="2" charset="-122"/>
                  </a:rPr>
                  <a:t>Note:  Only choose the SINR margin which is greater than 0 dB into the set (</a:t>
                </a:r>
                <a14:m>
                  <m:oMath xmlns:m="http://schemas.openxmlformats.org/officeDocument/2006/math">
                    <m:d>
                      <m:dPr>
                        <m:begChr m:val="{"/>
                        <m:endChr m:val="}"/>
                        <m:ctrlPr>
                          <a:rPr lang="en-US" altLang="zh-CN" sz="1600" i="1" smtClean="0">
                            <a:solidFill>
                              <a:prstClr val="black"/>
                            </a:solidFill>
                            <a:latin typeface="Cambria Math"/>
                            <a:ea typeface="宋体" pitchFamily="2" charset="-122"/>
                          </a:rPr>
                        </m:ctrlPr>
                      </m:dPr>
                      <m:e>
                        <m:r>
                          <a:rPr lang="en-US" altLang="zh-CN" sz="1600" b="0" i="1" smtClean="0">
                            <a:solidFill>
                              <a:prstClr val="black"/>
                            </a:solidFill>
                            <a:latin typeface="Cambria Math"/>
                            <a:ea typeface="宋体" pitchFamily="2" charset="-122"/>
                          </a:rPr>
                          <m:t>𝑆𝐼𝑁𝑅</m:t>
                        </m:r>
                        <m:r>
                          <a:rPr lang="en-US" altLang="zh-CN" sz="1600" b="0" i="1" smtClean="0">
                            <a:solidFill>
                              <a:prstClr val="black"/>
                            </a:solidFill>
                            <a:latin typeface="Cambria Math"/>
                            <a:ea typeface="宋体" pitchFamily="2" charset="-122"/>
                          </a:rPr>
                          <m:t> </m:t>
                        </m:r>
                        <m:r>
                          <a:rPr lang="en-US" altLang="zh-CN" sz="1600" b="0" i="1" smtClean="0">
                            <a:solidFill>
                              <a:prstClr val="black"/>
                            </a:solidFill>
                            <a:latin typeface="Cambria Math"/>
                            <a:ea typeface="宋体" pitchFamily="2" charset="-122"/>
                          </a:rPr>
                          <m:t>𝑚𝑎𝑟𝑔𝑖𝑛</m:t>
                        </m:r>
                        <m:r>
                          <a:rPr lang="en-US" altLang="zh-CN" sz="1600" b="0" i="1" smtClean="0">
                            <a:solidFill>
                              <a:prstClr val="black"/>
                            </a:solidFill>
                            <a:latin typeface="Cambria Math"/>
                            <a:ea typeface="宋体" pitchFamily="2" charset="-122"/>
                          </a:rPr>
                          <m:t> </m:t>
                        </m:r>
                        <m:r>
                          <a:rPr lang="en-US" altLang="zh-CN" sz="1600" b="0" i="1" smtClean="0">
                            <a:solidFill>
                              <a:prstClr val="black"/>
                            </a:solidFill>
                            <a:latin typeface="Cambria Math"/>
                            <a:ea typeface="宋体" pitchFamily="2" charset="-122"/>
                          </a:rPr>
                          <m:t>𝑜𝑓</m:t>
                        </m:r>
                        <m:r>
                          <a:rPr lang="en-US" altLang="zh-CN" sz="1600" b="0" i="1" smtClean="0">
                            <a:solidFill>
                              <a:prstClr val="black"/>
                            </a:solidFill>
                            <a:latin typeface="Cambria Math"/>
                            <a:ea typeface="宋体" pitchFamily="2" charset="-122"/>
                          </a:rPr>
                          <m:t> </m:t>
                        </m:r>
                        <m:r>
                          <a:rPr lang="en-US" altLang="zh-CN" sz="1600" b="0" i="1" smtClean="0">
                            <a:solidFill>
                              <a:prstClr val="black"/>
                            </a:solidFill>
                            <a:latin typeface="Cambria Math"/>
                            <a:ea typeface="宋体" pitchFamily="2" charset="-122"/>
                          </a:rPr>
                          <m:t>𝑒𝑎𝑐h</m:t>
                        </m:r>
                        <m:r>
                          <a:rPr lang="en-US" altLang="zh-CN" sz="1600" b="0" i="1" smtClean="0">
                            <a:solidFill>
                              <a:prstClr val="black"/>
                            </a:solidFill>
                            <a:latin typeface="Cambria Math"/>
                            <a:ea typeface="宋体" pitchFamily="2" charset="-122"/>
                          </a:rPr>
                          <m:t> </m:t>
                        </m:r>
                        <m:r>
                          <a:rPr lang="en-US" altLang="zh-CN" sz="1600" b="0" i="1" smtClean="0">
                            <a:solidFill>
                              <a:prstClr val="black"/>
                            </a:solidFill>
                            <a:latin typeface="Cambria Math"/>
                            <a:ea typeface="宋体" pitchFamily="2" charset="-122"/>
                          </a:rPr>
                          <m:t>𝑆𝑈</m:t>
                        </m:r>
                        <m:r>
                          <a:rPr lang="en-US" altLang="zh-CN" sz="1600" b="0" i="1" smtClean="0">
                            <a:solidFill>
                              <a:prstClr val="black"/>
                            </a:solidFill>
                            <a:latin typeface="Cambria Math"/>
                            <a:ea typeface="宋体" pitchFamily="2" charset="-122"/>
                          </a:rPr>
                          <m:t> </m:t>
                        </m:r>
                        <m:r>
                          <a:rPr lang="en-US" altLang="zh-CN" sz="1600" b="0" i="1" smtClean="0">
                            <a:solidFill>
                              <a:prstClr val="black"/>
                            </a:solidFill>
                            <a:latin typeface="Cambria Math"/>
                            <a:ea typeface="宋体" pitchFamily="2" charset="-122"/>
                          </a:rPr>
                          <m:t>𝑖𝑛</m:t>
                        </m:r>
                        <m:r>
                          <a:rPr lang="en-US" altLang="zh-CN" sz="1600" b="0" i="1" smtClean="0">
                            <a:solidFill>
                              <a:prstClr val="black"/>
                            </a:solidFill>
                            <a:latin typeface="Cambria Math"/>
                            <a:ea typeface="宋体" pitchFamily="2" charset="-122"/>
                          </a:rPr>
                          <m:t> </m:t>
                        </m:r>
                        <m:r>
                          <a:rPr lang="en-US" altLang="zh-CN" sz="1600" b="0" i="1" smtClean="0">
                            <a:solidFill>
                              <a:prstClr val="black"/>
                            </a:solidFill>
                            <a:latin typeface="Cambria Math"/>
                            <a:ea typeface="宋体" pitchFamily="2" charset="-122"/>
                          </a:rPr>
                          <m:t>𝑡h𝑒</m:t>
                        </m:r>
                        <m:r>
                          <a:rPr lang="en-US" altLang="zh-CN" sz="1600" b="0" i="1" smtClean="0">
                            <a:solidFill>
                              <a:prstClr val="black"/>
                            </a:solidFill>
                            <a:latin typeface="Cambria Math"/>
                            <a:ea typeface="宋体" pitchFamily="2" charset="-122"/>
                          </a:rPr>
                          <m:t> </m:t>
                        </m:r>
                        <m:r>
                          <a:rPr lang="en-US" altLang="zh-CN" sz="1600" b="0" i="1" smtClean="0">
                            <a:solidFill>
                              <a:prstClr val="black"/>
                            </a:solidFill>
                            <a:latin typeface="Cambria Math"/>
                            <a:ea typeface="宋体" pitchFamily="2" charset="-122"/>
                          </a:rPr>
                          <m:t>𝑐𝑙𝑢𝑠𝑡𝑒𝑟</m:t>
                        </m:r>
                      </m:e>
                    </m:d>
                  </m:oMath>
                </a14:m>
                <a:r>
                  <a:rPr lang="en-US" altLang="zh-CN" sz="1600" dirty="0" smtClean="0">
                    <a:solidFill>
                      <a:prstClr val="black"/>
                    </a:solidFill>
                    <a:latin typeface="Times New Roman" pitchFamily="18" charset="0"/>
                    <a:ea typeface="宋体" pitchFamily="2" charset="-122"/>
                  </a:rPr>
                  <a:t>). And the SINR margin in the set is calculated based on the maximum transmit power.</a:t>
                </a:r>
                <a:endParaRPr lang="en-US" altLang="zh-CN" sz="1600" dirty="0">
                  <a:solidFill>
                    <a:prstClr val="black"/>
                  </a:solidFill>
                  <a:latin typeface="Times New Roman" pitchFamily="18" charset="0"/>
                  <a:ea typeface="宋体"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422192" y="999990"/>
                <a:ext cx="8134102" cy="5254452"/>
              </a:xfrm>
              <a:prstGeom prst="rect">
                <a:avLst/>
              </a:prstGeom>
              <a:blipFill rotWithShape="1">
                <a:blip r:embed="rId2"/>
                <a:stretch>
                  <a:fillRect l="-974"/>
                </a:stretch>
              </a:blipFill>
            </p:spPr>
            <p:txBody>
              <a:bodyPr/>
              <a:lstStyle/>
              <a:p>
                <a:r>
                  <a:rPr lang="en-US">
                    <a:noFill/>
                  </a:rPr>
                  <a:t> </a:t>
                </a:r>
              </a:p>
            </p:txBody>
          </p:sp>
        </mc:Fallback>
      </mc:AlternateContent>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日期占位符 5"/>
          <p:cNvSpPr>
            <a:spLocks noGrp="1"/>
          </p:cNvSpPr>
          <p:nvPr>
            <p:ph type="dt" sz="half" idx="10"/>
          </p:nvPr>
        </p:nvSpPr>
        <p:spPr/>
        <p:txBody>
          <a:bodyPr/>
          <a:lstStyle/>
          <a:p>
            <a:r>
              <a:rPr lang="en-US" altLang="zh-CN" smtClean="0"/>
              <a:t>September 2016</a:t>
            </a:r>
            <a:endParaRPr lang="zh-CN" altLang="en-US"/>
          </a:p>
        </p:txBody>
      </p:sp>
      <p:sp>
        <p:nvSpPr>
          <p:cNvPr id="7" name="页脚占位符 6"/>
          <p:cNvSpPr>
            <a:spLocks noGrp="1"/>
          </p:cNvSpPr>
          <p:nvPr>
            <p:ph type="ftr" sz="quarter" idx="11"/>
          </p:nvPr>
        </p:nvSpPr>
        <p:spPr/>
        <p:txBody>
          <a:bodyPr/>
          <a:lstStyle/>
          <a:p>
            <a:r>
              <a:rPr lang="en-US" altLang="zh-CN" smtClean="0"/>
              <a:t>Chen SUN, Sony</a:t>
            </a:r>
            <a:endParaRPr lang="zh-CN" altLang="en-US"/>
          </a:p>
        </p:txBody>
      </p:sp>
    </p:spTree>
    <p:extLst>
      <p:ext uri="{BB962C8B-B14F-4D97-AF65-F5344CB8AC3E}">
        <p14:creationId xmlns:p14="http://schemas.microsoft.com/office/powerpoint/2010/main" val="2616941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noChangeArrowheads="1"/>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6600FF"/>
                </a:solidFill>
                <a:latin typeface="Haettenschweiler" pitchFamily="34" charset="0"/>
              </a:rPr>
              <a:t>Simulation Scenario</a:t>
            </a:r>
            <a:endParaRPr lang="en-US" altLang="zh-CN" dirty="0">
              <a:solidFill>
                <a:srgbClr val="6600FF"/>
              </a:solidFill>
              <a:latin typeface="Haettenschweiler" pitchFamily="34" charset="0"/>
            </a:endParaRPr>
          </a:p>
        </p:txBody>
      </p:sp>
      <p:sp>
        <p:nvSpPr>
          <p:cNvPr id="7" name="灯片编号占位符 5"/>
          <p:cNvSpPr>
            <a:spLocks noGrp="1"/>
          </p:cNvSpPr>
          <p:nvPr>
            <p:ph type="sldNum" sz="quarter" idx="12"/>
          </p:nvPr>
        </p:nvSpPr>
        <p:spPr>
          <a:xfrm>
            <a:off x="8708321" y="6381328"/>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12</a:t>
            </a:fld>
            <a:endParaRPr lang="zh-CN" altLang="zh-CN" dirty="0" smtClean="0"/>
          </a:p>
        </p:txBody>
      </p:sp>
      <p:sp>
        <p:nvSpPr>
          <p:cNvPr id="9" name="コンテンツ プレースホルダー 2"/>
          <p:cNvSpPr>
            <a:spLocks noGrp="1"/>
          </p:cNvSpPr>
          <p:nvPr/>
        </p:nvSpPr>
        <p:spPr bwMode="auto">
          <a:xfrm>
            <a:off x="130942" y="1445443"/>
            <a:ext cx="3922767" cy="3855766"/>
          </a:xfrm>
          <a:prstGeom prst="rect">
            <a:avLst/>
          </a:prstGeom>
          <a:solidFill>
            <a:schemeClr val="tx2">
              <a:lumMod val="20000"/>
              <a:lumOff val="80000"/>
              <a:alpha val="43000"/>
            </a:schemeClr>
          </a:solid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180975" indent="-180975"/>
            <a:r>
              <a:rPr lang="en-US" sz="2000" b="0" dirty="0" smtClean="0">
                <a:latin typeface="Arial Narrow" pitchFamily="34" charset="0"/>
              </a:rPr>
              <a:t>M</a:t>
            </a:r>
            <a:r>
              <a:rPr lang="en-US" altLang="zh-CN" sz="2000" b="0" dirty="0" smtClean="0">
                <a:latin typeface="Arial Narrow" pitchFamily="34" charset="0"/>
              </a:rPr>
              <a:t>ultiple GCO</a:t>
            </a:r>
            <a:r>
              <a:rPr lang="en-US" sz="2000" b="0" dirty="0" smtClean="0">
                <a:latin typeface="Arial Narrow" pitchFamily="34" charset="0"/>
              </a:rPr>
              <a:t>s in the overlapping area coexist, and at a given time instance in each system there is only one pair of users. </a:t>
            </a:r>
          </a:p>
          <a:p>
            <a:pPr marL="180975" indent="-180975"/>
            <a:r>
              <a:rPr lang="en-US" sz="2000" b="0" dirty="0" smtClean="0">
                <a:latin typeface="Arial Narrow" pitchFamily="34" charset="0"/>
              </a:rPr>
              <a:t>GCOs in the overlapping area are different prioritized small cells, and the radius of each GCO is 20 m. </a:t>
            </a:r>
          </a:p>
          <a:p>
            <a:pPr marL="180975" indent="-180975" algn="just"/>
            <a:r>
              <a:rPr lang="en-US" sz="2000" b="0" dirty="0" smtClean="0">
                <a:latin typeface="Arial Narrow" pitchFamily="34" charset="0"/>
              </a:rPr>
              <a:t>The transmitter is in the center and the receiver is in the edge.</a:t>
            </a:r>
          </a:p>
          <a:p>
            <a:pPr marL="180975" indent="-180975"/>
            <a:r>
              <a:rPr lang="en-US" sz="2000" b="0" dirty="0" smtClean="0">
                <a:latin typeface="Arial Narrow" pitchFamily="34" charset="0"/>
              </a:rPr>
              <a:t>Path loss and uniformly random distribution are assumed.</a:t>
            </a:r>
            <a:endParaRPr kumimoji="1" lang="en-US" altLang="ja-JP" sz="2000" b="0" dirty="0" smtClean="0">
              <a:latin typeface="Arial Narrow" pitchFamily="34" charset="0"/>
            </a:endParaRPr>
          </a:p>
        </p:txBody>
      </p:sp>
      <p:pic>
        <p:nvPicPr>
          <p:cNvPr id="460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12" t="2514" r="7865" b="2197"/>
          <a:stretch/>
        </p:blipFill>
        <p:spPr bwMode="auto">
          <a:xfrm>
            <a:off x="4083028" y="1259631"/>
            <a:ext cx="4934531" cy="459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占位符 1"/>
          <p:cNvSpPr>
            <a:spLocks noGrp="1"/>
          </p:cNvSpPr>
          <p:nvPr>
            <p:ph type="dt" idx="15"/>
          </p:nvPr>
        </p:nvSpPr>
        <p:spPr/>
        <p:txBody>
          <a:bodyPr/>
          <a:lstStyle/>
          <a:p>
            <a:r>
              <a:rPr lang="en-US" altLang="zh-CN" smtClean="0"/>
              <a:t>September 2016</a:t>
            </a:r>
            <a:endParaRPr lang="en-GB" dirty="0"/>
          </a:p>
        </p:txBody>
      </p:sp>
      <p:sp>
        <p:nvSpPr>
          <p:cNvPr id="3" name="页脚占位符 2"/>
          <p:cNvSpPr>
            <a:spLocks noGrp="1"/>
          </p:cNvSpPr>
          <p:nvPr>
            <p:ph type="ftr" idx="14"/>
          </p:nvPr>
        </p:nvSpPr>
        <p:spPr/>
        <p:txBody>
          <a:bodyPr/>
          <a:lstStyle/>
          <a:p>
            <a:r>
              <a:rPr lang="en-GB" smtClean="0"/>
              <a:t>Chen SUN, Sony</a:t>
            </a:r>
            <a:endParaRPr lang="en-GB" dirty="0"/>
          </a:p>
        </p:txBody>
      </p:sp>
    </p:spTree>
    <p:extLst>
      <p:ext uri="{BB962C8B-B14F-4D97-AF65-F5344CB8AC3E}">
        <p14:creationId xmlns:p14="http://schemas.microsoft.com/office/powerpoint/2010/main" val="110299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noChangeArrowheads="1"/>
          </p:cNvSpPr>
          <p:nvPr/>
        </p:nvSpPr>
        <p:spPr>
          <a:xfrm>
            <a:off x="467544" y="2697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6600FF"/>
                </a:solidFill>
                <a:latin typeface="Haettenschweiler" pitchFamily="34" charset="0"/>
              </a:rPr>
              <a:t>Simulation Settings</a:t>
            </a:r>
            <a:endParaRPr lang="en-US" altLang="zh-CN" dirty="0">
              <a:solidFill>
                <a:srgbClr val="6600FF"/>
              </a:solidFill>
              <a:latin typeface="Haettenschweiler" pitchFamily="34" charset="0"/>
            </a:endParaRPr>
          </a:p>
        </p:txBody>
      </p:sp>
      <p:sp>
        <p:nvSpPr>
          <p:cNvPr id="7" name="灯片编号占位符 5"/>
          <p:cNvSpPr txBox="1">
            <a:spLocks/>
          </p:cNvSpPr>
          <p:nvPr/>
        </p:nvSpPr>
        <p:spPr>
          <a:xfrm>
            <a:off x="8708321" y="6381328"/>
            <a:ext cx="442392" cy="365125"/>
          </a:xfrm>
          <a:prstGeom prst="rect">
            <a:avLst/>
          </a:prstGeom>
          <a:noFill/>
        </p:spPr>
        <p:txBody>
          <a:bodyPr vert="horz" lIns="91440" tIns="45720" rIns="91440" bIns="45720" rtlCol="0" anchor="ctr"/>
          <a:lstStyle>
            <a:defPPr>
              <a:defRPr lang="zh-CN"/>
            </a:defPPr>
            <a:lvl1pPr marL="0" algn="r" defTabSz="914400" rtl="0" eaLnBrk="0" latinLnBrk="0" hangingPunct="0">
              <a:defRPr sz="1200" kern="1200">
                <a:solidFill>
                  <a:schemeClr val="tx1"/>
                </a:solidFill>
                <a:latin typeface="Arial" charset="0"/>
                <a:ea typeface="宋体" pitchFamily="2" charset="-122"/>
                <a:cs typeface="+mn-cs"/>
              </a:defRPr>
            </a:lvl1pPr>
            <a:lvl2pPr marL="742950" indent="-285750" algn="l" defTabSz="914400" rtl="0" eaLnBrk="0" latinLnBrk="0" hangingPunct="0">
              <a:defRPr sz="1800" kern="1200">
                <a:solidFill>
                  <a:schemeClr val="tx1"/>
                </a:solidFill>
                <a:latin typeface="Arial" charset="0"/>
                <a:ea typeface="宋体" pitchFamily="2" charset="-122"/>
                <a:cs typeface="+mn-cs"/>
              </a:defRPr>
            </a:lvl2pPr>
            <a:lvl3pPr marL="1143000" indent="-228600" algn="l" defTabSz="914400" rtl="0" eaLnBrk="0" latinLnBrk="0" hangingPunct="0">
              <a:defRPr sz="1800" kern="1200">
                <a:solidFill>
                  <a:schemeClr val="tx1"/>
                </a:solidFill>
                <a:latin typeface="Arial" charset="0"/>
                <a:ea typeface="宋体" pitchFamily="2" charset="-122"/>
                <a:cs typeface="+mn-cs"/>
              </a:defRPr>
            </a:lvl3pPr>
            <a:lvl4pPr marL="1600200" indent="-228600" algn="l" defTabSz="914400" rtl="0" eaLnBrk="0" latinLnBrk="0" hangingPunct="0">
              <a:defRPr sz="1800" kern="1200">
                <a:solidFill>
                  <a:schemeClr val="tx1"/>
                </a:solidFill>
                <a:latin typeface="Arial" charset="0"/>
                <a:ea typeface="宋体" pitchFamily="2" charset="-122"/>
                <a:cs typeface="+mn-cs"/>
              </a:defRPr>
            </a:lvl4pPr>
            <a:lvl5pPr marL="2057400" indent="-228600" algn="l" defTabSz="914400" rtl="0" eaLnBrk="0" latinLnBrk="0" hangingPunct="0">
              <a:defRPr sz="1800" kern="1200">
                <a:solidFill>
                  <a:schemeClr val="tx1"/>
                </a:solidFill>
                <a:latin typeface="Arial" charset="0"/>
                <a:ea typeface="宋体" pitchFamily="2" charset="-122"/>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9pPr>
          </a:lstStyle>
          <a:p>
            <a:pPr eaLnBrk="1" hangingPunct="1"/>
            <a:fld id="{CBFA01C6-592C-41DE-BE92-0D120E874143}" type="slidenum">
              <a:rPr lang="zh-CN" altLang="zh-CN" smtClean="0"/>
              <a:pPr eaLnBrk="1" hangingPunct="1"/>
              <a:t>13</a:t>
            </a:fld>
            <a:endParaRPr lang="zh-CN" altLang="zh-CN" dirty="0" smtClean="0"/>
          </a:p>
        </p:txBody>
      </p:sp>
      <p:graphicFrame>
        <p:nvGraphicFramePr>
          <p:cNvPr id="2" name="表格 1"/>
          <p:cNvGraphicFramePr>
            <a:graphicFrameLocks noGrp="1"/>
          </p:cNvGraphicFramePr>
          <p:nvPr>
            <p:extLst>
              <p:ext uri="{D42A27DB-BD31-4B8C-83A1-F6EECF244321}">
                <p14:modId xmlns:p14="http://schemas.microsoft.com/office/powerpoint/2010/main" val="49834754"/>
              </p:ext>
            </p:extLst>
          </p:nvPr>
        </p:nvGraphicFramePr>
        <p:xfrm>
          <a:off x="676099" y="1340768"/>
          <a:ext cx="7712325" cy="5064666"/>
        </p:xfrm>
        <a:graphic>
          <a:graphicData uri="http://schemas.openxmlformats.org/drawingml/2006/table">
            <a:tbl>
              <a:tblPr firstRow="1" bandRow="1">
                <a:tableStyleId>{5C22544A-7EE6-4342-B048-85BDC9FD1C3A}</a:tableStyleId>
              </a:tblPr>
              <a:tblGrid>
                <a:gridCol w="5264053"/>
                <a:gridCol w="2448272"/>
              </a:tblGrid>
              <a:tr h="485626">
                <a:tc>
                  <a:txBody>
                    <a:bodyPr/>
                    <a:lstStyle/>
                    <a:p>
                      <a:pPr algn="ctr"/>
                      <a:r>
                        <a:rPr lang="en-US" altLang="zh-CN" dirty="0" smtClean="0"/>
                        <a:t>Parameters</a:t>
                      </a:r>
                      <a:endParaRPr lang="zh-CN" altLang="en-US" dirty="0"/>
                    </a:p>
                  </a:txBody>
                  <a:tcPr/>
                </a:tc>
                <a:tc>
                  <a:txBody>
                    <a:bodyPr/>
                    <a:lstStyle/>
                    <a:p>
                      <a:pPr algn="ctr"/>
                      <a:r>
                        <a:rPr lang="en-US" altLang="zh-CN" dirty="0" smtClean="0"/>
                        <a:t>Value</a:t>
                      </a:r>
                      <a:endParaRPr lang="zh-CN" altLang="en-US" dirty="0"/>
                    </a:p>
                  </a:txBody>
                  <a:tcPr/>
                </a:tc>
              </a:tr>
              <a:tr h="492370">
                <a:tc>
                  <a:txBody>
                    <a:bodyPr/>
                    <a:lstStyle/>
                    <a:p>
                      <a:r>
                        <a:rPr lang="en-US" altLang="zh-CN" dirty="0" smtClean="0"/>
                        <a:t>Number of Tx-Rx</a:t>
                      </a:r>
                      <a:r>
                        <a:rPr lang="en-US" altLang="zh-CN" baseline="0" dirty="0" smtClean="0"/>
                        <a:t> pairs (</a:t>
                      </a:r>
                      <a:r>
                        <a:rPr lang="en-US" altLang="zh-CN" i="1" baseline="0" dirty="0" smtClean="0"/>
                        <a:t>N</a:t>
                      </a:r>
                      <a:r>
                        <a:rPr lang="en-US" altLang="zh-CN" i="1" baseline="-25000" dirty="0" smtClean="0"/>
                        <a:t>p</a:t>
                      </a:r>
                      <a:r>
                        <a:rPr lang="en-US" altLang="zh-CN" baseline="0" dirty="0" smtClean="0"/>
                        <a:t>)</a:t>
                      </a:r>
                      <a:endParaRPr lang="zh-CN" altLang="en-US" dirty="0"/>
                    </a:p>
                  </a:txBody>
                  <a:tcPr/>
                </a:tc>
                <a:tc>
                  <a:txBody>
                    <a:bodyPr/>
                    <a:lstStyle/>
                    <a:p>
                      <a:pPr algn="ctr"/>
                      <a:r>
                        <a:rPr lang="en-US" altLang="zh-CN" dirty="0" smtClean="0"/>
                        <a:t>12</a:t>
                      </a:r>
                      <a:endParaRPr lang="zh-CN" altLang="en-US" dirty="0"/>
                    </a:p>
                  </a:txBody>
                  <a:tcPr/>
                </a:tc>
              </a:tr>
              <a:tr h="492370">
                <a:tc>
                  <a:txBody>
                    <a:bodyPr/>
                    <a:lstStyle/>
                    <a:p>
                      <a:r>
                        <a:rPr lang="en-US" altLang="zh-CN" dirty="0" smtClean="0"/>
                        <a:t>Number of available channels/spectrum</a:t>
                      </a:r>
                      <a:r>
                        <a:rPr lang="en-US" altLang="zh-CN" baseline="0" dirty="0" smtClean="0"/>
                        <a:t> (</a:t>
                      </a:r>
                      <a:r>
                        <a:rPr lang="en-US" altLang="zh-CN" i="1" baseline="0" dirty="0" err="1" smtClean="0"/>
                        <a:t>N</a:t>
                      </a:r>
                      <a:r>
                        <a:rPr lang="en-US" altLang="zh-CN" i="1" baseline="-25000" dirty="0" err="1" smtClean="0"/>
                        <a:t>c</a:t>
                      </a:r>
                      <a:r>
                        <a:rPr lang="en-US" altLang="zh-CN" baseline="0" dirty="0" smtClean="0"/>
                        <a:t>)</a:t>
                      </a:r>
                      <a:endParaRPr lang="zh-CN" altLang="en-US" dirty="0"/>
                    </a:p>
                  </a:txBody>
                  <a:tcPr/>
                </a:tc>
                <a:tc>
                  <a:txBody>
                    <a:bodyPr/>
                    <a:lstStyle/>
                    <a:p>
                      <a:pPr algn="ctr"/>
                      <a:r>
                        <a:rPr lang="en-US" altLang="zh-CN" dirty="0" smtClean="0"/>
                        <a:t>3</a:t>
                      </a:r>
                      <a:endParaRPr lang="zh-CN" altLang="en-US" dirty="0"/>
                    </a:p>
                  </a:txBody>
                  <a:tcPr/>
                </a:tc>
              </a:tr>
              <a:tr h="492370">
                <a:tc>
                  <a:txBody>
                    <a:bodyPr/>
                    <a:lstStyle/>
                    <a:p>
                      <a:r>
                        <a:rPr lang="en-US" altLang="zh-CN" dirty="0" smtClean="0"/>
                        <a:t>Noise Figure</a:t>
                      </a:r>
                      <a:r>
                        <a:rPr lang="en-US" altLang="zh-CN" baseline="0" dirty="0" smtClean="0"/>
                        <a:t> at GCO receiver (</a:t>
                      </a:r>
                      <a:r>
                        <a:rPr lang="en-US" altLang="zh-CN" i="1" baseline="0" dirty="0" smtClean="0"/>
                        <a:t>NF</a:t>
                      </a:r>
                      <a:r>
                        <a:rPr lang="en-US" altLang="zh-CN" baseline="0" dirty="0" smtClean="0"/>
                        <a:t>)</a:t>
                      </a:r>
                      <a:endParaRPr lang="zh-CN" altLang="en-US" dirty="0"/>
                    </a:p>
                  </a:txBody>
                  <a:tcPr/>
                </a:tc>
                <a:tc>
                  <a:txBody>
                    <a:bodyPr/>
                    <a:lstStyle/>
                    <a:p>
                      <a:pPr algn="ctr"/>
                      <a:r>
                        <a:rPr lang="en-US" altLang="zh-CN" dirty="0" smtClean="0"/>
                        <a:t>5 dB</a:t>
                      </a:r>
                      <a:endParaRPr lang="zh-CN" altLang="en-US" dirty="0"/>
                    </a:p>
                  </a:txBody>
                  <a:tcPr/>
                </a:tc>
              </a:tr>
              <a:tr h="492370">
                <a:tc>
                  <a:txBody>
                    <a:bodyPr/>
                    <a:lstStyle/>
                    <a:p>
                      <a:r>
                        <a:rPr lang="en-US" altLang="zh-CN" dirty="0" smtClean="0"/>
                        <a:t>SINR</a:t>
                      </a:r>
                      <a:r>
                        <a:rPr lang="en-US" altLang="zh-CN" baseline="0" dirty="0" smtClean="0"/>
                        <a:t> threshold (</a:t>
                      </a:r>
                      <a:r>
                        <a:rPr lang="en-US" altLang="zh-CN" i="1" baseline="0" dirty="0" err="1" smtClean="0"/>
                        <a:t>SINR</a:t>
                      </a:r>
                      <a:r>
                        <a:rPr lang="en-US" altLang="zh-CN" sz="1800" i="1" kern="1200" baseline="-25000" dirty="0" err="1" smtClean="0">
                          <a:solidFill>
                            <a:schemeClr val="dk1"/>
                          </a:solidFill>
                          <a:latin typeface="+mn-lt"/>
                          <a:ea typeface="+mn-ea"/>
                          <a:cs typeface="+mn-cs"/>
                        </a:rPr>
                        <a:t>th</a:t>
                      </a:r>
                      <a:r>
                        <a:rPr lang="en-US" altLang="zh-CN" baseline="0" dirty="0" smtClean="0"/>
                        <a:t>)</a:t>
                      </a:r>
                      <a:endParaRPr lang="zh-CN" altLang="en-US" dirty="0"/>
                    </a:p>
                  </a:txBody>
                  <a:tcPr/>
                </a:tc>
                <a:tc>
                  <a:txBody>
                    <a:bodyPr/>
                    <a:lstStyle/>
                    <a:p>
                      <a:pPr algn="ctr"/>
                      <a:r>
                        <a:rPr lang="en-US" altLang="zh-CN" dirty="0" smtClean="0"/>
                        <a:t>9 dB ~ 20 dB</a:t>
                      </a:r>
                      <a:endParaRPr lang="zh-CN" altLang="en-US" dirty="0"/>
                    </a:p>
                  </a:txBody>
                  <a:tcPr/>
                </a:tc>
              </a:tr>
              <a:tr h="604291">
                <a:tc>
                  <a:txBody>
                    <a:bodyPr/>
                    <a:lstStyle/>
                    <a:p>
                      <a:r>
                        <a:rPr lang="en-US" altLang="zh-CN" dirty="0" smtClean="0"/>
                        <a:t>Maximum</a:t>
                      </a:r>
                      <a:r>
                        <a:rPr lang="en-US" altLang="zh-CN" baseline="0" dirty="0" smtClean="0"/>
                        <a:t> transmit power of the former six GCOs (</a:t>
                      </a:r>
                      <a:r>
                        <a:rPr lang="en-US" altLang="zh-CN" sz="1800" i="1" kern="1200" baseline="0" dirty="0" smtClean="0">
                          <a:solidFill>
                            <a:schemeClr val="dk1"/>
                          </a:solidFill>
                          <a:latin typeface="+mn-lt"/>
                          <a:ea typeface="+mn-ea"/>
                          <a:cs typeface="+mn-cs"/>
                        </a:rPr>
                        <a:t>P</a:t>
                      </a:r>
                      <a:r>
                        <a:rPr lang="en-US" altLang="zh-CN" sz="1800" i="1" kern="1200" baseline="-25000" dirty="0" smtClean="0">
                          <a:solidFill>
                            <a:schemeClr val="dk1"/>
                          </a:solidFill>
                          <a:latin typeface="+mn-lt"/>
                          <a:ea typeface="+mn-ea"/>
                          <a:cs typeface="+mn-cs"/>
                        </a:rPr>
                        <a:t>max1</a:t>
                      </a:r>
                      <a:r>
                        <a:rPr lang="en-US" altLang="zh-CN" baseline="0" dirty="0" smtClean="0"/>
                        <a:t>)</a:t>
                      </a:r>
                      <a:endParaRPr lang="zh-CN" altLang="en-US" dirty="0"/>
                    </a:p>
                  </a:txBody>
                  <a:tcPr/>
                </a:tc>
                <a:tc>
                  <a:txBody>
                    <a:bodyPr/>
                    <a:lstStyle/>
                    <a:p>
                      <a:pPr algn="ctr"/>
                      <a:r>
                        <a:rPr lang="en-US" altLang="zh-CN" dirty="0" smtClean="0"/>
                        <a:t>3 dBm</a:t>
                      </a:r>
                      <a:endParaRPr lang="zh-CN" altLang="en-US" dirty="0"/>
                    </a:p>
                  </a:txBody>
                  <a:tcPr/>
                </a:tc>
              </a:tr>
              <a:tr h="492370">
                <a:tc>
                  <a:txBody>
                    <a:bodyPr/>
                    <a:lstStyle/>
                    <a:p>
                      <a:r>
                        <a:rPr lang="en-US" altLang="zh-CN" dirty="0" smtClean="0"/>
                        <a:t>Maximum</a:t>
                      </a:r>
                      <a:r>
                        <a:rPr lang="en-US" altLang="zh-CN" baseline="0" dirty="0" smtClean="0"/>
                        <a:t> transmit power </a:t>
                      </a:r>
                      <a:r>
                        <a:rPr lang="en-US" altLang="zh-CN" dirty="0" smtClean="0"/>
                        <a:t>of the latter six GCOs (</a:t>
                      </a:r>
                      <a:r>
                        <a:rPr lang="en-US" altLang="zh-CN" sz="1800" i="1" kern="1200" baseline="0" dirty="0" smtClean="0">
                          <a:solidFill>
                            <a:schemeClr val="dk1"/>
                          </a:solidFill>
                          <a:latin typeface="+mn-lt"/>
                          <a:ea typeface="+mn-ea"/>
                          <a:cs typeface="+mn-cs"/>
                        </a:rPr>
                        <a:t>P</a:t>
                      </a:r>
                      <a:r>
                        <a:rPr lang="en-US" altLang="zh-CN" sz="1800" i="1" kern="1200" baseline="-25000" dirty="0" smtClean="0">
                          <a:solidFill>
                            <a:schemeClr val="dk1"/>
                          </a:solidFill>
                          <a:latin typeface="+mn-lt"/>
                          <a:ea typeface="+mn-ea"/>
                          <a:cs typeface="+mn-cs"/>
                        </a:rPr>
                        <a:t>max2</a:t>
                      </a:r>
                      <a:r>
                        <a:rPr lang="en-US" altLang="zh-CN" dirty="0" smtClean="0"/>
                        <a:t>)</a:t>
                      </a:r>
                      <a:endParaRPr lang="zh-CN" altLang="en-US" dirty="0"/>
                    </a:p>
                  </a:txBody>
                  <a:tcPr/>
                </a:tc>
                <a:tc>
                  <a:txBody>
                    <a:bodyPr/>
                    <a:lstStyle/>
                    <a:p>
                      <a:pPr algn="ctr"/>
                      <a:r>
                        <a:rPr lang="en-US" altLang="zh-CN" dirty="0" smtClean="0"/>
                        <a:t>0 dBm</a:t>
                      </a:r>
                      <a:endParaRPr lang="zh-CN" altLang="en-US" dirty="0"/>
                    </a:p>
                  </a:txBody>
                  <a:tcPr/>
                </a:tc>
              </a:tr>
              <a:tr h="492370">
                <a:tc>
                  <a:txBody>
                    <a:bodyPr/>
                    <a:lstStyle/>
                    <a:p>
                      <a:r>
                        <a:rPr lang="en-US" altLang="zh-CN" dirty="0" smtClean="0"/>
                        <a:t>Path loss exponent (                 )</a:t>
                      </a:r>
                      <a:endParaRPr lang="zh-CN" altLang="en-US" dirty="0"/>
                    </a:p>
                  </a:txBody>
                  <a:tcPr/>
                </a:tc>
                <a:tc>
                  <a:txBody>
                    <a:bodyPr/>
                    <a:lstStyle/>
                    <a:p>
                      <a:pPr algn="ctr"/>
                      <a:r>
                        <a:rPr lang="en-US" altLang="zh-CN" dirty="0" smtClean="0"/>
                        <a:t>2.5</a:t>
                      </a:r>
                      <a:endParaRPr lang="zh-CN" altLang="en-US" dirty="0"/>
                    </a:p>
                  </a:txBody>
                  <a:tcPr/>
                </a:tc>
              </a:tr>
              <a:tr h="492370">
                <a:tc>
                  <a:txBody>
                    <a:bodyPr/>
                    <a:lstStyle/>
                    <a:p>
                      <a:r>
                        <a:rPr lang="en-US" altLang="zh-CN" dirty="0" smtClean="0"/>
                        <a:t>Path loss exponent (                 )</a:t>
                      </a:r>
                      <a:endParaRPr lang="zh-CN" altLang="en-US" dirty="0"/>
                    </a:p>
                  </a:txBody>
                  <a:tcPr/>
                </a:tc>
                <a:tc>
                  <a:txBody>
                    <a:bodyPr/>
                    <a:lstStyle/>
                    <a:p>
                      <a:pPr algn="ctr"/>
                      <a:r>
                        <a:rPr lang="en-US" altLang="zh-CN" dirty="0" smtClean="0"/>
                        <a:t>3.5</a:t>
                      </a:r>
                      <a:endParaRPr lang="zh-CN" altLang="en-US" dirty="0"/>
                    </a:p>
                  </a:txBody>
                  <a:tcPr/>
                </a:tc>
              </a:tr>
              <a:tr h="492370">
                <a:tc>
                  <a:txBody>
                    <a:bodyPr/>
                    <a:lstStyle/>
                    <a:p>
                      <a:r>
                        <a:rPr lang="en-US" altLang="zh-CN" dirty="0" smtClean="0"/>
                        <a:t>SINR margin threshold of each cluster</a:t>
                      </a:r>
                      <a:r>
                        <a:rPr lang="en-US" altLang="zh-CN" baseline="0" dirty="0" smtClean="0"/>
                        <a:t> (</a:t>
                      </a:r>
                      <a:r>
                        <a:rPr lang="zh-CN" altLang="en-US" i="1" dirty="0" smtClean="0">
                          <a:latin typeface="Times New Roman" panose="02020603050405020304" pitchFamily="18" charset="0"/>
                          <a:cs typeface="Times New Roman" panose="02020603050405020304" pitchFamily="18" charset="0"/>
                        </a:rPr>
                        <a:t>△</a:t>
                      </a:r>
                      <a:r>
                        <a:rPr lang="en-US" altLang="zh-CN" i="1" dirty="0" smtClean="0">
                          <a:latin typeface="Times New Roman" panose="02020603050405020304" pitchFamily="18" charset="0"/>
                          <a:cs typeface="Times New Roman" panose="02020603050405020304" pitchFamily="18" charset="0"/>
                        </a:rPr>
                        <a:t>C</a:t>
                      </a:r>
                      <a:r>
                        <a:rPr lang="en-US" altLang="zh-CN" i="1" baseline="-25000" dirty="0" smtClean="0">
                          <a:latin typeface="Times New Roman" panose="02020603050405020304" pitchFamily="18" charset="0"/>
                          <a:cs typeface="Times New Roman" panose="02020603050405020304" pitchFamily="18" charset="0"/>
                        </a:rPr>
                        <a:t>i</a:t>
                      </a:r>
                      <a:r>
                        <a:rPr lang="en-US" altLang="zh-CN" baseline="0" dirty="0" smtClean="0"/>
                        <a:t>)</a:t>
                      </a:r>
                      <a:endParaRPr lang="zh-CN" altLang="en-US" dirty="0"/>
                    </a:p>
                  </a:txBody>
                  <a:tcPr/>
                </a:tc>
                <a:tc>
                  <a:txBody>
                    <a:bodyPr/>
                    <a:lstStyle/>
                    <a:p>
                      <a:pPr algn="ctr"/>
                      <a:r>
                        <a:rPr lang="en-US" altLang="zh-CN" dirty="0" smtClean="0"/>
                        <a:t>0 dB</a:t>
                      </a:r>
                      <a:endParaRPr lang="zh-CN" altLang="en-US" dirty="0"/>
                    </a:p>
                  </a:txBody>
                  <a:tcPr/>
                </a:tc>
              </a:tr>
            </a:tbl>
          </a:graphicData>
        </a:graphic>
      </p:graphicFrame>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1484699462"/>
              </p:ext>
            </p:extLst>
          </p:nvPr>
        </p:nvGraphicFramePr>
        <p:xfrm>
          <a:off x="2699792" y="4869160"/>
          <a:ext cx="790575" cy="373062"/>
        </p:xfrm>
        <a:graphic>
          <a:graphicData uri="http://schemas.openxmlformats.org/presentationml/2006/ole">
            <mc:AlternateContent xmlns:mc="http://schemas.openxmlformats.org/markup-compatibility/2006">
              <mc:Choice xmlns:v="urn:schemas-microsoft-com:vml" Requires="v">
                <p:oleObj spid="_x0000_s10250" name="Equation" r:id="rId4" imgW="520560" imgH="241200" progId="Equation.DSMT4">
                  <p:embed/>
                </p:oleObj>
              </mc:Choice>
              <mc:Fallback>
                <p:oleObj name="Equation" r:id="rId4" imgW="520560" imgH="241200" progId="Equation.DSMT4">
                  <p:embed/>
                  <p:pic>
                    <p:nvPicPr>
                      <p:cNvPr id="0" name=""/>
                      <p:cNvPicPr>
                        <a:picLocks noChangeAspect="1" noChangeArrowheads="1"/>
                      </p:cNvPicPr>
                      <p:nvPr/>
                    </p:nvPicPr>
                    <p:blipFill>
                      <a:blip r:embed="rId5"/>
                      <a:srcRect/>
                      <a:stretch>
                        <a:fillRect/>
                      </a:stretch>
                    </p:blipFill>
                    <p:spPr bwMode="auto">
                      <a:xfrm>
                        <a:off x="2699792" y="4869160"/>
                        <a:ext cx="790575" cy="373062"/>
                      </a:xfrm>
                      <a:prstGeom prst="rect">
                        <a:avLst/>
                      </a:prstGeom>
                      <a:noFill/>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557153450"/>
              </p:ext>
            </p:extLst>
          </p:nvPr>
        </p:nvGraphicFramePr>
        <p:xfrm>
          <a:off x="2699792" y="5432202"/>
          <a:ext cx="788988" cy="373062"/>
        </p:xfrm>
        <a:graphic>
          <a:graphicData uri="http://schemas.openxmlformats.org/presentationml/2006/ole">
            <mc:AlternateContent xmlns:mc="http://schemas.openxmlformats.org/markup-compatibility/2006">
              <mc:Choice xmlns:v="urn:schemas-microsoft-com:vml" Requires="v">
                <p:oleObj spid="_x0000_s10251" name="Equation" r:id="rId6" imgW="520560" imgH="241200" progId="Equation.DSMT4">
                  <p:embed/>
                </p:oleObj>
              </mc:Choice>
              <mc:Fallback>
                <p:oleObj name="Equation" r:id="rId6" imgW="520560" imgH="241200" progId="Equation.DSMT4">
                  <p:embed/>
                  <p:pic>
                    <p:nvPicPr>
                      <p:cNvPr id="0" name=""/>
                      <p:cNvPicPr>
                        <a:picLocks noChangeAspect="1" noChangeArrowheads="1"/>
                      </p:cNvPicPr>
                      <p:nvPr/>
                    </p:nvPicPr>
                    <p:blipFill>
                      <a:blip r:embed="rId7"/>
                      <a:srcRect/>
                      <a:stretch>
                        <a:fillRect/>
                      </a:stretch>
                    </p:blipFill>
                    <p:spPr bwMode="auto">
                      <a:xfrm>
                        <a:off x="2699792" y="5432202"/>
                        <a:ext cx="7889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日期占位符 5"/>
          <p:cNvSpPr>
            <a:spLocks noGrp="1"/>
          </p:cNvSpPr>
          <p:nvPr>
            <p:ph type="dt" idx="15"/>
          </p:nvPr>
        </p:nvSpPr>
        <p:spPr/>
        <p:txBody>
          <a:bodyPr/>
          <a:lstStyle/>
          <a:p>
            <a:r>
              <a:rPr lang="en-US" altLang="zh-CN" smtClean="0"/>
              <a:t>September 2016</a:t>
            </a:r>
            <a:endParaRPr lang="en-GB" dirty="0"/>
          </a:p>
        </p:txBody>
      </p:sp>
      <p:sp>
        <p:nvSpPr>
          <p:cNvPr id="9" name="页脚占位符 8"/>
          <p:cNvSpPr>
            <a:spLocks noGrp="1"/>
          </p:cNvSpPr>
          <p:nvPr>
            <p:ph type="ftr" idx="14"/>
          </p:nvPr>
        </p:nvSpPr>
        <p:spPr/>
        <p:txBody>
          <a:bodyPr/>
          <a:lstStyle/>
          <a:p>
            <a:r>
              <a:rPr lang="en-GB" smtClean="0"/>
              <a:t>Chen SUN, Sony</a:t>
            </a:r>
            <a:endParaRPr lang="en-GB" dirty="0"/>
          </a:p>
        </p:txBody>
      </p:sp>
      <p:sp>
        <p:nvSpPr>
          <p:cNvPr id="10" name="灯片编号占位符 9"/>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1545242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6600FF"/>
                </a:solidFill>
                <a:latin typeface="Haettenschweiler" pitchFamily="34" charset="0"/>
              </a:rPr>
              <a:t>Objective of Simulation</a:t>
            </a:r>
            <a:endParaRPr lang="en-US" altLang="zh-CN" dirty="0">
              <a:solidFill>
                <a:srgbClr val="6600FF"/>
              </a:solidFill>
              <a:latin typeface="Haettenschweiler" pitchFamily="34" charset="0"/>
            </a:endParaRPr>
          </a:p>
        </p:txBody>
      </p:sp>
      <p:sp>
        <p:nvSpPr>
          <p:cNvPr id="7" name="灯片编号占位符 5"/>
          <p:cNvSpPr txBox="1">
            <a:spLocks/>
          </p:cNvSpPr>
          <p:nvPr/>
        </p:nvSpPr>
        <p:spPr>
          <a:xfrm>
            <a:off x="8708321" y="6381328"/>
            <a:ext cx="442392" cy="365125"/>
          </a:xfrm>
          <a:prstGeom prst="rect">
            <a:avLst/>
          </a:prstGeom>
          <a:noFill/>
        </p:spPr>
        <p:txBody>
          <a:bodyPr vert="horz" lIns="91440" tIns="45720" rIns="91440" bIns="45720" rtlCol="0" anchor="ctr"/>
          <a:lstStyle>
            <a:defPPr>
              <a:defRPr lang="zh-CN"/>
            </a:defPPr>
            <a:lvl1pPr marL="0" algn="r" defTabSz="914400" rtl="0" eaLnBrk="0" latinLnBrk="0" hangingPunct="0">
              <a:defRPr sz="1200" kern="1200">
                <a:solidFill>
                  <a:schemeClr val="tx1"/>
                </a:solidFill>
                <a:latin typeface="Arial" charset="0"/>
                <a:ea typeface="宋体" pitchFamily="2" charset="-122"/>
                <a:cs typeface="+mn-cs"/>
              </a:defRPr>
            </a:lvl1pPr>
            <a:lvl2pPr marL="742950" indent="-285750" algn="l" defTabSz="914400" rtl="0" eaLnBrk="0" latinLnBrk="0" hangingPunct="0">
              <a:defRPr sz="1800" kern="1200">
                <a:solidFill>
                  <a:schemeClr val="tx1"/>
                </a:solidFill>
                <a:latin typeface="Arial" charset="0"/>
                <a:ea typeface="宋体" pitchFamily="2" charset="-122"/>
                <a:cs typeface="+mn-cs"/>
              </a:defRPr>
            </a:lvl2pPr>
            <a:lvl3pPr marL="1143000" indent="-228600" algn="l" defTabSz="914400" rtl="0" eaLnBrk="0" latinLnBrk="0" hangingPunct="0">
              <a:defRPr sz="1800" kern="1200">
                <a:solidFill>
                  <a:schemeClr val="tx1"/>
                </a:solidFill>
                <a:latin typeface="Arial" charset="0"/>
                <a:ea typeface="宋体" pitchFamily="2" charset="-122"/>
                <a:cs typeface="+mn-cs"/>
              </a:defRPr>
            </a:lvl3pPr>
            <a:lvl4pPr marL="1600200" indent="-228600" algn="l" defTabSz="914400" rtl="0" eaLnBrk="0" latinLnBrk="0" hangingPunct="0">
              <a:defRPr sz="1800" kern="1200">
                <a:solidFill>
                  <a:schemeClr val="tx1"/>
                </a:solidFill>
                <a:latin typeface="Arial" charset="0"/>
                <a:ea typeface="宋体" pitchFamily="2" charset="-122"/>
                <a:cs typeface="+mn-cs"/>
              </a:defRPr>
            </a:lvl4pPr>
            <a:lvl5pPr marL="2057400" indent="-228600" algn="l" defTabSz="914400" rtl="0" eaLnBrk="0" latinLnBrk="0" hangingPunct="0">
              <a:defRPr sz="1800" kern="1200">
                <a:solidFill>
                  <a:schemeClr val="tx1"/>
                </a:solidFill>
                <a:latin typeface="Arial" charset="0"/>
                <a:ea typeface="宋体" pitchFamily="2" charset="-122"/>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9pPr>
          </a:lstStyle>
          <a:p>
            <a:pPr eaLnBrk="1" hangingPunct="1"/>
            <a:fld id="{CBFA01C6-592C-41DE-BE92-0D120E874143}" type="slidenum">
              <a:rPr lang="zh-CN" altLang="zh-CN" smtClean="0"/>
              <a:pPr eaLnBrk="1" hangingPunct="1"/>
              <a:t>14</a:t>
            </a:fld>
            <a:endParaRPr lang="zh-CN" altLang="zh-CN" dirty="0" smtClean="0"/>
          </a:p>
        </p:txBody>
      </p:sp>
      <p:sp>
        <p:nvSpPr>
          <p:cNvPr id="9" name="矩形 8"/>
          <p:cNvSpPr/>
          <p:nvPr/>
        </p:nvSpPr>
        <p:spPr>
          <a:xfrm>
            <a:off x="318366" y="1602612"/>
            <a:ext cx="8532441" cy="4524315"/>
          </a:xfrm>
          <a:prstGeom prst="rect">
            <a:avLst/>
          </a:prstGeom>
        </p:spPr>
        <p:txBody>
          <a:bodyPr wrap="square">
            <a:spAutoFit/>
          </a:bodyPr>
          <a:lstStyle/>
          <a:p>
            <a:pPr marL="285750" indent="-285750">
              <a:buFont typeface="Wingdings" panose="05000000000000000000" pitchFamily="2" charset="2"/>
              <a:buChar char="Ø"/>
            </a:pPr>
            <a:r>
              <a:rPr lang="en-US" altLang="zh-CN" sz="2400" dirty="0" smtClean="0">
                <a:latin typeface="Times New Roman" pitchFamily="18" charset="0"/>
                <a:ea typeface="宋体" pitchFamily="2" charset="-122"/>
              </a:rPr>
              <a:t>To </a:t>
            </a:r>
            <a:r>
              <a:rPr lang="en-US" altLang="zh-CN" sz="2400" dirty="0">
                <a:latin typeface="Times New Roman" pitchFamily="18" charset="0"/>
                <a:ea typeface="宋体" pitchFamily="2" charset="-122"/>
              </a:rPr>
              <a:t>exhibit </a:t>
            </a:r>
            <a:r>
              <a:rPr lang="en-US" altLang="zh-CN" sz="2400" dirty="0" smtClean="0">
                <a:latin typeface="Times New Roman" pitchFamily="18" charset="0"/>
                <a:ea typeface="宋体" pitchFamily="2" charset="-122"/>
              </a:rPr>
              <a:t>the different clustering results under different weight settings.</a:t>
            </a:r>
          </a:p>
          <a:p>
            <a:endParaRPr lang="en-US" altLang="zh-CN" sz="2400" dirty="0">
              <a:latin typeface="Times New Roman" pitchFamily="18" charset="0"/>
              <a:ea typeface="宋体" pitchFamily="2" charset="-122"/>
            </a:endParaRPr>
          </a:p>
          <a:p>
            <a:pPr marL="285750" indent="-285750">
              <a:buFont typeface="Wingdings" panose="05000000000000000000" pitchFamily="2" charset="2"/>
              <a:buChar char="Ø"/>
            </a:pPr>
            <a:r>
              <a:rPr lang="en-US" altLang="zh-CN" sz="2400" dirty="0">
                <a:latin typeface="Times New Roman" pitchFamily="18" charset="0"/>
                <a:ea typeface="宋体" pitchFamily="2" charset="-122"/>
              </a:rPr>
              <a:t>To verify our method can increase the number of satisfied users</a:t>
            </a:r>
            <a:r>
              <a:rPr lang="en-US" altLang="zh-CN" sz="2400" dirty="0" smtClean="0">
                <a:latin typeface="Times New Roman" pitchFamily="18" charset="0"/>
                <a:ea typeface="宋体" pitchFamily="2" charset="-122"/>
              </a:rPr>
              <a:t>.</a:t>
            </a:r>
          </a:p>
          <a:p>
            <a:pPr marL="285750" indent="-285750">
              <a:buFont typeface="Wingdings" panose="05000000000000000000" pitchFamily="2" charset="2"/>
              <a:buChar char="Ø"/>
            </a:pPr>
            <a:endParaRPr lang="en-US" altLang="zh-CN" sz="2400" dirty="0">
              <a:latin typeface="Times New Roman" pitchFamily="18" charset="0"/>
              <a:ea typeface="宋体" pitchFamily="2" charset="-122"/>
            </a:endParaRPr>
          </a:p>
          <a:p>
            <a:pPr marL="285750" indent="-285750">
              <a:buFont typeface="Wingdings" panose="05000000000000000000" pitchFamily="2" charset="2"/>
              <a:buChar char="Ø"/>
            </a:pPr>
            <a:r>
              <a:rPr lang="en-US" altLang="zh-CN" sz="2400" dirty="0" smtClean="0">
                <a:latin typeface="Times New Roman" pitchFamily="18" charset="0"/>
                <a:ea typeface="宋体" pitchFamily="2" charset="-122"/>
              </a:rPr>
              <a:t>To </a:t>
            </a:r>
            <a:r>
              <a:rPr lang="en-US" altLang="zh-CN" sz="2400" dirty="0">
                <a:latin typeface="Times New Roman" pitchFamily="18" charset="0"/>
                <a:ea typeface="宋体" pitchFamily="2" charset="-122"/>
              </a:rPr>
              <a:t>show our method can </a:t>
            </a:r>
            <a:r>
              <a:rPr lang="en-US" altLang="zh-CN" sz="2400" dirty="0" smtClean="0">
                <a:latin typeface="Times New Roman" pitchFamily="18" charset="0"/>
                <a:ea typeface="宋体" pitchFamily="2" charset="-122"/>
              </a:rPr>
              <a:t>ensure </a:t>
            </a:r>
            <a:r>
              <a:rPr lang="en-US" altLang="zh-CN" sz="2400" dirty="0">
                <a:latin typeface="Times New Roman" pitchFamily="18" charset="0"/>
                <a:ea typeface="宋体" pitchFamily="2" charset="-122"/>
              </a:rPr>
              <a:t>different SINR based on the different SINR requirement settings</a:t>
            </a:r>
            <a:r>
              <a:rPr lang="en-US" altLang="zh-CN" sz="2400" dirty="0" smtClean="0">
                <a:latin typeface="Times New Roman" pitchFamily="18" charset="0"/>
                <a:ea typeface="宋体" pitchFamily="2" charset="-122"/>
              </a:rPr>
              <a:t>.</a:t>
            </a:r>
          </a:p>
          <a:p>
            <a:endParaRPr lang="en-US" altLang="zh-CN" sz="2400" dirty="0">
              <a:latin typeface="Times New Roman" pitchFamily="18" charset="0"/>
              <a:ea typeface="宋体" pitchFamily="2" charset="-122"/>
            </a:endParaRPr>
          </a:p>
          <a:p>
            <a:pPr marL="285750" indent="-285750">
              <a:buFont typeface="Wingdings" panose="05000000000000000000" pitchFamily="2" charset="2"/>
              <a:buChar char="Ø"/>
            </a:pPr>
            <a:r>
              <a:rPr lang="en-US" altLang="zh-CN" sz="2400" dirty="0" smtClean="0">
                <a:latin typeface="Times New Roman" pitchFamily="18" charset="0"/>
                <a:ea typeface="宋体" pitchFamily="2" charset="-122"/>
              </a:rPr>
              <a:t>To </a:t>
            </a:r>
            <a:r>
              <a:rPr lang="en-US" altLang="zh-CN" sz="2400" dirty="0">
                <a:latin typeface="Times New Roman" pitchFamily="18" charset="0"/>
                <a:ea typeface="宋体" pitchFamily="2" charset="-122"/>
              </a:rPr>
              <a:t>demonstrate our </a:t>
            </a:r>
            <a:r>
              <a:rPr lang="en-US" altLang="zh-CN" sz="2400" dirty="0" smtClean="0">
                <a:latin typeface="Times New Roman" pitchFamily="18" charset="0"/>
                <a:ea typeface="宋体" pitchFamily="2" charset="-122"/>
              </a:rPr>
              <a:t>method can reduce the co-channel interference between GCOs in the overlapping area.</a:t>
            </a:r>
          </a:p>
          <a:p>
            <a:pPr marL="285750" indent="-285750">
              <a:buFont typeface="Wingdings" panose="05000000000000000000" pitchFamily="2" charset="2"/>
              <a:buChar char="Ø"/>
            </a:pPr>
            <a:endParaRPr lang="en-US" altLang="zh-CN" sz="2400" dirty="0">
              <a:latin typeface="Times New Roman" pitchFamily="18" charset="0"/>
              <a:ea typeface="宋体" pitchFamily="2" charset="-122"/>
            </a:endParaRPr>
          </a:p>
          <a:p>
            <a:pPr marL="285750" indent="-285750">
              <a:buFont typeface="Wingdings" panose="05000000000000000000" pitchFamily="2" charset="2"/>
              <a:buChar char="Ø"/>
            </a:pPr>
            <a:endParaRPr lang="en-US" altLang="zh-CN" sz="2400" dirty="0" smtClean="0">
              <a:latin typeface="Times New Roman" pitchFamily="18" charset="0"/>
              <a:ea typeface="宋体" pitchFamily="2" charset="-122"/>
            </a:endParaRPr>
          </a:p>
        </p:txBody>
      </p:sp>
      <p:sp>
        <p:nvSpPr>
          <p:cNvPr id="2" name="日期占位符 1"/>
          <p:cNvSpPr>
            <a:spLocks noGrp="1"/>
          </p:cNvSpPr>
          <p:nvPr>
            <p:ph type="dt" idx="15"/>
          </p:nvPr>
        </p:nvSpPr>
        <p:spPr/>
        <p:txBody>
          <a:bodyPr/>
          <a:lstStyle/>
          <a:p>
            <a:r>
              <a:rPr lang="en-US" altLang="zh-CN" smtClean="0"/>
              <a:t>September 2016</a:t>
            </a:r>
            <a:endParaRPr lang="en-GB" dirty="0"/>
          </a:p>
        </p:txBody>
      </p:sp>
      <p:sp>
        <p:nvSpPr>
          <p:cNvPr id="3" name="页脚占位符 2"/>
          <p:cNvSpPr>
            <a:spLocks noGrp="1"/>
          </p:cNvSpPr>
          <p:nvPr>
            <p:ph type="ftr" idx="14"/>
          </p:nvPr>
        </p:nvSpPr>
        <p:spPr/>
        <p:txBody>
          <a:bodyPr/>
          <a:lstStyle/>
          <a:p>
            <a:r>
              <a:rPr lang="en-GB" smtClean="0"/>
              <a:t>Chen SUN, Sony</a:t>
            </a:r>
            <a:endParaRPr lang="en-GB"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3730425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5"/>
          <p:cNvSpPr txBox="1">
            <a:spLocks/>
          </p:cNvSpPr>
          <p:nvPr/>
        </p:nvSpPr>
        <p:spPr>
          <a:xfrm>
            <a:off x="8708321" y="6572838"/>
            <a:ext cx="442392" cy="365125"/>
          </a:xfrm>
          <a:prstGeom prst="rect">
            <a:avLst/>
          </a:prstGeom>
          <a:noFill/>
        </p:spPr>
        <p:txBody>
          <a:bodyPr vert="horz" lIns="91440" tIns="45720" rIns="91440" bIns="45720" rtlCol="0" anchor="ctr"/>
          <a:lstStyle>
            <a:defPPr>
              <a:defRPr lang="zh-CN"/>
            </a:defPPr>
            <a:lvl1pPr marL="0" algn="r" defTabSz="914400" rtl="0" eaLnBrk="0" latinLnBrk="0" hangingPunct="0">
              <a:defRPr sz="1200" kern="1200">
                <a:solidFill>
                  <a:schemeClr val="tx1"/>
                </a:solidFill>
                <a:latin typeface="Arial" charset="0"/>
                <a:ea typeface="宋体" pitchFamily="2" charset="-122"/>
                <a:cs typeface="+mn-cs"/>
              </a:defRPr>
            </a:lvl1pPr>
            <a:lvl2pPr marL="742950" indent="-285750" algn="l" defTabSz="914400" rtl="0" eaLnBrk="0" latinLnBrk="0" hangingPunct="0">
              <a:defRPr sz="1800" kern="1200">
                <a:solidFill>
                  <a:schemeClr val="tx1"/>
                </a:solidFill>
                <a:latin typeface="Arial" charset="0"/>
                <a:ea typeface="宋体" pitchFamily="2" charset="-122"/>
                <a:cs typeface="+mn-cs"/>
              </a:defRPr>
            </a:lvl2pPr>
            <a:lvl3pPr marL="1143000" indent="-228600" algn="l" defTabSz="914400" rtl="0" eaLnBrk="0" latinLnBrk="0" hangingPunct="0">
              <a:defRPr sz="1800" kern="1200">
                <a:solidFill>
                  <a:schemeClr val="tx1"/>
                </a:solidFill>
                <a:latin typeface="Arial" charset="0"/>
                <a:ea typeface="宋体" pitchFamily="2" charset="-122"/>
                <a:cs typeface="+mn-cs"/>
              </a:defRPr>
            </a:lvl3pPr>
            <a:lvl4pPr marL="1600200" indent="-228600" algn="l" defTabSz="914400" rtl="0" eaLnBrk="0" latinLnBrk="0" hangingPunct="0">
              <a:defRPr sz="1800" kern="1200">
                <a:solidFill>
                  <a:schemeClr val="tx1"/>
                </a:solidFill>
                <a:latin typeface="Arial" charset="0"/>
                <a:ea typeface="宋体" pitchFamily="2" charset="-122"/>
                <a:cs typeface="+mn-cs"/>
              </a:defRPr>
            </a:lvl4pPr>
            <a:lvl5pPr marL="2057400" indent="-228600" algn="l" defTabSz="914400" rtl="0" eaLnBrk="0" latinLnBrk="0" hangingPunct="0">
              <a:defRPr sz="1800" kern="1200">
                <a:solidFill>
                  <a:schemeClr val="tx1"/>
                </a:solidFill>
                <a:latin typeface="Arial" charset="0"/>
                <a:ea typeface="宋体" pitchFamily="2" charset="-122"/>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9pPr>
          </a:lstStyle>
          <a:p>
            <a:pPr eaLnBrk="1" hangingPunct="1"/>
            <a:fld id="{CBFA01C6-592C-41DE-BE92-0D120E874143}" type="slidenum">
              <a:rPr lang="zh-CN" altLang="zh-CN" smtClean="0"/>
              <a:pPr eaLnBrk="1" hangingPunct="1"/>
              <a:t>15</a:t>
            </a:fld>
            <a:endParaRPr lang="zh-CN" altLang="zh-CN" dirty="0" smtClean="0"/>
          </a:p>
        </p:txBody>
      </p:sp>
      <p:sp>
        <p:nvSpPr>
          <p:cNvPr id="10" name="标题 1"/>
          <p:cNvSpPr txBox="1">
            <a:spLocks noChangeArrowheads="1"/>
          </p:cNvSpPr>
          <p:nvPr/>
        </p:nvSpPr>
        <p:spPr>
          <a:xfrm>
            <a:off x="-108520" y="345584"/>
            <a:ext cx="8229600" cy="764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dirty="0" smtClean="0">
                <a:solidFill>
                  <a:srgbClr val="6600FF"/>
                </a:solidFill>
                <a:latin typeface="Haettenschweiler" pitchFamily="34" charset="0"/>
              </a:rPr>
              <a:t>Comparison of Clustering Result</a:t>
            </a:r>
            <a:endParaRPr lang="en-US" altLang="zh-CN" sz="3600" dirty="0">
              <a:solidFill>
                <a:srgbClr val="6600FF"/>
              </a:solidFill>
              <a:latin typeface="Haettenschweiler" pitchFamily="34" charset="0"/>
            </a:endParaRPr>
          </a:p>
        </p:txBody>
      </p:sp>
      <p:sp>
        <p:nvSpPr>
          <p:cNvPr id="11" name="コンテンツ プレースホルダー 2"/>
          <p:cNvSpPr>
            <a:spLocks noGrp="1"/>
          </p:cNvSpPr>
          <p:nvPr/>
        </p:nvSpPr>
        <p:spPr bwMode="auto">
          <a:xfrm>
            <a:off x="101012" y="3765321"/>
            <a:ext cx="5407092" cy="201622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buFont typeface="Wingdings" panose="05000000000000000000" pitchFamily="2" charset="2"/>
              <a:buChar char="Ø"/>
            </a:pPr>
            <a:r>
              <a:rPr lang="en-US" sz="2200" b="0" dirty="0" smtClean="0"/>
              <a:t>Different weight settings result in different clustering:</a:t>
            </a:r>
          </a:p>
          <a:p>
            <a:pPr marL="0" indent="0">
              <a:buNone/>
            </a:pPr>
            <a:r>
              <a:rPr lang="en-US" sz="1800" b="0" dirty="0" smtClean="0">
                <a:solidFill>
                  <a:srgbClr val="FF0000"/>
                </a:solidFill>
              </a:rPr>
              <a:t>       	Red: Cluster 1 (C</a:t>
            </a:r>
            <a:r>
              <a:rPr lang="en-US" sz="1800" b="0" baseline="-25000" dirty="0" smtClean="0">
                <a:solidFill>
                  <a:srgbClr val="FF0000"/>
                </a:solidFill>
              </a:rPr>
              <a:t>1</a:t>
            </a:r>
            <a:r>
              <a:rPr lang="en-US" sz="1800" b="0" dirty="0" smtClean="0">
                <a:solidFill>
                  <a:srgbClr val="FF0000"/>
                </a:solidFill>
              </a:rPr>
              <a:t>);</a:t>
            </a:r>
            <a:r>
              <a:rPr lang="en-US" sz="1800" b="0" dirty="0" smtClean="0">
                <a:solidFill>
                  <a:schemeClr val="tx2">
                    <a:lumMod val="60000"/>
                    <a:lumOff val="40000"/>
                  </a:schemeClr>
                </a:solidFill>
              </a:rPr>
              <a:t> </a:t>
            </a:r>
          </a:p>
          <a:p>
            <a:pPr marL="0" indent="0">
              <a:buNone/>
            </a:pPr>
            <a:r>
              <a:rPr lang="en-US" sz="1800" b="0" dirty="0">
                <a:solidFill>
                  <a:schemeClr val="tx2">
                    <a:lumMod val="60000"/>
                    <a:lumOff val="40000"/>
                  </a:schemeClr>
                </a:solidFill>
              </a:rPr>
              <a:t>	</a:t>
            </a:r>
            <a:r>
              <a:rPr lang="en-US" sz="1800" b="0" dirty="0" smtClean="0">
                <a:solidFill>
                  <a:schemeClr val="tx2">
                    <a:lumMod val="60000"/>
                    <a:lumOff val="40000"/>
                  </a:schemeClr>
                </a:solidFill>
              </a:rPr>
              <a:t>Blue: Cluster 2 (C</a:t>
            </a:r>
            <a:r>
              <a:rPr lang="en-US" sz="1800" b="0" baseline="-25000" dirty="0" smtClean="0">
                <a:solidFill>
                  <a:schemeClr val="tx2">
                    <a:lumMod val="60000"/>
                    <a:lumOff val="40000"/>
                  </a:schemeClr>
                </a:solidFill>
              </a:rPr>
              <a:t>2</a:t>
            </a:r>
            <a:r>
              <a:rPr lang="en-US" sz="1800" b="0" dirty="0" smtClean="0">
                <a:solidFill>
                  <a:schemeClr val="tx2">
                    <a:lumMod val="60000"/>
                    <a:lumOff val="40000"/>
                  </a:schemeClr>
                </a:solidFill>
              </a:rPr>
              <a:t>);</a:t>
            </a:r>
          </a:p>
          <a:p>
            <a:pPr marL="0" indent="0">
              <a:buNone/>
            </a:pPr>
            <a:r>
              <a:rPr lang="en-US" sz="1800" b="0" dirty="0" smtClean="0">
                <a:solidFill>
                  <a:srgbClr val="00B050"/>
                </a:solidFill>
              </a:rPr>
              <a:t>       	Green: Cluster 3 (C</a:t>
            </a:r>
            <a:r>
              <a:rPr lang="en-US" sz="1800" b="0" baseline="-25000" dirty="0" smtClean="0">
                <a:solidFill>
                  <a:srgbClr val="00B050"/>
                </a:solidFill>
              </a:rPr>
              <a:t>3</a:t>
            </a:r>
            <a:r>
              <a:rPr lang="en-US" sz="1800" b="0" dirty="0" smtClean="0">
                <a:solidFill>
                  <a:srgbClr val="00B050"/>
                </a:solidFill>
              </a:rPr>
              <a:t>)</a:t>
            </a:r>
            <a:r>
              <a:rPr lang="en-US" sz="1800" b="0" dirty="0">
                <a:solidFill>
                  <a:srgbClr val="00B050"/>
                </a:solidFill>
              </a:rPr>
              <a:t>.</a:t>
            </a:r>
            <a:endParaRPr lang="en-US" sz="1800" b="0" dirty="0" smtClean="0">
              <a:solidFill>
                <a:srgbClr val="00B050"/>
              </a:solidFill>
            </a:endParaRPr>
          </a:p>
        </p:txBody>
      </p:sp>
      <p:sp>
        <p:nvSpPr>
          <p:cNvPr id="12" name="TextBox 11"/>
          <p:cNvSpPr txBox="1"/>
          <p:nvPr/>
        </p:nvSpPr>
        <p:spPr>
          <a:xfrm>
            <a:off x="12188" y="1124744"/>
            <a:ext cx="5279892" cy="2154436"/>
          </a:xfrm>
          <a:prstGeom prst="rect">
            <a:avLst/>
          </a:prstGeom>
          <a:noFill/>
        </p:spPr>
        <p:txBody>
          <a:bodyPr wrap="square" rtlCol="0">
            <a:spAutoFit/>
          </a:bodyPr>
          <a:lstStyle/>
          <a:p>
            <a:pPr marL="365770" indent="-365770" defTabSz="479226" fontAlgn="base">
              <a:spcBef>
                <a:spcPts val="640"/>
              </a:spcBef>
              <a:spcAft>
                <a:spcPct val="0"/>
              </a:spcAft>
              <a:buClr>
                <a:srgbClr val="000000"/>
              </a:buClr>
              <a:buSzPct val="100000"/>
              <a:buFont typeface="Wingdings" panose="05000000000000000000" pitchFamily="2" charset="2"/>
              <a:buChar char="Ø"/>
            </a:pPr>
            <a:r>
              <a:rPr lang="en-US" altLang="zh-CN" sz="2200" dirty="0">
                <a:solidFill>
                  <a:srgbClr val="000000"/>
                </a:solidFill>
                <a:latin typeface="Calibri" panose="020F0502020204030204" pitchFamily="34" charset="0"/>
              </a:rPr>
              <a:t> Using the </a:t>
            </a:r>
            <a:r>
              <a:rPr lang="en-US" altLang="zh-CN" sz="2200" dirty="0" smtClean="0">
                <a:solidFill>
                  <a:srgbClr val="000000"/>
                </a:solidFill>
                <a:latin typeface="Calibri" panose="020F0502020204030204" pitchFamily="34" charset="0"/>
              </a:rPr>
              <a:t>proposed </a:t>
            </a:r>
            <a:r>
              <a:rPr lang="en-US" altLang="zh-CN" sz="2200" dirty="0">
                <a:solidFill>
                  <a:srgbClr val="000000"/>
                </a:solidFill>
                <a:latin typeface="Calibri" panose="020F0502020204030204" pitchFamily="34" charset="0"/>
              </a:rPr>
              <a:t>clustering procedure with </a:t>
            </a:r>
            <a:r>
              <a:rPr lang="en-US" altLang="zh-CN" sz="2200" dirty="0" smtClean="0">
                <a:solidFill>
                  <a:srgbClr val="000000"/>
                </a:solidFill>
                <a:latin typeface="Calibri" panose="020F0502020204030204" pitchFamily="34" charset="0"/>
              </a:rPr>
              <a:t>different </a:t>
            </a:r>
            <a:r>
              <a:rPr lang="en-US" altLang="zh-CN" sz="2200" dirty="0">
                <a:solidFill>
                  <a:srgbClr val="000000"/>
                </a:solidFill>
                <a:latin typeface="Calibri" panose="020F0502020204030204" pitchFamily="34" charset="0"/>
              </a:rPr>
              <a:t>weight settings:</a:t>
            </a:r>
          </a:p>
          <a:p>
            <a:r>
              <a:rPr lang="en-US" altLang="zh-CN" b="1" dirty="0" smtClean="0"/>
              <a:t>    </a:t>
            </a:r>
            <a:r>
              <a:rPr lang="en-US" altLang="zh-CN" b="1" dirty="0"/>
              <a:t> </a:t>
            </a:r>
            <a:endParaRPr lang="en-US" altLang="zh-CN" b="1" dirty="0" smtClean="0"/>
          </a:p>
          <a:p>
            <a:r>
              <a:rPr lang="en-US" altLang="zh-CN" b="1" dirty="0"/>
              <a:t> </a:t>
            </a:r>
            <a:r>
              <a:rPr lang="en-US" altLang="zh-CN" b="1" dirty="0" smtClean="0"/>
              <a:t>      Existing </a:t>
            </a:r>
            <a:r>
              <a:rPr lang="en-US" altLang="zh-CN" b="1" baseline="30000" dirty="0" smtClean="0"/>
              <a:t>[*] </a:t>
            </a:r>
            <a:r>
              <a:rPr lang="en-US" altLang="zh-CN" b="1" dirty="0" smtClean="0"/>
              <a:t>: </a:t>
            </a:r>
          </a:p>
          <a:p>
            <a:endParaRPr lang="en-US" altLang="zh-CN" dirty="0" smtClean="0"/>
          </a:p>
          <a:p>
            <a:r>
              <a:rPr lang="en-US" altLang="zh-CN" dirty="0" smtClean="0"/>
              <a:t>    </a:t>
            </a:r>
          </a:p>
          <a:p>
            <a:r>
              <a:rPr lang="en-US" altLang="zh-CN" dirty="0"/>
              <a:t> </a:t>
            </a:r>
            <a:r>
              <a:rPr lang="en-US" altLang="zh-CN" dirty="0" smtClean="0"/>
              <a:t>      </a:t>
            </a:r>
            <a:r>
              <a:rPr lang="en-US" altLang="zh-CN" b="1" dirty="0" smtClean="0"/>
              <a:t>Proposed :</a:t>
            </a:r>
            <a:r>
              <a:rPr lang="en-US" altLang="zh-CN" dirty="0" smtClean="0"/>
              <a:t> </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3351153762"/>
              </p:ext>
            </p:extLst>
          </p:nvPr>
        </p:nvGraphicFramePr>
        <p:xfrm>
          <a:off x="1763688" y="1927952"/>
          <a:ext cx="2592288" cy="733189"/>
        </p:xfrm>
        <a:graphic>
          <a:graphicData uri="http://schemas.openxmlformats.org/presentationml/2006/ole">
            <mc:AlternateContent xmlns:mc="http://schemas.openxmlformats.org/markup-compatibility/2006">
              <mc:Choice xmlns:v="urn:schemas-microsoft-com:vml" Requires="v">
                <p:oleObj spid="_x0000_s11274" name="Equation" r:id="rId3" imgW="1790640" imgH="507960" progId="Equation.DSMT4">
                  <p:embed/>
                </p:oleObj>
              </mc:Choice>
              <mc:Fallback>
                <p:oleObj name="Equation" r:id="rId3" imgW="1790640" imgH="507960" progId="Equation.DSMT4">
                  <p:embed/>
                  <p:pic>
                    <p:nvPicPr>
                      <p:cNvPr id="0" name=""/>
                      <p:cNvPicPr>
                        <a:picLocks noChangeAspect="1" noChangeArrowheads="1"/>
                      </p:cNvPicPr>
                      <p:nvPr/>
                    </p:nvPicPr>
                    <p:blipFill>
                      <a:blip r:embed="rId4"/>
                      <a:srcRect/>
                      <a:stretch>
                        <a:fillRect/>
                      </a:stretch>
                    </p:blipFill>
                    <p:spPr bwMode="auto">
                      <a:xfrm>
                        <a:off x="1763688" y="1927952"/>
                        <a:ext cx="2592288" cy="733189"/>
                      </a:xfrm>
                      <a:prstGeom prst="rect">
                        <a:avLst/>
                      </a:prstGeom>
                      <a:noFill/>
                      <a:ln>
                        <a:noFill/>
                      </a:ln>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682893364"/>
              </p:ext>
            </p:extLst>
          </p:nvPr>
        </p:nvGraphicFramePr>
        <p:xfrm>
          <a:off x="1691680" y="2708920"/>
          <a:ext cx="3600400" cy="698241"/>
        </p:xfrm>
        <a:graphic>
          <a:graphicData uri="http://schemas.openxmlformats.org/presentationml/2006/ole">
            <mc:AlternateContent xmlns:mc="http://schemas.openxmlformats.org/markup-compatibility/2006">
              <mc:Choice xmlns:v="urn:schemas-microsoft-com:vml" Requires="v">
                <p:oleObj spid="_x0000_s11275" name="Equation" r:id="rId5" imgW="2603160" imgH="507960" progId="Equation.DSMT4">
                  <p:embed/>
                </p:oleObj>
              </mc:Choice>
              <mc:Fallback>
                <p:oleObj name="Equation" r:id="rId5" imgW="2603160" imgH="507960" progId="Equation.DSMT4">
                  <p:embed/>
                  <p:pic>
                    <p:nvPicPr>
                      <p:cNvPr id="0" name=""/>
                      <p:cNvPicPr>
                        <a:picLocks noChangeAspect="1" noChangeArrowheads="1"/>
                      </p:cNvPicPr>
                      <p:nvPr/>
                    </p:nvPicPr>
                    <p:blipFill>
                      <a:blip r:embed="rId6"/>
                      <a:srcRect/>
                      <a:stretch>
                        <a:fillRect/>
                      </a:stretch>
                    </p:blipFill>
                    <p:spPr bwMode="auto">
                      <a:xfrm>
                        <a:off x="1691680" y="2708920"/>
                        <a:ext cx="3600400" cy="698241"/>
                      </a:xfrm>
                      <a:prstGeom prst="rect">
                        <a:avLst/>
                      </a:prstGeom>
                      <a:noFill/>
                      <a:ln>
                        <a:noFill/>
                      </a:ln>
                    </p:spPr>
                  </p:pic>
                </p:oleObj>
              </mc:Fallback>
            </mc:AlternateContent>
          </a:graphicData>
        </a:graphic>
      </p:graphicFrame>
      <p:pic>
        <p:nvPicPr>
          <p:cNvPr id="80043" name="Picture 171"/>
          <p:cNvPicPr>
            <a:picLocks noChangeAspect="1" noChangeArrowheads="1"/>
          </p:cNvPicPr>
          <p:nvPr/>
        </p:nvPicPr>
        <p:blipFill rotWithShape="1">
          <a:blip r:embed="rId7">
            <a:extLst>
              <a:ext uri="{28A0092B-C50C-407E-A947-70E740481C1C}">
                <a14:useLocalDpi xmlns:a14="http://schemas.microsoft.com/office/drawing/2010/main" val="0"/>
              </a:ext>
            </a:extLst>
          </a:blip>
          <a:srcRect t="2475" r="6561" b="3321"/>
          <a:stretch/>
        </p:blipFill>
        <p:spPr bwMode="auto">
          <a:xfrm>
            <a:off x="5220072" y="881336"/>
            <a:ext cx="348825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9004" y="5816982"/>
            <a:ext cx="5551108" cy="498598"/>
          </a:xfrm>
          <a:prstGeom prst="rect">
            <a:avLst/>
          </a:prstGeom>
        </p:spPr>
        <p:txBody>
          <a:bodyPr wrap="square">
            <a:spAutoFit/>
          </a:bodyPr>
          <a:lstStyle/>
          <a:p>
            <a:pPr marL="273050" indent="-273050">
              <a:lnSpc>
                <a:spcPct val="110000"/>
              </a:lnSpc>
              <a:buNone/>
            </a:pPr>
            <a:r>
              <a:rPr lang="en-US" altLang="zh-CN" sz="1200" dirty="0" smtClean="0">
                <a:latin typeface="Times New Roman" pitchFamily="18" charset="0"/>
                <a:sym typeface="Times New Roman" pitchFamily="18" charset="0"/>
              </a:rPr>
              <a:t>[*]  </a:t>
            </a:r>
            <a:r>
              <a:rPr lang="de-DE" altLang="zh-CN" sz="1200" dirty="0" smtClean="0">
                <a:latin typeface="Times New Roman" pitchFamily="18" charset="0"/>
                <a:sym typeface="Times New Roman" pitchFamily="18" charset="0"/>
              </a:rPr>
              <a:t>S</a:t>
            </a:r>
            <a:r>
              <a:rPr lang="de-DE" altLang="zh-CN" sz="1200" dirty="0">
                <a:latin typeface="Times New Roman" pitchFamily="18" charset="0"/>
                <a:sym typeface="Times New Roman" pitchFamily="18" charset="0"/>
              </a:rPr>
              <a:t>. Chen and R. S. Cheng, “Clustering for interference alignment in a multiuser interference channel,” in Proc. IEEE VTC, Yokohama, Japan, May 2012, pp. 1–5.</a:t>
            </a:r>
            <a:endParaRPr lang="en-US" altLang="zh-CN" sz="1200" dirty="0">
              <a:latin typeface="Times New Roman" pitchFamily="18" charset="0"/>
              <a:sym typeface="Times New Roman" pitchFamily="18" charset="0"/>
            </a:endParaRPr>
          </a:p>
        </p:txBody>
      </p:sp>
      <p:sp>
        <p:nvSpPr>
          <p:cNvPr id="5" name="日期占位符 4"/>
          <p:cNvSpPr>
            <a:spLocks noGrp="1"/>
          </p:cNvSpPr>
          <p:nvPr>
            <p:ph type="dt" idx="15"/>
          </p:nvPr>
        </p:nvSpPr>
        <p:spPr/>
        <p:txBody>
          <a:bodyPr/>
          <a:lstStyle/>
          <a:p>
            <a:r>
              <a:rPr lang="en-US" altLang="zh-CN" smtClean="0"/>
              <a:t>September 2016</a:t>
            </a:r>
            <a:endParaRPr lang="en-GB" dirty="0"/>
          </a:p>
        </p:txBody>
      </p:sp>
      <p:sp>
        <p:nvSpPr>
          <p:cNvPr id="6" name="页脚占位符 5"/>
          <p:cNvSpPr>
            <a:spLocks noGrp="1"/>
          </p:cNvSpPr>
          <p:nvPr>
            <p:ph type="ftr" idx="14"/>
          </p:nvPr>
        </p:nvSpPr>
        <p:spPr/>
        <p:txBody>
          <a:bodyPr/>
          <a:lstStyle/>
          <a:p>
            <a:r>
              <a:rPr lang="en-GB" smtClean="0"/>
              <a:t>Chen SUN, Sony</a:t>
            </a:r>
            <a:endParaRPr lang="en-GB" dirty="0"/>
          </a:p>
        </p:txBody>
      </p:sp>
      <p:sp>
        <p:nvSpPr>
          <p:cNvPr id="7" name="灯片编号占位符 6"/>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3094660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noChangeArrowheads="1"/>
          </p:cNvSpPr>
          <p:nvPr/>
        </p:nvSpPr>
        <p:spPr>
          <a:xfrm>
            <a:off x="478721" y="332656"/>
            <a:ext cx="8229600" cy="12687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6600FF"/>
                </a:solidFill>
                <a:latin typeface="Haettenschweiler" pitchFamily="34" charset="0"/>
              </a:rPr>
              <a:t>Comparison of Number of Satisfied GCOs</a:t>
            </a:r>
            <a:endParaRPr lang="en-US" altLang="zh-CN" dirty="0">
              <a:solidFill>
                <a:srgbClr val="6600FF"/>
              </a:solidFill>
              <a:latin typeface="Haettenschweiler" pitchFamily="34" charset="0"/>
            </a:endParaRPr>
          </a:p>
        </p:txBody>
      </p:sp>
      <p:sp>
        <p:nvSpPr>
          <p:cNvPr id="7" name="灯片编号占位符 5"/>
          <p:cNvSpPr txBox="1">
            <a:spLocks/>
          </p:cNvSpPr>
          <p:nvPr/>
        </p:nvSpPr>
        <p:spPr>
          <a:xfrm>
            <a:off x="8708321" y="6572838"/>
            <a:ext cx="442392" cy="365125"/>
          </a:xfrm>
          <a:prstGeom prst="rect">
            <a:avLst/>
          </a:prstGeom>
          <a:noFill/>
        </p:spPr>
        <p:txBody>
          <a:bodyPr vert="horz" lIns="91440" tIns="45720" rIns="91440" bIns="45720" rtlCol="0" anchor="ctr"/>
          <a:lstStyle>
            <a:defPPr>
              <a:defRPr lang="zh-CN"/>
            </a:defPPr>
            <a:lvl1pPr marL="0" algn="r" defTabSz="914400" rtl="0" eaLnBrk="0" latinLnBrk="0" hangingPunct="0">
              <a:defRPr sz="1200" kern="1200">
                <a:solidFill>
                  <a:schemeClr val="tx1"/>
                </a:solidFill>
                <a:latin typeface="Arial" charset="0"/>
                <a:ea typeface="宋体" pitchFamily="2" charset="-122"/>
                <a:cs typeface="+mn-cs"/>
              </a:defRPr>
            </a:lvl1pPr>
            <a:lvl2pPr marL="742950" indent="-285750" algn="l" defTabSz="914400" rtl="0" eaLnBrk="0" latinLnBrk="0" hangingPunct="0">
              <a:defRPr sz="1800" kern="1200">
                <a:solidFill>
                  <a:schemeClr val="tx1"/>
                </a:solidFill>
                <a:latin typeface="Arial" charset="0"/>
                <a:ea typeface="宋体" pitchFamily="2" charset="-122"/>
                <a:cs typeface="+mn-cs"/>
              </a:defRPr>
            </a:lvl2pPr>
            <a:lvl3pPr marL="1143000" indent="-228600" algn="l" defTabSz="914400" rtl="0" eaLnBrk="0" latinLnBrk="0" hangingPunct="0">
              <a:defRPr sz="1800" kern="1200">
                <a:solidFill>
                  <a:schemeClr val="tx1"/>
                </a:solidFill>
                <a:latin typeface="Arial" charset="0"/>
                <a:ea typeface="宋体" pitchFamily="2" charset="-122"/>
                <a:cs typeface="+mn-cs"/>
              </a:defRPr>
            </a:lvl3pPr>
            <a:lvl4pPr marL="1600200" indent="-228600" algn="l" defTabSz="914400" rtl="0" eaLnBrk="0" latinLnBrk="0" hangingPunct="0">
              <a:defRPr sz="1800" kern="1200">
                <a:solidFill>
                  <a:schemeClr val="tx1"/>
                </a:solidFill>
                <a:latin typeface="Arial" charset="0"/>
                <a:ea typeface="宋体" pitchFamily="2" charset="-122"/>
                <a:cs typeface="+mn-cs"/>
              </a:defRPr>
            </a:lvl4pPr>
            <a:lvl5pPr marL="2057400" indent="-228600" algn="l" defTabSz="914400" rtl="0" eaLnBrk="0" latinLnBrk="0" hangingPunct="0">
              <a:defRPr sz="1800" kern="1200">
                <a:solidFill>
                  <a:schemeClr val="tx1"/>
                </a:solidFill>
                <a:latin typeface="Arial" charset="0"/>
                <a:ea typeface="宋体" pitchFamily="2" charset="-122"/>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9pPr>
          </a:lstStyle>
          <a:p>
            <a:pPr eaLnBrk="1" hangingPunct="1"/>
            <a:fld id="{CBFA01C6-592C-41DE-BE92-0D120E874143}" type="slidenum">
              <a:rPr lang="zh-CN" altLang="zh-CN" smtClean="0"/>
              <a:pPr eaLnBrk="1" hangingPunct="1"/>
              <a:t>16</a:t>
            </a:fld>
            <a:endParaRPr lang="zh-CN" altLang="zh-CN" dirty="0" smtClean="0"/>
          </a:p>
        </p:txBody>
      </p:sp>
      <p:graphicFrame>
        <p:nvGraphicFramePr>
          <p:cNvPr id="2" name="表格 1"/>
          <p:cNvGraphicFramePr>
            <a:graphicFrameLocks noGrp="1"/>
          </p:cNvGraphicFramePr>
          <p:nvPr>
            <p:extLst>
              <p:ext uri="{D42A27DB-BD31-4B8C-83A1-F6EECF244321}">
                <p14:modId xmlns:p14="http://schemas.microsoft.com/office/powerpoint/2010/main" val="3033363442"/>
              </p:ext>
            </p:extLst>
          </p:nvPr>
        </p:nvGraphicFramePr>
        <p:xfrm>
          <a:off x="305619" y="2420888"/>
          <a:ext cx="8594701" cy="2975208"/>
        </p:xfrm>
        <a:graphic>
          <a:graphicData uri="http://schemas.openxmlformats.org/drawingml/2006/table">
            <a:tbl>
              <a:tblPr firstRow="1" bandRow="1">
                <a:tableStyleId>{5C22544A-7EE6-4342-B048-85BDC9FD1C3A}</a:tableStyleId>
              </a:tblPr>
              <a:tblGrid>
                <a:gridCol w="1170037"/>
                <a:gridCol w="2448272"/>
                <a:gridCol w="2448272"/>
                <a:gridCol w="2528120"/>
              </a:tblGrid>
              <a:tr h="1728192">
                <a:tc>
                  <a:txBody>
                    <a:bodyPr/>
                    <a:lstStyle/>
                    <a:p>
                      <a:pPr algn="ctr"/>
                      <a:r>
                        <a:rPr lang="en-US" altLang="zh-CN" dirty="0" smtClean="0">
                          <a:latin typeface="Arial Narrow" pitchFamily="34" charset="0"/>
                        </a:rPr>
                        <a:t>Baseline</a:t>
                      </a:r>
                      <a:r>
                        <a:rPr lang="en-US" altLang="zh-CN" baseline="0" dirty="0" smtClean="0">
                          <a:latin typeface="Arial Narrow" pitchFamily="34" charset="0"/>
                        </a:rPr>
                        <a:t> Approach:</a:t>
                      </a:r>
                    </a:p>
                    <a:p>
                      <a:pPr algn="ctr"/>
                      <a:r>
                        <a:rPr lang="en-US" altLang="zh-CN" baseline="0" dirty="0" smtClean="0">
                          <a:latin typeface="Arial Narrow" pitchFamily="34" charset="0"/>
                        </a:rPr>
                        <a:t>Sequential Coloring</a:t>
                      </a:r>
                      <a:endParaRPr lang="zh-CN" altLang="en-US" dirty="0">
                        <a:latin typeface="Arial Narrow" pitchFamily="34" charset="0"/>
                      </a:endParaRPr>
                    </a:p>
                  </a:txBody>
                  <a:tcPr anchor="ctr"/>
                </a:tc>
                <a:tc>
                  <a:txBody>
                    <a:bodyPr/>
                    <a:lstStyle/>
                    <a:p>
                      <a:pPr algn="ctr"/>
                      <a:r>
                        <a:rPr lang="en-US" altLang="zh-CN" dirty="0" smtClean="0">
                          <a:latin typeface="Arial Narrow" pitchFamily="34" charset="0"/>
                        </a:rPr>
                        <a:t>Using the Proposed Clustering Procedure with</a:t>
                      </a:r>
                      <a:r>
                        <a:rPr lang="en-US" altLang="zh-CN" baseline="0" dirty="0" smtClean="0">
                          <a:latin typeface="Arial Narrow" pitchFamily="34" charset="0"/>
                        </a:rPr>
                        <a:t> </a:t>
                      </a:r>
                      <a:r>
                        <a:rPr lang="en-US" altLang="zh-CN" dirty="0" smtClean="0">
                          <a:latin typeface="Arial Narrow" pitchFamily="34" charset="0"/>
                        </a:rPr>
                        <a:t>Existing</a:t>
                      </a:r>
                      <a:r>
                        <a:rPr lang="en-US" altLang="zh-CN" baseline="0" dirty="0" smtClean="0">
                          <a:latin typeface="Arial Narrow" pitchFamily="34" charset="0"/>
                        </a:rPr>
                        <a:t> Weight Setting</a:t>
                      </a:r>
                    </a:p>
                    <a:p>
                      <a:pPr algn="ctr"/>
                      <a:r>
                        <a:rPr lang="en-US" altLang="zh-CN" baseline="0" dirty="0" smtClean="0">
                          <a:latin typeface="Arial Narrow" pitchFamily="34" charset="0"/>
                        </a:rPr>
                        <a:t>(</a:t>
                      </a:r>
                      <a:r>
                        <a:rPr lang="en-US" altLang="zh-CN" dirty="0" smtClean="0">
                          <a:latin typeface="Arial Narrow" pitchFamily="34" charset="0"/>
                        </a:rPr>
                        <a:t>w/o power adjustment</a:t>
                      </a:r>
                      <a:r>
                        <a:rPr lang="en-US" altLang="zh-CN" baseline="0" dirty="0" smtClean="0">
                          <a:latin typeface="Arial Narrow" pitchFamily="34" charset="0"/>
                        </a:rPr>
                        <a:t>)</a:t>
                      </a:r>
                      <a:endParaRPr lang="zh-CN" altLang="en-US" dirty="0">
                        <a:latin typeface="Arial Narrow"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Arial Narrow" pitchFamily="34" charset="0"/>
                        </a:rPr>
                        <a:t>Using the Proposed Clustering Procedure with</a:t>
                      </a:r>
                      <a:r>
                        <a:rPr lang="en-US" altLang="zh-CN" baseline="0" dirty="0" smtClean="0">
                          <a:latin typeface="Arial Narrow" pitchFamily="34" charset="0"/>
                        </a:rPr>
                        <a:t> </a:t>
                      </a:r>
                      <a:r>
                        <a:rPr lang="en-US" altLang="zh-CN" sz="1800" b="1" kern="1200" dirty="0" smtClean="0">
                          <a:solidFill>
                            <a:schemeClr val="lt1"/>
                          </a:solidFill>
                          <a:latin typeface="Arial Narrow" pitchFamily="34" charset="0"/>
                          <a:ea typeface="+mn-ea"/>
                          <a:cs typeface="+mn-cs"/>
                        </a:rPr>
                        <a:t>Proposed Weight Setting</a:t>
                      </a:r>
                      <a:endParaRPr lang="zh-CN" altLang="en-US" sz="1800" b="1" kern="1200" dirty="0" smtClean="0">
                        <a:solidFill>
                          <a:schemeClr val="lt1"/>
                        </a:solidFill>
                        <a:latin typeface="Arial Narrow"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Arial Narrow" pitchFamily="34" charset="0"/>
                        </a:rPr>
                        <a:t>(w/o power adjustment)</a:t>
                      </a:r>
                      <a:endParaRPr lang="zh-CN" altLang="en-US" dirty="0" smtClean="0">
                        <a:latin typeface="Arial Narrow" pitchFamily="34" charset="0"/>
                      </a:endParaRPr>
                    </a:p>
                  </a:txBody>
                  <a:tcPr anchor="ctr" anchorCtr="1"/>
                </a:tc>
                <a:tc>
                  <a:txBody>
                    <a:bodyPr/>
                    <a:lstStyle/>
                    <a:p>
                      <a:pPr algn="ctr"/>
                      <a:r>
                        <a:rPr lang="en-US" altLang="zh-CN" dirty="0" smtClean="0">
                          <a:latin typeface="Arial Narrow" pitchFamily="34" charset="0"/>
                        </a:rPr>
                        <a:t>Using the Proposed Clustering Procedure with</a:t>
                      </a:r>
                      <a:r>
                        <a:rPr lang="en-US" altLang="zh-CN" baseline="0" dirty="0" smtClean="0">
                          <a:latin typeface="Arial Narrow" pitchFamily="34" charset="0"/>
                        </a:rPr>
                        <a:t> </a:t>
                      </a:r>
                      <a:r>
                        <a:rPr lang="en-US" altLang="zh-CN" dirty="0" smtClean="0">
                          <a:latin typeface="Arial Narrow" pitchFamily="34" charset="0"/>
                        </a:rPr>
                        <a:t>Proposed Weight Setting</a:t>
                      </a:r>
                    </a:p>
                    <a:p>
                      <a:pPr algn="ctr"/>
                      <a:r>
                        <a:rPr lang="en-US" altLang="zh-CN" dirty="0" smtClean="0">
                          <a:latin typeface="Arial Narrow" pitchFamily="34" charset="0"/>
                        </a:rPr>
                        <a:t>(with power adjustment)</a:t>
                      </a:r>
                      <a:endParaRPr lang="zh-CN" altLang="en-US" dirty="0">
                        <a:latin typeface="Arial Narrow" pitchFamily="34" charset="0"/>
                      </a:endParaRPr>
                    </a:p>
                  </a:txBody>
                  <a:tcPr anchor="ctr"/>
                </a:tc>
              </a:tr>
              <a:tr h="1247016">
                <a:tc>
                  <a:txBody>
                    <a:bodyPr/>
                    <a:lstStyle/>
                    <a:p>
                      <a:pPr marL="0" algn="ctr" defTabSz="914400" rtl="0" eaLnBrk="1" latinLnBrk="0" hangingPunct="1"/>
                      <a:endParaRPr lang="en-US" altLang="zh-CN" sz="1800" kern="1200" dirty="0" smtClean="0">
                        <a:solidFill>
                          <a:schemeClr val="dk1"/>
                        </a:solidFill>
                        <a:latin typeface="+mn-lt"/>
                        <a:ea typeface="+mn-ea"/>
                        <a:cs typeface="+mn-cs"/>
                      </a:endParaRPr>
                    </a:p>
                    <a:p>
                      <a:pPr marL="0" algn="ctr" defTabSz="914400" rtl="0" eaLnBrk="1" latinLnBrk="0" hangingPunct="1"/>
                      <a:r>
                        <a:rPr lang="en-US" altLang="zh-CN" sz="1800" kern="1200" dirty="0" smtClean="0">
                          <a:solidFill>
                            <a:schemeClr val="dk1"/>
                          </a:solidFill>
                          <a:latin typeface="+mn-lt"/>
                          <a:ea typeface="+mn-ea"/>
                          <a:cs typeface="+mn-cs"/>
                        </a:rPr>
                        <a:t>82%</a:t>
                      </a:r>
                    </a:p>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smtClean="0"/>
                    </a:p>
                  </a:txBody>
                  <a:tcPr anchor="ctr"/>
                </a:tc>
                <a:tc>
                  <a:txBody>
                    <a:bodyPr/>
                    <a:lstStyle/>
                    <a:p>
                      <a:pPr algn="ctr"/>
                      <a:r>
                        <a:rPr lang="en-US" altLang="zh-CN" dirty="0" smtClean="0"/>
                        <a:t>84%</a:t>
                      </a:r>
                      <a:endParaRPr lang="zh-CN" altLang="en-US" dirty="0"/>
                    </a:p>
                  </a:txBody>
                  <a:tcPr anchor="ctr"/>
                </a:tc>
                <a:tc>
                  <a:txBody>
                    <a:bodyPr/>
                    <a:lstStyle/>
                    <a:p>
                      <a:pPr algn="ctr"/>
                      <a:r>
                        <a:rPr lang="en-US" altLang="zh-CN" dirty="0" smtClean="0">
                          <a:solidFill>
                            <a:srgbClr val="FF0000"/>
                          </a:solidFill>
                        </a:rPr>
                        <a:t>95%</a:t>
                      </a:r>
                      <a:endParaRPr lang="zh-CN" altLang="en-US" dirty="0">
                        <a:solidFill>
                          <a:srgbClr val="FF0000"/>
                        </a:solidFill>
                      </a:endParaRPr>
                    </a:p>
                  </a:txBody>
                  <a:tcPr anchor="ctr"/>
                </a:tc>
                <a:tc>
                  <a:txBody>
                    <a:bodyPr/>
                    <a:lstStyle/>
                    <a:p>
                      <a:pPr algn="ctr"/>
                      <a:r>
                        <a:rPr lang="en-US" altLang="zh-CN" dirty="0" smtClean="0">
                          <a:solidFill>
                            <a:srgbClr val="FF0000"/>
                          </a:solidFill>
                        </a:rPr>
                        <a:t>96%</a:t>
                      </a:r>
                      <a:endParaRPr lang="zh-CN" altLang="en-US" dirty="0">
                        <a:solidFill>
                          <a:srgbClr val="FF0000"/>
                        </a:solidFill>
                      </a:endParaRPr>
                    </a:p>
                  </a:txBody>
                  <a:tcPr anchor="ctr"/>
                </a:tc>
              </a:tr>
            </a:tbl>
          </a:graphicData>
        </a:graphic>
      </p:graphicFrame>
      <p:sp>
        <p:nvSpPr>
          <p:cNvPr id="9" name="TextBox 8"/>
          <p:cNvSpPr txBox="1"/>
          <p:nvPr/>
        </p:nvSpPr>
        <p:spPr>
          <a:xfrm>
            <a:off x="187986" y="1471664"/>
            <a:ext cx="8451311" cy="707886"/>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t>C</a:t>
            </a:r>
            <a:r>
              <a:rPr lang="en-US" altLang="zh-CN" sz="2000" dirty="0" smtClean="0"/>
              <a:t>hange </a:t>
            </a:r>
            <a:r>
              <a:rPr lang="en-US" altLang="zh-CN" sz="2000" dirty="0"/>
              <a:t>the locations of the 12 </a:t>
            </a:r>
            <a:r>
              <a:rPr lang="en-US" altLang="zh-CN" sz="2000" dirty="0" smtClean="0"/>
              <a:t>GCOs (10000 </a:t>
            </a:r>
            <a:r>
              <a:rPr lang="en-US" altLang="zh-CN" sz="2000" dirty="0"/>
              <a:t>simulation runs), </a:t>
            </a:r>
            <a:r>
              <a:rPr lang="en-US" altLang="zh-CN" sz="2000" dirty="0" smtClean="0"/>
              <a:t>and get the probability of satisfying all GCOs’ SINR requirements:  </a:t>
            </a:r>
          </a:p>
        </p:txBody>
      </p:sp>
      <p:sp>
        <p:nvSpPr>
          <p:cNvPr id="8" name="TextBox 7"/>
          <p:cNvSpPr txBox="1"/>
          <p:nvPr/>
        </p:nvSpPr>
        <p:spPr>
          <a:xfrm>
            <a:off x="613892" y="5801564"/>
            <a:ext cx="8025407" cy="369332"/>
          </a:xfrm>
          <a:prstGeom prst="rect">
            <a:avLst/>
          </a:prstGeom>
          <a:solidFill>
            <a:srgbClr val="FFFF00">
              <a:alpha val="43000"/>
            </a:srgbClr>
          </a:solidFill>
        </p:spPr>
        <p:txBody>
          <a:bodyPr wrap="square" rtlCol="0">
            <a:spAutoFit/>
          </a:bodyPr>
          <a:lstStyle/>
          <a:p>
            <a:pPr algn="ctr"/>
            <a:r>
              <a:rPr lang="en-US" altLang="zh-CN" b="1" dirty="0" smtClean="0">
                <a:solidFill>
                  <a:srgbClr val="FF0000"/>
                </a:solidFill>
                <a:latin typeface="Arial Narrow" pitchFamily="34" charset="0"/>
              </a:rPr>
              <a:t>The total </a:t>
            </a:r>
            <a:r>
              <a:rPr lang="en-US" altLang="zh-CN" b="1" dirty="0">
                <a:solidFill>
                  <a:srgbClr val="FF0000"/>
                </a:solidFill>
                <a:latin typeface="Arial Narrow" pitchFamily="34" charset="0"/>
              </a:rPr>
              <a:t>number of satisfied </a:t>
            </a:r>
            <a:r>
              <a:rPr lang="en-US" altLang="zh-CN" b="1" dirty="0" smtClean="0">
                <a:solidFill>
                  <a:srgbClr val="FF0000"/>
                </a:solidFill>
                <a:latin typeface="Arial Narrow" pitchFamily="34" charset="0"/>
              </a:rPr>
              <a:t>GCOs can be increased with the proposed </a:t>
            </a:r>
            <a:r>
              <a:rPr lang="en-US" altLang="zh-CN" b="1" dirty="0">
                <a:solidFill>
                  <a:srgbClr val="FF0000"/>
                </a:solidFill>
                <a:latin typeface="Arial Narrow" pitchFamily="34" charset="0"/>
              </a:rPr>
              <a:t>weight </a:t>
            </a:r>
            <a:r>
              <a:rPr lang="en-US" altLang="zh-CN" b="1" dirty="0" smtClean="0">
                <a:solidFill>
                  <a:srgbClr val="FF0000"/>
                </a:solidFill>
                <a:latin typeface="Arial Narrow" pitchFamily="34" charset="0"/>
              </a:rPr>
              <a:t>setting.</a:t>
            </a:r>
            <a:endParaRPr lang="en-US" altLang="zh-CN" b="1" dirty="0">
              <a:solidFill>
                <a:srgbClr val="FF0000"/>
              </a:solidFill>
              <a:latin typeface="Arial Narrow" pitchFamily="34" charset="0"/>
            </a:endParaRPr>
          </a:p>
        </p:txBody>
      </p:sp>
      <p:sp>
        <p:nvSpPr>
          <p:cNvPr id="3" name="日期占位符 2"/>
          <p:cNvSpPr>
            <a:spLocks noGrp="1"/>
          </p:cNvSpPr>
          <p:nvPr>
            <p:ph type="dt" idx="15"/>
          </p:nvPr>
        </p:nvSpPr>
        <p:spPr/>
        <p:txBody>
          <a:bodyPr/>
          <a:lstStyle/>
          <a:p>
            <a:r>
              <a:rPr lang="en-US" altLang="zh-CN" smtClean="0"/>
              <a:t>September 2016</a:t>
            </a:r>
            <a:endParaRPr lang="en-GB" dirty="0"/>
          </a:p>
        </p:txBody>
      </p:sp>
      <p:sp>
        <p:nvSpPr>
          <p:cNvPr id="4" name="页脚占位符 3"/>
          <p:cNvSpPr>
            <a:spLocks noGrp="1"/>
          </p:cNvSpPr>
          <p:nvPr>
            <p:ph type="ftr" idx="14"/>
          </p:nvPr>
        </p:nvSpPr>
        <p:spPr/>
        <p:txBody>
          <a:bodyPr/>
          <a:lstStyle/>
          <a:p>
            <a:r>
              <a:rPr lang="en-GB" smtClean="0"/>
              <a:t>Chen SUN, Sony</a:t>
            </a:r>
            <a:endParaRPr lang="en-GB" dirty="0"/>
          </a:p>
        </p:txBody>
      </p:sp>
      <p:sp>
        <p:nvSpPr>
          <p:cNvPr id="6" name="灯片编号占位符 5"/>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081577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txBox="1">
            <a:spLocks/>
          </p:cNvSpPr>
          <p:nvPr/>
        </p:nvSpPr>
        <p:spPr>
          <a:xfrm>
            <a:off x="8763677" y="6572837"/>
            <a:ext cx="442392" cy="365125"/>
          </a:xfrm>
          <a:prstGeom prst="rect">
            <a:avLst/>
          </a:prstGeom>
          <a:noFill/>
        </p:spPr>
        <p:txBody>
          <a:bodyPr vert="horz" lIns="91440" tIns="45720" rIns="91440" bIns="45720" rtlCol="0" anchor="ctr"/>
          <a:lstStyle>
            <a:defPPr>
              <a:defRPr lang="zh-CN"/>
            </a:defPPr>
            <a:lvl1pPr marL="0" algn="r" defTabSz="914400" rtl="0" eaLnBrk="0" latinLnBrk="0" hangingPunct="0">
              <a:defRPr sz="1200" kern="1200">
                <a:solidFill>
                  <a:schemeClr val="tx1"/>
                </a:solidFill>
                <a:latin typeface="Arial" charset="0"/>
                <a:ea typeface="宋体" pitchFamily="2" charset="-122"/>
                <a:cs typeface="+mn-cs"/>
              </a:defRPr>
            </a:lvl1pPr>
            <a:lvl2pPr marL="742950" indent="-285750" algn="l" defTabSz="914400" rtl="0" eaLnBrk="0" latinLnBrk="0" hangingPunct="0">
              <a:defRPr sz="1800" kern="1200">
                <a:solidFill>
                  <a:schemeClr val="tx1"/>
                </a:solidFill>
                <a:latin typeface="Arial" charset="0"/>
                <a:ea typeface="宋体" pitchFamily="2" charset="-122"/>
                <a:cs typeface="+mn-cs"/>
              </a:defRPr>
            </a:lvl2pPr>
            <a:lvl3pPr marL="1143000" indent="-228600" algn="l" defTabSz="914400" rtl="0" eaLnBrk="0" latinLnBrk="0" hangingPunct="0">
              <a:defRPr sz="1800" kern="1200">
                <a:solidFill>
                  <a:schemeClr val="tx1"/>
                </a:solidFill>
                <a:latin typeface="Arial" charset="0"/>
                <a:ea typeface="宋体" pitchFamily="2" charset="-122"/>
                <a:cs typeface="+mn-cs"/>
              </a:defRPr>
            </a:lvl3pPr>
            <a:lvl4pPr marL="1600200" indent="-228600" algn="l" defTabSz="914400" rtl="0" eaLnBrk="0" latinLnBrk="0" hangingPunct="0">
              <a:defRPr sz="1800" kern="1200">
                <a:solidFill>
                  <a:schemeClr val="tx1"/>
                </a:solidFill>
                <a:latin typeface="Arial" charset="0"/>
                <a:ea typeface="宋体" pitchFamily="2" charset="-122"/>
                <a:cs typeface="+mn-cs"/>
              </a:defRPr>
            </a:lvl4pPr>
            <a:lvl5pPr marL="2057400" indent="-228600" algn="l" defTabSz="914400" rtl="0" eaLnBrk="0" latinLnBrk="0" hangingPunct="0">
              <a:defRPr sz="1800" kern="1200">
                <a:solidFill>
                  <a:schemeClr val="tx1"/>
                </a:solidFill>
                <a:latin typeface="Arial" charset="0"/>
                <a:ea typeface="宋体" pitchFamily="2" charset="-122"/>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9pPr>
          </a:lstStyle>
          <a:p>
            <a:pPr eaLnBrk="1" hangingPunct="1"/>
            <a:fld id="{CBFA01C6-592C-41DE-BE92-0D120E874143}" type="slidenum">
              <a:rPr lang="zh-CN" altLang="zh-CN" smtClean="0"/>
              <a:pPr eaLnBrk="1" hangingPunct="1"/>
              <a:t>17</a:t>
            </a:fld>
            <a:endParaRPr lang="zh-CN" altLang="zh-CN" dirty="0" smtClean="0"/>
          </a:p>
        </p:txBody>
      </p:sp>
      <p:sp>
        <p:nvSpPr>
          <p:cNvPr id="8" name="标题 1"/>
          <p:cNvSpPr txBox="1">
            <a:spLocks noChangeArrowheads="1"/>
          </p:cNvSpPr>
          <p:nvPr/>
        </p:nvSpPr>
        <p:spPr>
          <a:xfrm>
            <a:off x="409699" y="1"/>
            <a:ext cx="8229600" cy="69269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6600FF"/>
                </a:solidFill>
                <a:latin typeface="Haettenschweiler" pitchFamily="34" charset="0"/>
              </a:rPr>
              <a:t>CDF of SINR of GCO</a:t>
            </a:r>
            <a:r>
              <a:rPr lang="en-US" altLang="zh-CN" baseline="-25000" dirty="0" smtClean="0">
                <a:solidFill>
                  <a:srgbClr val="6600FF"/>
                </a:solidFill>
                <a:latin typeface="Haettenschweiler" pitchFamily="34" charset="0"/>
              </a:rPr>
              <a:t>1</a:t>
            </a:r>
            <a:endParaRPr lang="en-US" altLang="zh-CN" baseline="-25000" dirty="0">
              <a:solidFill>
                <a:srgbClr val="6600FF"/>
              </a:solidFill>
              <a:latin typeface="Haettenschweiler" pitchFamily="34" charset="0"/>
            </a:endParaRPr>
          </a:p>
        </p:txBody>
      </p:sp>
      <p:sp>
        <p:nvSpPr>
          <p:cNvPr id="9" name="TextBox 8"/>
          <p:cNvSpPr txBox="1"/>
          <p:nvPr/>
        </p:nvSpPr>
        <p:spPr>
          <a:xfrm>
            <a:off x="148441" y="5089866"/>
            <a:ext cx="8920748" cy="1261884"/>
          </a:xfrm>
          <a:prstGeom prst="rect">
            <a:avLst/>
          </a:prstGeom>
          <a:solidFill>
            <a:srgbClr val="FFC000">
              <a:alpha val="32000"/>
            </a:srgbClr>
          </a:solidFill>
        </p:spPr>
        <p:txBody>
          <a:bodyPr wrap="square" rtlCol="0">
            <a:spAutoFit/>
          </a:bodyPr>
          <a:lstStyle/>
          <a:p>
            <a:pPr marL="285750" indent="-285750">
              <a:buFont typeface="Wingdings" panose="05000000000000000000" pitchFamily="2" charset="2"/>
              <a:buChar char="Ø"/>
            </a:pPr>
            <a:r>
              <a:rPr lang="en-US" altLang="zh-CN" sz="2000" dirty="0" smtClean="0"/>
              <a:t> </a:t>
            </a:r>
            <a:r>
              <a:rPr lang="en-US" altLang="zh-CN" sz="1600" dirty="0" smtClean="0"/>
              <a:t>Only change the locations of the 12 GCOs (</a:t>
            </a:r>
            <a:r>
              <a:rPr lang="en-US" altLang="zh-CN" sz="1600" i="1" dirty="0" smtClean="0"/>
              <a:t>10000 simulation runs</a:t>
            </a:r>
            <a:r>
              <a:rPr lang="en-US" altLang="zh-CN" sz="1600" dirty="0" smtClean="0"/>
              <a:t>):</a:t>
            </a:r>
            <a:endParaRPr lang="en-US" altLang="zh-CN" sz="1400" dirty="0" smtClean="0"/>
          </a:p>
          <a:p>
            <a:pPr marL="447675" indent="-447675"/>
            <a:r>
              <a:rPr lang="en-US" altLang="zh-CN" sz="1400" dirty="0" smtClean="0"/>
              <a:t>    (1) The proposed weight shows better performance than </a:t>
            </a:r>
            <a:r>
              <a:rPr lang="en-US" altLang="zh-CN" sz="1400" dirty="0"/>
              <a:t>the existing  weight </a:t>
            </a:r>
            <a:r>
              <a:rPr lang="en-US" altLang="zh-CN" sz="1400" dirty="0" smtClean="0"/>
              <a:t>in ensuring </a:t>
            </a:r>
            <a:r>
              <a:rPr lang="en-US" altLang="zh-CN" sz="1400" dirty="0"/>
              <a:t>different </a:t>
            </a:r>
            <a:r>
              <a:rPr lang="en-US" altLang="zh-CN" sz="1400" dirty="0" smtClean="0"/>
              <a:t>SINR based on the different SINR requirement settings.</a:t>
            </a:r>
          </a:p>
          <a:p>
            <a:pPr marL="447675" indent="-447675"/>
            <a:r>
              <a:rPr lang="en-US" altLang="zh-CN" sz="1400" dirty="0" smtClean="0"/>
              <a:t>    (2) </a:t>
            </a:r>
            <a:r>
              <a:rPr lang="en-US" altLang="zh-CN" sz="1400" dirty="0"/>
              <a:t>The probability of failing to </a:t>
            </a:r>
            <a:r>
              <a:rPr lang="en-US" altLang="zh-CN" sz="1400" dirty="0" smtClean="0"/>
              <a:t>meet the </a:t>
            </a:r>
            <a:r>
              <a:rPr lang="en-US" altLang="zh-CN" sz="1400" dirty="0"/>
              <a:t>SINR </a:t>
            </a:r>
            <a:r>
              <a:rPr lang="en-US" altLang="zh-CN" sz="1400" dirty="0" smtClean="0"/>
              <a:t>requirement </a:t>
            </a:r>
            <a:r>
              <a:rPr lang="en-US" altLang="zh-CN" sz="1400" dirty="0"/>
              <a:t>is </a:t>
            </a:r>
            <a:r>
              <a:rPr lang="en-US" altLang="zh-CN" sz="1400" dirty="0" smtClean="0"/>
              <a:t>about </a:t>
            </a:r>
            <a:r>
              <a:rPr lang="en-US" altLang="zh-CN" sz="1400" b="1" dirty="0" smtClean="0">
                <a:solidFill>
                  <a:srgbClr val="C00000"/>
                </a:solidFill>
              </a:rPr>
              <a:t>6% </a:t>
            </a:r>
            <a:r>
              <a:rPr lang="en-US" altLang="zh-CN" sz="1400" dirty="0" smtClean="0"/>
              <a:t>with sequential coloring  and with the </a:t>
            </a:r>
            <a:r>
              <a:rPr lang="en-US" altLang="zh-CN" sz="1400" dirty="0"/>
              <a:t>existing </a:t>
            </a:r>
            <a:r>
              <a:rPr lang="en-US" altLang="zh-CN" sz="1400" dirty="0" smtClean="0"/>
              <a:t>weight setting</a:t>
            </a:r>
            <a:r>
              <a:rPr lang="en-US" altLang="zh-CN" sz="1400" dirty="0"/>
              <a:t>, while it is </a:t>
            </a:r>
            <a:r>
              <a:rPr lang="en-US" altLang="zh-CN" sz="1400" b="1" dirty="0" smtClean="0">
                <a:solidFill>
                  <a:srgbClr val="C00000"/>
                </a:solidFill>
              </a:rPr>
              <a:t>0% </a:t>
            </a:r>
            <a:r>
              <a:rPr lang="en-US" altLang="zh-CN" sz="1400" dirty="0"/>
              <a:t> </a:t>
            </a:r>
            <a:r>
              <a:rPr lang="en-US" altLang="zh-CN" sz="1400" dirty="0" smtClean="0"/>
              <a:t>with the </a:t>
            </a:r>
            <a:r>
              <a:rPr lang="en-US" altLang="zh-CN" sz="1400" dirty="0"/>
              <a:t>proposed </a:t>
            </a:r>
            <a:r>
              <a:rPr lang="en-US" altLang="zh-CN" sz="1400" dirty="0" smtClean="0"/>
              <a:t>weight setting.</a:t>
            </a:r>
          </a:p>
        </p:txBody>
      </p:sp>
      <p:pic>
        <p:nvPicPr>
          <p:cNvPr id="114697"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5937" t="4216" r="7556" b="1671"/>
          <a:stretch/>
        </p:blipFill>
        <p:spPr bwMode="auto">
          <a:xfrm>
            <a:off x="1309751" y="755474"/>
            <a:ext cx="6624736" cy="432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a:xfrm>
            <a:off x="2051720" y="4257080"/>
            <a:ext cx="1940873" cy="759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idx="15"/>
          </p:nvPr>
        </p:nvSpPr>
        <p:spPr/>
        <p:txBody>
          <a:bodyPr/>
          <a:lstStyle/>
          <a:p>
            <a:r>
              <a:rPr lang="en-US" altLang="zh-CN" smtClean="0"/>
              <a:t>September 2016</a:t>
            </a:r>
            <a:endParaRPr lang="en-GB" dirty="0"/>
          </a:p>
        </p:txBody>
      </p:sp>
      <p:sp>
        <p:nvSpPr>
          <p:cNvPr id="4" name="页脚占位符 3"/>
          <p:cNvSpPr>
            <a:spLocks noGrp="1"/>
          </p:cNvSpPr>
          <p:nvPr>
            <p:ph type="ftr" idx="14"/>
          </p:nvPr>
        </p:nvSpPr>
        <p:spPr/>
        <p:txBody>
          <a:bodyPr/>
          <a:lstStyle/>
          <a:p>
            <a:r>
              <a:rPr lang="en-GB" smtClean="0"/>
              <a:t>Chen SUN, Sony</a:t>
            </a:r>
            <a:endParaRPr lang="en-GB" dirty="0"/>
          </a:p>
        </p:txBody>
      </p:sp>
      <p:sp>
        <p:nvSpPr>
          <p:cNvPr id="5" name="灯片编号占位符 4"/>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318785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txBox="1">
            <a:spLocks/>
          </p:cNvSpPr>
          <p:nvPr/>
        </p:nvSpPr>
        <p:spPr>
          <a:xfrm>
            <a:off x="8708321" y="6572838"/>
            <a:ext cx="442392" cy="365125"/>
          </a:xfrm>
          <a:prstGeom prst="rect">
            <a:avLst/>
          </a:prstGeom>
          <a:noFill/>
        </p:spPr>
        <p:txBody>
          <a:bodyPr vert="horz" lIns="91440" tIns="45720" rIns="91440" bIns="45720" rtlCol="0" anchor="ctr"/>
          <a:lstStyle>
            <a:defPPr>
              <a:defRPr lang="zh-CN"/>
            </a:defPPr>
            <a:lvl1pPr marL="0" algn="r" defTabSz="914400" rtl="0" eaLnBrk="0" latinLnBrk="0" hangingPunct="0">
              <a:defRPr sz="1200" kern="1200">
                <a:solidFill>
                  <a:schemeClr val="tx1"/>
                </a:solidFill>
                <a:latin typeface="Arial" charset="0"/>
                <a:ea typeface="宋体" pitchFamily="2" charset="-122"/>
                <a:cs typeface="+mn-cs"/>
              </a:defRPr>
            </a:lvl1pPr>
            <a:lvl2pPr marL="742950" indent="-285750" algn="l" defTabSz="914400" rtl="0" eaLnBrk="0" latinLnBrk="0" hangingPunct="0">
              <a:defRPr sz="1800" kern="1200">
                <a:solidFill>
                  <a:schemeClr val="tx1"/>
                </a:solidFill>
                <a:latin typeface="Arial" charset="0"/>
                <a:ea typeface="宋体" pitchFamily="2" charset="-122"/>
                <a:cs typeface="+mn-cs"/>
              </a:defRPr>
            </a:lvl2pPr>
            <a:lvl3pPr marL="1143000" indent="-228600" algn="l" defTabSz="914400" rtl="0" eaLnBrk="0" latinLnBrk="0" hangingPunct="0">
              <a:defRPr sz="1800" kern="1200">
                <a:solidFill>
                  <a:schemeClr val="tx1"/>
                </a:solidFill>
                <a:latin typeface="Arial" charset="0"/>
                <a:ea typeface="宋体" pitchFamily="2" charset="-122"/>
                <a:cs typeface="+mn-cs"/>
              </a:defRPr>
            </a:lvl3pPr>
            <a:lvl4pPr marL="1600200" indent="-228600" algn="l" defTabSz="914400" rtl="0" eaLnBrk="0" latinLnBrk="0" hangingPunct="0">
              <a:defRPr sz="1800" kern="1200">
                <a:solidFill>
                  <a:schemeClr val="tx1"/>
                </a:solidFill>
                <a:latin typeface="Arial" charset="0"/>
                <a:ea typeface="宋体" pitchFamily="2" charset="-122"/>
                <a:cs typeface="+mn-cs"/>
              </a:defRPr>
            </a:lvl4pPr>
            <a:lvl5pPr marL="2057400" indent="-228600" algn="l" defTabSz="914400" rtl="0" eaLnBrk="0" latinLnBrk="0" hangingPunct="0">
              <a:defRPr sz="1800" kern="1200">
                <a:solidFill>
                  <a:schemeClr val="tx1"/>
                </a:solidFill>
                <a:latin typeface="Arial" charset="0"/>
                <a:ea typeface="宋体" pitchFamily="2" charset="-122"/>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宋体" pitchFamily="2" charset="-122"/>
                <a:cs typeface="+mn-cs"/>
              </a:defRPr>
            </a:lvl9pPr>
          </a:lstStyle>
          <a:p>
            <a:pPr eaLnBrk="1" hangingPunct="1"/>
            <a:fld id="{CBFA01C6-592C-41DE-BE92-0D120E874143}" type="slidenum">
              <a:rPr lang="zh-CN" altLang="zh-CN" smtClean="0"/>
              <a:pPr eaLnBrk="1" hangingPunct="1"/>
              <a:t>18</a:t>
            </a:fld>
            <a:endParaRPr lang="zh-CN" altLang="zh-CN" dirty="0" smtClean="0"/>
          </a:p>
        </p:txBody>
      </p:sp>
      <p:sp>
        <p:nvSpPr>
          <p:cNvPr id="7" name="标题 1"/>
          <p:cNvSpPr txBox="1">
            <a:spLocks noChangeArrowheads="1"/>
          </p:cNvSpPr>
          <p:nvPr/>
        </p:nvSpPr>
        <p:spPr>
          <a:xfrm>
            <a:off x="474942" y="171898"/>
            <a:ext cx="8229600" cy="11247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6600FF"/>
                </a:solidFill>
                <a:latin typeface="Haettenschweiler" pitchFamily="34" charset="0"/>
              </a:rPr>
              <a:t>CDF of sum of Interference</a:t>
            </a:r>
            <a:endParaRPr lang="en-US" altLang="zh-CN" dirty="0">
              <a:solidFill>
                <a:srgbClr val="6600FF"/>
              </a:solidFill>
              <a:latin typeface="Haettenschweiler" pitchFamily="34" charset="0"/>
            </a:endParaRPr>
          </a:p>
        </p:txBody>
      </p:sp>
      <p:sp>
        <p:nvSpPr>
          <p:cNvPr id="10" name="TextBox 9"/>
          <p:cNvSpPr txBox="1"/>
          <p:nvPr/>
        </p:nvSpPr>
        <p:spPr>
          <a:xfrm>
            <a:off x="106511" y="2708920"/>
            <a:ext cx="3817417" cy="1323439"/>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smtClean="0"/>
              <a:t>Only </a:t>
            </a:r>
            <a:r>
              <a:rPr lang="en-US" altLang="zh-CN" sz="2000" dirty="0"/>
              <a:t>change </a:t>
            </a:r>
            <a:r>
              <a:rPr lang="en-US" altLang="zh-CN" sz="2000" dirty="0" smtClean="0"/>
              <a:t>the locations </a:t>
            </a:r>
            <a:r>
              <a:rPr lang="en-US" altLang="zh-CN" sz="2000" dirty="0"/>
              <a:t>of the </a:t>
            </a:r>
            <a:r>
              <a:rPr lang="en-US" altLang="zh-CN" sz="2000" dirty="0" smtClean="0"/>
              <a:t>12 GCOs (10000 simulation runs).</a:t>
            </a:r>
          </a:p>
          <a:p>
            <a:endParaRPr lang="en-US" altLang="zh-CN" sz="2000" dirty="0"/>
          </a:p>
        </p:txBody>
      </p:sp>
      <p:sp>
        <p:nvSpPr>
          <p:cNvPr id="9" name="TextBox 8"/>
          <p:cNvSpPr txBox="1"/>
          <p:nvPr/>
        </p:nvSpPr>
        <p:spPr>
          <a:xfrm>
            <a:off x="98102" y="1296641"/>
            <a:ext cx="4074317" cy="1231106"/>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smtClean="0"/>
              <a:t>Sum of intra-cluster interference:</a:t>
            </a:r>
          </a:p>
          <a:p>
            <a:r>
              <a:rPr lang="en-US" altLang="zh-CN" dirty="0"/>
              <a:t> </a:t>
            </a:r>
            <a:r>
              <a:rPr lang="en-US" altLang="zh-CN" dirty="0" smtClean="0"/>
              <a:t> </a:t>
            </a:r>
            <a:endParaRPr lang="en-US" altLang="zh-CN" dirty="0"/>
          </a:p>
          <a:p>
            <a:endParaRPr lang="en-US" altLang="zh-CN" dirty="0" smtClean="0"/>
          </a:p>
          <a:p>
            <a:endParaRPr lang="en-US" altLang="zh-CN" dirty="0" smtClean="0"/>
          </a:p>
        </p:txBody>
      </p:sp>
      <p:graphicFrame>
        <p:nvGraphicFramePr>
          <p:cNvPr id="2" name="对象 1"/>
          <p:cNvGraphicFramePr>
            <a:graphicFrameLocks noChangeAspect="1"/>
          </p:cNvGraphicFramePr>
          <p:nvPr>
            <p:extLst>
              <p:ext uri="{D42A27DB-BD31-4B8C-83A1-F6EECF244321}">
                <p14:modId xmlns:p14="http://schemas.microsoft.com/office/powerpoint/2010/main" val="1211341322"/>
              </p:ext>
            </p:extLst>
          </p:nvPr>
        </p:nvGraphicFramePr>
        <p:xfrm>
          <a:off x="432048" y="1759150"/>
          <a:ext cx="2085631" cy="736177"/>
        </p:xfrm>
        <a:graphic>
          <a:graphicData uri="http://schemas.openxmlformats.org/presentationml/2006/ole">
            <mc:AlternateContent xmlns:mc="http://schemas.openxmlformats.org/markup-compatibility/2006">
              <mc:Choice xmlns:v="urn:schemas-microsoft-com:vml" Requires="v">
                <p:oleObj spid="_x0000_s12294" name="Equation" r:id="rId3" imgW="1295280" imgH="457200" progId="Equation.DSMT4">
                  <p:embed/>
                </p:oleObj>
              </mc:Choice>
              <mc:Fallback>
                <p:oleObj name="Equation" r:id="rId3" imgW="1295280" imgH="457200" progId="Equation.DSMT4">
                  <p:embed/>
                  <p:pic>
                    <p:nvPicPr>
                      <p:cNvPr id="0" name=""/>
                      <p:cNvPicPr>
                        <a:picLocks noChangeAspect="1" noChangeArrowheads="1"/>
                      </p:cNvPicPr>
                      <p:nvPr/>
                    </p:nvPicPr>
                    <p:blipFill>
                      <a:blip r:embed="rId4"/>
                      <a:srcRect/>
                      <a:stretch>
                        <a:fillRect/>
                      </a:stretch>
                    </p:blipFill>
                    <p:spPr bwMode="auto">
                      <a:xfrm>
                        <a:off x="432048" y="1759150"/>
                        <a:ext cx="2085631" cy="736177"/>
                      </a:xfrm>
                      <a:prstGeom prst="rect">
                        <a:avLst/>
                      </a:prstGeom>
                      <a:noFill/>
                      <a:ln>
                        <a:noFill/>
                      </a:ln>
                    </p:spPr>
                  </p:pic>
                </p:oleObj>
              </mc:Fallback>
            </mc:AlternateContent>
          </a:graphicData>
        </a:graphic>
      </p:graphicFrame>
      <p:sp>
        <p:nvSpPr>
          <p:cNvPr id="11" name="TextBox 10"/>
          <p:cNvSpPr txBox="1"/>
          <p:nvPr/>
        </p:nvSpPr>
        <p:spPr>
          <a:xfrm>
            <a:off x="539552" y="5447914"/>
            <a:ext cx="8173940" cy="400110"/>
          </a:xfrm>
          <a:prstGeom prst="rect">
            <a:avLst/>
          </a:prstGeom>
          <a:solidFill>
            <a:srgbClr val="FFC000">
              <a:alpha val="32000"/>
            </a:srgbClr>
          </a:solidFill>
        </p:spPr>
        <p:txBody>
          <a:bodyPr wrap="square" rtlCol="0">
            <a:spAutoFit/>
          </a:bodyPr>
          <a:lstStyle/>
          <a:p>
            <a:pPr algn="ctr"/>
            <a:r>
              <a:rPr lang="en-US" altLang="zh-CN" sz="2000" b="1" dirty="0">
                <a:solidFill>
                  <a:srgbClr val="FF0000"/>
                </a:solidFill>
                <a:latin typeface="Arial Narrow" pitchFamily="34" charset="0"/>
              </a:rPr>
              <a:t>The proposed </a:t>
            </a:r>
            <a:r>
              <a:rPr lang="en-US" altLang="zh-CN" sz="2000" b="1" dirty="0" smtClean="0">
                <a:solidFill>
                  <a:srgbClr val="FF0000"/>
                </a:solidFill>
                <a:latin typeface="Arial Narrow" pitchFamily="34" charset="0"/>
              </a:rPr>
              <a:t>algorithm shows </a:t>
            </a:r>
            <a:r>
              <a:rPr lang="en-US" altLang="zh-CN" sz="2000" b="1" dirty="0">
                <a:solidFill>
                  <a:srgbClr val="FF0000"/>
                </a:solidFill>
                <a:latin typeface="Arial Narrow" pitchFamily="34" charset="0"/>
              </a:rPr>
              <a:t>better performance </a:t>
            </a:r>
            <a:r>
              <a:rPr lang="en-US" altLang="zh-CN" sz="2000" b="1" dirty="0" smtClean="0">
                <a:solidFill>
                  <a:srgbClr val="FF0000"/>
                </a:solidFill>
                <a:latin typeface="Arial Narrow" pitchFamily="34" charset="0"/>
              </a:rPr>
              <a:t>in terms of sum interference</a:t>
            </a:r>
            <a:r>
              <a:rPr lang="en-US" altLang="zh-CN" sz="2000" b="1" dirty="0">
                <a:solidFill>
                  <a:srgbClr val="FF0000"/>
                </a:solidFill>
                <a:latin typeface="Arial Narrow" pitchFamily="34" charset="0"/>
              </a:rPr>
              <a:t>.</a:t>
            </a:r>
            <a:endParaRPr lang="en-US" altLang="zh-CN" sz="2000" b="1" dirty="0" smtClean="0">
              <a:solidFill>
                <a:srgbClr val="FF0000"/>
              </a:solidFill>
              <a:latin typeface="Arial Narrow" pitchFamily="34" charset="0"/>
            </a:endParaRPr>
          </a:p>
        </p:txBody>
      </p:sp>
      <p:pic>
        <p:nvPicPr>
          <p:cNvPr id="13" name="图片 12"/>
          <p:cNvPicPr/>
          <p:nvPr/>
        </p:nvPicPr>
        <p:blipFill rotWithShape="1">
          <a:blip r:embed="rId5">
            <a:extLst>
              <a:ext uri="{28A0092B-C50C-407E-A947-70E740481C1C}">
                <a14:useLocalDpi xmlns:a14="http://schemas.microsoft.com/office/drawing/2010/main" val="0"/>
              </a:ext>
            </a:extLst>
          </a:blip>
          <a:srcRect l="4644" t="5239" r="7857" b="2381"/>
          <a:stretch/>
        </p:blipFill>
        <p:spPr bwMode="auto">
          <a:xfrm>
            <a:off x="4109019" y="1262683"/>
            <a:ext cx="4791075" cy="3793490"/>
          </a:xfrm>
          <a:prstGeom prst="rect">
            <a:avLst/>
          </a:prstGeom>
          <a:noFill/>
          <a:ln>
            <a:noFill/>
          </a:ln>
          <a:extLst>
            <a:ext uri="{53640926-AAD7-44D8-BBD7-CCE9431645EC}">
              <a14:shadowObscured xmlns:a14="http://schemas.microsoft.com/office/drawing/2010/main"/>
            </a:ext>
          </a:extLst>
        </p:spPr>
      </p:pic>
      <p:sp>
        <p:nvSpPr>
          <p:cNvPr id="3" name="日期占位符 2"/>
          <p:cNvSpPr>
            <a:spLocks noGrp="1"/>
          </p:cNvSpPr>
          <p:nvPr>
            <p:ph type="dt" idx="15"/>
          </p:nvPr>
        </p:nvSpPr>
        <p:spPr/>
        <p:txBody>
          <a:bodyPr/>
          <a:lstStyle/>
          <a:p>
            <a:r>
              <a:rPr lang="en-US" altLang="zh-CN" smtClean="0"/>
              <a:t>September 2016</a:t>
            </a:r>
            <a:endParaRPr lang="en-GB" dirty="0"/>
          </a:p>
        </p:txBody>
      </p:sp>
      <p:sp>
        <p:nvSpPr>
          <p:cNvPr id="4" name="页脚占位符 3"/>
          <p:cNvSpPr>
            <a:spLocks noGrp="1"/>
          </p:cNvSpPr>
          <p:nvPr>
            <p:ph type="ftr" idx="14"/>
          </p:nvPr>
        </p:nvSpPr>
        <p:spPr/>
        <p:txBody>
          <a:bodyPr/>
          <a:lstStyle/>
          <a:p>
            <a:r>
              <a:rPr lang="en-GB" smtClean="0"/>
              <a:t>Chen SUN, Sony</a:t>
            </a:r>
            <a:endParaRPr lang="en-GB" dirty="0"/>
          </a:p>
        </p:txBody>
      </p:sp>
      <p:sp>
        <p:nvSpPr>
          <p:cNvPr id="5" name="灯片编号占位符 4"/>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772141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idx="4294967295"/>
          </p:nvPr>
        </p:nvSpPr>
        <p:spPr>
          <a:xfrm>
            <a:off x="467544" y="260648"/>
            <a:ext cx="8229600" cy="908720"/>
          </a:xfrm>
        </p:spPr>
        <p:txBody>
          <a:bodyPr>
            <a:normAutofit/>
          </a:bodyPr>
          <a:lstStyle/>
          <a:p>
            <a:r>
              <a:rPr lang="en-US" altLang="zh-CN" dirty="0" smtClean="0">
                <a:solidFill>
                  <a:srgbClr val="6600FF"/>
                </a:solidFill>
                <a:latin typeface="Haettenschweiler" pitchFamily="34" charset="0"/>
              </a:rPr>
              <a:t>Conclusion</a:t>
            </a:r>
            <a:endParaRPr lang="zh-CN" altLang="en-US" dirty="0">
              <a:solidFill>
                <a:srgbClr val="6600FF"/>
              </a:solidFill>
              <a:latin typeface="Haettenschweiler" pitchFamily="34" charset="0"/>
            </a:endParaRPr>
          </a:p>
        </p:txBody>
      </p:sp>
      <p:sp>
        <p:nvSpPr>
          <p:cNvPr id="4" name="灯片编号占位符 5"/>
          <p:cNvSpPr>
            <a:spLocks noGrp="1"/>
          </p:cNvSpPr>
          <p:nvPr>
            <p:ph type="sldNum" sz="quarter" idx="12"/>
          </p:nvPr>
        </p:nvSpPr>
        <p:spPr>
          <a:xfrm>
            <a:off x="8708321" y="6381328"/>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19</a:t>
            </a:fld>
            <a:endParaRPr lang="zh-CN" altLang="zh-CN" dirty="0" smtClean="0"/>
          </a:p>
        </p:txBody>
      </p:sp>
      <p:sp>
        <p:nvSpPr>
          <p:cNvPr id="6" name="矩形 5"/>
          <p:cNvSpPr/>
          <p:nvPr/>
        </p:nvSpPr>
        <p:spPr>
          <a:xfrm>
            <a:off x="249592" y="1055633"/>
            <a:ext cx="8571304" cy="2769989"/>
          </a:xfrm>
          <a:prstGeom prst="rect">
            <a:avLst/>
          </a:prstGeom>
        </p:spPr>
        <p:txBody>
          <a:bodyPr wrap="square">
            <a:spAutoFit/>
          </a:bodyPr>
          <a:lstStyle/>
          <a:p>
            <a:pPr marL="457200" indent="-457200" algn="just">
              <a:spcBef>
                <a:spcPts val="600"/>
              </a:spcBef>
              <a:spcAft>
                <a:spcPts val="600"/>
              </a:spcAft>
              <a:buFont typeface="+mj-lt"/>
              <a:buAutoNum type="arabicPeriod"/>
            </a:pPr>
            <a:r>
              <a:rPr lang="en-US" altLang="zh-CN" dirty="0" smtClean="0">
                <a:latin typeface="Times New Roman" pitchFamily="18" charset="0"/>
                <a:ea typeface="宋体" pitchFamily="2" charset="-122"/>
              </a:rPr>
              <a:t>Proposed cluster-based spectrum allocation scheme to increase the number of satisfied users and reduce </a:t>
            </a:r>
            <a:r>
              <a:rPr lang="en-US" altLang="zh-CN" dirty="0">
                <a:latin typeface="Times New Roman" pitchFamily="18" charset="0"/>
                <a:ea typeface="宋体" pitchFamily="2" charset="-122"/>
              </a:rPr>
              <a:t>the co-channel </a:t>
            </a:r>
            <a:r>
              <a:rPr lang="en-US" altLang="zh-CN" dirty="0" smtClean="0">
                <a:latin typeface="Times New Roman" pitchFamily="18" charset="0"/>
                <a:ea typeface="宋体" pitchFamily="2" charset="-122"/>
              </a:rPr>
              <a:t>interference </a:t>
            </a:r>
            <a:r>
              <a:rPr lang="en-US" altLang="zh-CN" dirty="0">
                <a:latin typeface="Times New Roman" pitchFamily="18" charset="0"/>
                <a:ea typeface="宋体" pitchFamily="2" charset="-122"/>
              </a:rPr>
              <a:t>in the </a:t>
            </a:r>
            <a:r>
              <a:rPr lang="en-US" altLang="zh-CN" dirty="0" smtClean="0">
                <a:latin typeface="Times New Roman" pitchFamily="18" charset="0"/>
                <a:ea typeface="宋体" pitchFamily="2" charset="-122"/>
              </a:rPr>
              <a:t>overlapping </a:t>
            </a:r>
            <a:r>
              <a:rPr lang="en-US" altLang="zh-CN" dirty="0">
                <a:latin typeface="Times New Roman" pitchFamily="18" charset="0"/>
                <a:ea typeface="宋体" pitchFamily="2" charset="-122"/>
              </a:rPr>
              <a:t>area </a:t>
            </a:r>
            <a:r>
              <a:rPr lang="en-US" altLang="zh-CN" dirty="0" smtClean="0">
                <a:latin typeface="Times New Roman" pitchFamily="18" charset="0"/>
                <a:ea typeface="宋体" pitchFamily="2" charset="-122"/>
              </a:rPr>
              <a:t>controlled by different CMs.</a:t>
            </a:r>
          </a:p>
          <a:p>
            <a:pPr marL="457200" indent="-457200" algn="just">
              <a:spcBef>
                <a:spcPts val="600"/>
              </a:spcBef>
              <a:spcAft>
                <a:spcPts val="600"/>
              </a:spcAft>
              <a:buFont typeface="+mj-lt"/>
              <a:buAutoNum type="arabicPeriod"/>
            </a:pPr>
            <a:r>
              <a:rPr lang="en-US" altLang="zh-CN" dirty="0" smtClean="0">
                <a:latin typeface="Times New Roman" pitchFamily="18" charset="0"/>
                <a:ea typeface="宋体" pitchFamily="2" charset="-122"/>
              </a:rPr>
              <a:t>The algorithm builds on the interference relationship among GCOs, which is represented by graph </a:t>
            </a:r>
          </a:p>
          <a:p>
            <a:pPr marL="457200" indent="-457200" algn="just">
              <a:spcBef>
                <a:spcPts val="600"/>
              </a:spcBef>
              <a:spcAft>
                <a:spcPts val="600"/>
              </a:spcAft>
              <a:buFont typeface="+mj-lt"/>
              <a:buAutoNum type="arabicPeriod"/>
            </a:pPr>
            <a:r>
              <a:rPr lang="en-US" altLang="zh-CN" dirty="0">
                <a:latin typeface="Times New Roman" pitchFamily="18" charset="0"/>
                <a:ea typeface="宋体" pitchFamily="2" charset="-122"/>
              </a:rPr>
              <a:t>Proposed a new weight design considering different </a:t>
            </a:r>
            <a:r>
              <a:rPr lang="en-US" altLang="zh-CN" dirty="0" err="1">
                <a:latin typeface="Times New Roman" pitchFamily="18" charset="0"/>
                <a:ea typeface="宋体" pitchFamily="2" charset="-122"/>
              </a:rPr>
              <a:t>QoS</a:t>
            </a:r>
            <a:r>
              <a:rPr lang="en-US" altLang="zh-CN" dirty="0">
                <a:latin typeface="Times New Roman" pitchFamily="18" charset="0"/>
                <a:ea typeface="宋体" pitchFamily="2" charset="-122"/>
              </a:rPr>
              <a:t> requirements of GCOs in the weighted graph -based cluster algorithm.</a:t>
            </a:r>
          </a:p>
          <a:p>
            <a:pPr marL="457200" indent="-457200" algn="just">
              <a:spcBef>
                <a:spcPts val="600"/>
              </a:spcBef>
              <a:spcAft>
                <a:spcPts val="600"/>
              </a:spcAft>
              <a:buFont typeface="+mj-lt"/>
              <a:buAutoNum type="arabicPeriod"/>
            </a:pPr>
            <a:r>
              <a:rPr lang="en-US" altLang="zh-CN" dirty="0" smtClean="0">
                <a:latin typeface="Times New Roman" pitchFamily="18" charset="0"/>
                <a:ea typeface="宋体" pitchFamily="2" charset="-122"/>
              </a:rPr>
              <a:t>Proposed SINR margin threshold-based power adjustment scheme. </a:t>
            </a:r>
            <a:endParaRPr lang="en-US" altLang="zh-CN" dirty="0">
              <a:latin typeface="Times New Roman" pitchFamily="18" charset="0"/>
              <a:ea typeface="宋体" pitchFamily="2" charset="-122"/>
            </a:endParaRPr>
          </a:p>
        </p:txBody>
      </p:sp>
      <p:sp>
        <p:nvSpPr>
          <p:cNvPr id="2" name="日期占位符 1"/>
          <p:cNvSpPr>
            <a:spLocks noGrp="1"/>
          </p:cNvSpPr>
          <p:nvPr>
            <p:ph type="dt" sz="half" idx="10"/>
          </p:nvPr>
        </p:nvSpPr>
        <p:spPr/>
        <p:txBody>
          <a:bodyPr/>
          <a:lstStyle/>
          <a:p>
            <a:r>
              <a:rPr lang="en-US" altLang="zh-CN" smtClean="0"/>
              <a:t>September 2016</a:t>
            </a:r>
            <a:endParaRPr lang="zh-CN" altLang="en-US"/>
          </a:p>
        </p:txBody>
      </p:sp>
      <p:sp>
        <p:nvSpPr>
          <p:cNvPr id="3" name="页脚占位符 2"/>
          <p:cNvSpPr>
            <a:spLocks noGrp="1"/>
          </p:cNvSpPr>
          <p:nvPr>
            <p:ph type="ftr" sz="quarter" idx="11"/>
          </p:nvPr>
        </p:nvSpPr>
        <p:spPr/>
        <p:txBody>
          <a:bodyPr/>
          <a:lstStyle/>
          <a:p>
            <a:r>
              <a:rPr lang="en-US" altLang="zh-CN" smtClean="0"/>
              <a:t>Chen SUN, Sony</a:t>
            </a:r>
            <a:endParaRPr lang="zh-CN" altLang="en-US"/>
          </a:p>
        </p:txBody>
      </p:sp>
    </p:spTree>
    <p:extLst>
      <p:ext uri="{BB962C8B-B14F-4D97-AF65-F5344CB8AC3E}">
        <p14:creationId xmlns:p14="http://schemas.microsoft.com/office/powerpoint/2010/main" val="3895717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5500694" y="6475415"/>
            <a:ext cx="3041644" cy="180975"/>
          </a:xfrm>
        </p:spPr>
        <p:txBody>
          <a:bodyPr/>
          <a:lstStyle/>
          <a:p>
            <a:r>
              <a:rPr lang="en-US" altLang="ja-JP" dirty="0" smtClean="0"/>
              <a:t>Chen SUN, Sony</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367" algn="l"/>
                <a:tab pos="1828734" algn="l"/>
                <a:tab pos="2743102" algn="l"/>
                <a:tab pos="3657470" algn="l"/>
                <a:tab pos="4571836" algn="l"/>
                <a:tab pos="5486202" algn="l"/>
                <a:tab pos="6400570" algn="l"/>
                <a:tab pos="7314937" algn="l"/>
                <a:tab pos="8229304" algn="l"/>
                <a:tab pos="9143672" algn="l"/>
                <a:tab pos="10058038" algn="l"/>
              </a:tabLst>
            </a:pPr>
            <a:r>
              <a:rPr lang="en-GB" dirty="0">
                <a:solidFill>
                  <a:schemeClr val="tx1"/>
                </a:solidFill>
              </a:rPr>
              <a:t>Abstract</a:t>
            </a:r>
          </a:p>
        </p:txBody>
      </p:sp>
      <p:sp>
        <p:nvSpPr>
          <p:cNvPr id="4098" name="Rectangle 2"/>
          <p:cNvSpPr>
            <a:spLocks noGrp="1" noChangeArrowheads="1"/>
          </p:cNvSpPr>
          <p:nvPr>
            <p:ph type="body" idx="1"/>
          </p:nvPr>
        </p:nvSpPr>
        <p:spPr>
          <a:xfrm>
            <a:off x="755576" y="1988840"/>
            <a:ext cx="7969802" cy="4176464"/>
          </a:xfrm>
          <a:ln/>
        </p:spPr>
        <p:txBody>
          <a:bodyPr>
            <a:normAutofit/>
          </a:bodyPr>
          <a:lstStyle/>
          <a:p>
            <a:r>
              <a:rPr lang="en-US" altLang="ko-KR" sz="2600" b="0" dirty="0" smtClean="0">
                <a:solidFill>
                  <a:schemeClr val="tx1"/>
                </a:solidFill>
                <a:ea typeface="굴림" charset="-127"/>
              </a:rPr>
              <a:t>This </a:t>
            </a:r>
            <a:r>
              <a:rPr lang="en-US" altLang="ko-KR" sz="2600" b="0" dirty="0">
                <a:solidFill>
                  <a:schemeClr val="tx1"/>
                </a:solidFill>
                <a:ea typeface="굴림" charset="-127"/>
              </a:rPr>
              <a:t>document </a:t>
            </a:r>
            <a:r>
              <a:rPr lang="en-US" altLang="ko-KR" sz="2600" b="0" dirty="0" smtClean="0">
                <a:solidFill>
                  <a:schemeClr val="tx1"/>
                </a:solidFill>
                <a:ea typeface="굴림" charset="-127"/>
              </a:rPr>
              <a:t>proposes graph based resource allocation for </a:t>
            </a:r>
            <a:r>
              <a:rPr lang="en-US" altLang="ko-KR" sz="2600" b="0" dirty="0">
                <a:solidFill>
                  <a:schemeClr val="tx1"/>
                </a:solidFill>
                <a:ea typeface="굴림" charset="-127"/>
              </a:rPr>
              <a:t>IEEE P802.19.1a in order to </a:t>
            </a:r>
            <a:r>
              <a:rPr lang="en-US" altLang="ko-KR" sz="2600" b="0" dirty="0" smtClean="0">
                <a:solidFill>
                  <a:schemeClr val="tx1"/>
                </a:solidFill>
                <a:ea typeface="굴림" charset="-127"/>
              </a:rPr>
              <a:t>improve efficiency of the spectrum utilization.</a:t>
            </a:r>
            <a:endParaRPr lang="en-US" altLang="ko-KR" sz="2600" b="0" dirty="0">
              <a:solidFill>
                <a:schemeClr val="tx1"/>
              </a:solidFill>
              <a:ea typeface="굴림" charset="-127"/>
            </a:endParaRPr>
          </a:p>
          <a:p>
            <a:pPr>
              <a:buNone/>
            </a:pPr>
            <a:endParaRPr lang="en-US" altLang="ko-KR" dirty="0">
              <a:solidFill>
                <a:schemeClr val="tx1"/>
              </a:solidFill>
              <a:ea typeface="굴림" charset="-127"/>
            </a:endParaRPr>
          </a:p>
        </p:txBody>
      </p:sp>
      <p:sp>
        <p:nvSpPr>
          <p:cNvPr id="7" name="Date Placeholder 3"/>
          <p:cNvSpPr>
            <a:spLocks noGrp="1"/>
          </p:cNvSpPr>
          <p:nvPr>
            <p:ph type="dt" idx="15"/>
          </p:nvPr>
        </p:nvSpPr>
        <p:spPr>
          <a:xfrm>
            <a:off x="696912" y="333377"/>
            <a:ext cx="2303452" cy="273051"/>
          </a:xfrm>
        </p:spPr>
        <p:txBody>
          <a:bodyPr/>
          <a:lstStyle/>
          <a:p>
            <a:r>
              <a:rPr lang="en-US" altLang="zh-CN" smtClean="0"/>
              <a:t>September 2016</a:t>
            </a:r>
            <a:endParaRPr lang="en-GB" altLang="ja-JP" dirty="0"/>
          </a:p>
        </p:txBody>
      </p:sp>
    </p:spTree>
    <p:extLst>
      <p:ext uri="{BB962C8B-B14F-4D97-AF65-F5344CB8AC3E}">
        <p14:creationId xmlns:p14="http://schemas.microsoft.com/office/powerpoint/2010/main" val="3206086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内容占位符 2"/>
          <p:cNvSpPr>
            <a:spLocks noGrp="1"/>
          </p:cNvSpPr>
          <p:nvPr>
            <p:ph idx="1"/>
          </p:nvPr>
        </p:nvSpPr>
        <p:spPr>
          <a:xfrm>
            <a:off x="323528" y="1628800"/>
            <a:ext cx="8496944" cy="4952022"/>
          </a:xfrm>
        </p:spPr>
        <p:txBody>
          <a:bodyPr>
            <a:normAutofit/>
          </a:bodyPr>
          <a:lstStyle/>
          <a:p>
            <a:pPr lvl="1">
              <a:buFont typeface="Wingdings" pitchFamily="2" charset="2"/>
              <a:buChar char="l"/>
            </a:pPr>
            <a:r>
              <a:rPr lang="en-US" altLang="zh-CN" b="1" dirty="0">
                <a:latin typeface="Times New Roman" pitchFamily="18" charset="0"/>
                <a:cs typeface="Times New Roman" pitchFamily="18" charset="0"/>
              </a:rPr>
              <a:t> </a:t>
            </a:r>
            <a:r>
              <a:rPr lang="en-US" altLang="zh-CN" dirty="0" smtClean="0">
                <a:latin typeface="Times New Roman" pitchFamily="18" charset="0"/>
                <a:ea typeface="宋体" pitchFamily="2" charset="-122"/>
                <a:cs typeface="Times New Roman" pitchFamily="18" charset="0"/>
              </a:rPr>
              <a:t>Most </a:t>
            </a:r>
            <a:r>
              <a:rPr lang="en-US" altLang="zh-CN" dirty="0">
                <a:latin typeface="Times New Roman" pitchFamily="18" charset="0"/>
                <a:ea typeface="宋体" pitchFamily="2" charset="-122"/>
                <a:cs typeface="Times New Roman" pitchFamily="18" charset="0"/>
              </a:rPr>
              <a:t>studies focus on the interference </a:t>
            </a:r>
            <a:r>
              <a:rPr lang="en-US" altLang="zh-CN" dirty="0" smtClean="0">
                <a:latin typeface="Times New Roman" pitchFamily="18" charset="0"/>
                <a:ea typeface="宋体" pitchFamily="2" charset="-122"/>
                <a:cs typeface="Times New Roman" pitchFamily="18" charset="0"/>
              </a:rPr>
              <a:t>management among GCOs controlled by </a:t>
            </a:r>
            <a:r>
              <a:rPr lang="en-US" altLang="zh-CN" i="1" dirty="0" smtClean="0">
                <a:solidFill>
                  <a:srgbClr val="FF0000"/>
                </a:solidFill>
                <a:latin typeface="Times New Roman" pitchFamily="18" charset="0"/>
                <a:ea typeface="宋体" pitchFamily="2" charset="-122"/>
                <a:cs typeface="Times New Roman" pitchFamily="18" charset="0"/>
              </a:rPr>
              <a:t>single</a:t>
            </a:r>
            <a:r>
              <a:rPr lang="en-US" altLang="zh-CN" dirty="0" smtClean="0">
                <a:latin typeface="Times New Roman" pitchFamily="18" charset="0"/>
                <a:ea typeface="宋体" pitchFamily="2" charset="-122"/>
                <a:cs typeface="Times New Roman" pitchFamily="18" charset="0"/>
              </a:rPr>
              <a:t> </a:t>
            </a:r>
            <a:r>
              <a:rPr lang="en-US" altLang="zh-CN" dirty="0">
                <a:latin typeface="Times New Roman" pitchFamily="18" charset="0"/>
                <a:ea typeface="宋体" pitchFamily="2" charset="-122"/>
                <a:cs typeface="Times New Roman" pitchFamily="18" charset="0"/>
              </a:rPr>
              <a:t>spectrum coordinator </a:t>
            </a:r>
            <a:r>
              <a:rPr lang="en-US" altLang="zh-CN" dirty="0" smtClean="0">
                <a:latin typeface="Times New Roman" pitchFamily="18" charset="0"/>
                <a:ea typeface="宋体" pitchFamily="2" charset="-122"/>
                <a:cs typeface="Times New Roman" pitchFamily="18" charset="0"/>
              </a:rPr>
              <a:t>(CM).</a:t>
            </a:r>
          </a:p>
          <a:p>
            <a:pPr lvl="1">
              <a:buFont typeface="Wingdings" pitchFamily="2" charset="2"/>
              <a:buChar char="l"/>
            </a:pPr>
            <a:endParaRPr lang="en-US" altLang="zh-CN" dirty="0" smtClean="0">
              <a:latin typeface="Times New Roman" pitchFamily="18" charset="0"/>
              <a:ea typeface="宋体" pitchFamily="2" charset="-122"/>
              <a:cs typeface="Times New Roman" pitchFamily="18" charset="0"/>
            </a:endParaRPr>
          </a:p>
          <a:p>
            <a:pPr lvl="1">
              <a:buFont typeface="Wingdings" pitchFamily="2" charset="2"/>
              <a:buChar char="l"/>
            </a:pPr>
            <a:r>
              <a:rPr lang="en-US" altLang="zh-CN" b="1" dirty="0">
                <a:latin typeface="Times New Roman" pitchFamily="18" charset="0"/>
                <a:cs typeface="Times New Roman" pitchFamily="18" charset="0"/>
              </a:rPr>
              <a:t> </a:t>
            </a:r>
            <a:r>
              <a:rPr lang="en-US" altLang="zh-CN" dirty="0" smtClean="0">
                <a:latin typeface="Times New Roman" pitchFamily="18" charset="0"/>
                <a:ea typeface="宋体" pitchFamily="2" charset="-122"/>
                <a:cs typeface="Times New Roman" pitchFamily="18" charset="0"/>
              </a:rPr>
              <a:t>Serious co-channel interference needs to be mitigated among GCOs controlled by </a:t>
            </a:r>
            <a:r>
              <a:rPr lang="en-US" altLang="zh-CN" i="1" dirty="0" smtClean="0">
                <a:solidFill>
                  <a:srgbClr val="FF0000"/>
                </a:solidFill>
                <a:latin typeface="Times New Roman" pitchFamily="18" charset="0"/>
                <a:ea typeface="宋体" pitchFamily="2" charset="-122"/>
                <a:cs typeface="Times New Roman" pitchFamily="18" charset="0"/>
              </a:rPr>
              <a:t>multiple</a:t>
            </a:r>
            <a:r>
              <a:rPr lang="en-US" altLang="zh-CN" dirty="0" smtClean="0">
                <a:latin typeface="Times New Roman" pitchFamily="18" charset="0"/>
                <a:ea typeface="宋体" pitchFamily="2" charset="-122"/>
                <a:cs typeface="Times New Roman" pitchFamily="18" charset="0"/>
              </a:rPr>
              <a:t> CMs. </a:t>
            </a:r>
            <a:endParaRPr lang="en-US" altLang="zh-CN" dirty="0">
              <a:latin typeface="Times New Roman" pitchFamily="18" charset="0"/>
              <a:ea typeface="宋体" pitchFamily="2" charset="-122"/>
              <a:cs typeface="Times New Roman" pitchFamily="18" charset="0"/>
            </a:endParaRPr>
          </a:p>
          <a:p>
            <a:pPr marL="0" lvl="0" indent="0">
              <a:buNone/>
            </a:pPr>
            <a:endParaRPr lang="en-US" altLang="zh-CN" b="1" dirty="0" smtClean="0"/>
          </a:p>
          <a:p>
            <a:pPr lvl="0"/>
            <a:endParaRPr lang="zh-CN" altLang="zh-CN" sz="3600" b="1" dirty="0"/>
          </a:p>
        </p:txBody>
      </p:sp>
      <p:sp>
        <p:nvSpPr>
          <p:cNvPr id="4099" name="标题 1"/>
          <p:cNvSpPr txBox="1">
            <a:spLocks/>
          </p:cNvSpPr>
          <p:nvPr/>
        </p:nvSpPr>
        <p:spPr bwMode="auto">
          <a:xfrm>
            <a:off x="2143125" y="404664"/>
            <a:ext cx="4800600" cy="1143000"/>
          </a:xfrm>
          <a:prstGeom prst="rect">
            <a:avLst/>
          </a:prstGeom>
          <a:noFill/>
          <a:ln w="25400" algn="ctr">
            <a:noFill/>
            <a:miter lim="800000"/>
            <a:headEnd/>
            <a:tailEnd/>
          </a:ln>
        </p:spPr>
        <p:txBody>
          <a:bodyPr anchor="ctr"/>
          <a:lstStyle/>
          <a:p>
            <a:pPr algn="ctr"/>
            <a:r>
              <a:rPr lang="en-US" altLang="zh-CN" sz="4400" dirty="0" smtClean="0">
                <a:solidFill>
                  <a:srgbClr val="6600FF"/>
                </a:solidFill>
                <a:latin typeface="Haettenschweiler" pitchFamily="34" charset="0"/>
                <a:ea typeface="宋体" charset="-122"/>
              </a:rPr>
              <a:t>Motivation/Introduction</a:t>
            </a:r>
            <a:endParaRPr lang="zh-CN" altLang="en-US" sz="4400" dirty="0">
              <a:solidFill>
                <a:srgbClr val="6600FF"/>
              </a:solidFill>
              <a:latin typeface="Haettenschweiler" pitchFamily="34" charset="0"/>
              <a:ea typeface="宋体" charset="-122"/>
            </a:endParaRPr>
          </a:p>
        </p:txBody>
      </p:sp>
      <p:sp>
        <p:nvSpPr>
          <p:cNvPr id="5" name="灯片编号占位符 5"/>
          <p:cNvSpPr>
            <a:spLocks noGrp="1"/>
          </p:cNvSpPr>
          <p:nvPr>
            <p:ph type="sldNum" sz="quarter" idx="12"/>
          </p:nvPr>
        </p:nvSpPr>
        <p:spPr>
          <a:xfrm>
            <a:off x="8708321" y="6381328"/>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3</a:t>
            </a:fld>
            <a:endParaRPr lang="zh-CN" altLang="zh-CN" dirty="0" smtClean="0"/>
          </a:p>
        </p:txBody>
      </p:sp>
      <p:sp>
        <p:nvSpPr>
          <p:cNvPr id="2" name="日期占位符 1"/>
          <p:cNvSpPr>
            <a:spLocks noGrp="1"/>
          </p:cNvSpPr>
          <p:nvPr>
            <p:ph type="dt" idx="15"/>
          </p:nvPr>
        </p:nvSpPr>
        <p:spPr/>
        <p:txBody>
          <a:bodyPr/>
          <a:lstStyle/>
          <a:p>
            <a:r>
              <a:rPr lang="en-US" altLang="zh-CN" smtClean="0"/>
              <a:t>September 2016</a:t>
            </a:r>
            <a:endParaRPr lang="en-GB" dirty="0"/>
          </a:p>
        </p:txBody>
      </p:sp>
      <p:sp>
        <p:nvSpPr>
          <p:cNvPr id="3" name="页脚占位符 2"/>
          <p:cNvSpPr>
            <a:spLocks noGrp="1"/>
          </p:cNvSpPr>
          <p:nvPr>
            <p:ph type="ftr" idx="14"/>
          </p:nvPr>
        </p:nvSpPr>
        <p:spPr/>
        <p:txBody>
          <a:bodyPr/>
          <a:lstStyle/>
          <a:p>
            <a:r>
              <a:rPr lang="en-GB" smtClean="0"/>
              <a:t>Chen SUN, Sony</a:t>
            </a:r>
            <a:endParaRPr lang="en-GB" dirty="0"/>
          </a:p>
        </p:txBody>
      </p:sp>
    </p:spTree>
    <p:extLst>
      <p:ext uri="{BB962C8B-B14F-4D97-AF65-F5344CB8AC3E}">
        <p14:creationId xmlns:p14="http://schemas.microsoft.com/office/powerpoint/2010/main" val="105304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标题 1"/>
          <p:cNvSpPr>
            <a:spLocks noGrp="1" noChangeArrowheads="1"/>
          </p:cNvSpPr>
          <p:nvPr>
            <p:ph type="title" idx="4294967295"/>
          </p:nvPr>
        </p:nvSpPr>
        <p:spPr>
          <a:xfrm>
            <a:off x="179512" y="413792"/>
            <a:ext cx="8784976" cy="1143000"/>
          </a:xfrm>
          <a:noFill/>
        </p:spPr>
        <p:txBody>
          <a:bodyPr>
            <a:normAutofit fontScale="90000"/>
          </a:bodyPr>
          <a:lstStyle/>
          <a:p>
            <a:pPr eaLnBrk="1" hangingPunct="1"/>
            <a:r>
              <a:rPr lang="en-US" altLang="zh-CN" dirty="0" smtClean="0">
                <a:solidFill>
                  <a:srgbClr val="6600FF"/>
                </a:solidFill>
                <a:latin typeface="Haettenschweiler" pitchFamily="34" charset="0"/>
                <a:sym typeface="Calibri" pitchFamily="34" charset="0"/>
              </a:rPr>
              <a:t>Scenarios under consideration:</a:t>
            </a:r>
            <a:br>
              <a:rPr lang="en-US" altLang="zh-CN" dirty="0" smtClean="0">
                <a:solidFill>
                  <a:srgbClr val="6600FF"/>
                </a:solidFill>
                <a:latin typeface="Haettenschweiler" pitchFamily="34" charset="0"/>
                <a:sym typeface="Calibri" pitchFamily="34" charset="0"/>
              </a:rPr>
            </a:br>
            <a:r>
              <a:rPr lang="en-US" altLang="zh-CN" sz="4000" dirty="0" smtClean="0">
                <a:solidFill>
                  <a:srgbClr val="6600FF"/>
                </a:solidFill>
                <a:latin typeface="Haettenschweiler" pitchFamily="34" charset="0"/>
                <a:sym typeface="Calibri" pitchFamily="34" charset="0"/>
              </a:rPr>
              <a:t>Multiple CM managed GCO networks</a:t>
            </a:r>
            <a:endParaRPr lang="zh-CN" altLang="en-US" sz="4000" dirty="0" smtClean="0">
              <a:solidFill>
                <a:srgbClr val="6600FF"/>
              </a:solidFill>
              <a:latin typeface="Haettenschweiler" pitchFamily="34" charset="0"/>
              <a:sym typeface="Calibri" pitchFamily="34" charset="0"/>
            </a:endParaRPr>
          </a:p>
        </p:txBody>
      </p:sp>
      <p:sp>
        <p:nvSpPr>
          <p:cNvPr id="70" name="矩形 69"/>
          <p:cNvSpPr/>
          <p:nvPr/>
        </p:nvSpPr>
        <p:spPr>
          <a:xfrm>
            <a:off x="515834" y="5877272"/>
            <a:ext cx="8169432" cy="584775"/>
          </a:xfrm>
          <a:prstGeom prst="rect">
            <a:avLst/>
          </a:prstGeom>
          <a:solidFill>
            <a:srgbClr val="FFFF00">
              <a:alpha val="35000"/>
            </a:srgbClr>
          </a:solidFill>
        </p:spPr>
        <p:txBody>
          <a:bodyPr wrap="square">
            <a:spAutoFit/>
          </a:bodyPr>
          <a:lstStyle/>
          <a:p>
            <a:pPr marL="533400" indent="-533400"/>
            <a:r>
              <a:rPr lang="en-SG" altLang="zh-CN" sz="1600" dirty="0" smtClean="0">
                <a:solidFill>
                  <a:srgbClr val="FF0000"/>
                </a:solidFill>
              </a:rPr>
              <a:t>Note: CMs may be developed for the different geographical areas/services/networks/users or spectrum policies, resulting various coexistence scenarios!</a:t>
            </a:r>
            <a:endParaRPr lang="zh-CN" altLang="en-US" sz="1600" dirty="0">
              <a:solidFill>
                <a:srgbClr val="FF0000"/>
              </a:solidFill>
            </a:endParaRPr>
          </a:p>
        </p:txBody>
      </p:sp>
      <p:sp>
        <p:nvSpPr>
          <p:cNvPr id="66" name="灯片编号占位符 5"/>
          <p:cNvSpPr>
            <a:spLocks noGrp="1"/>
          </p:cNvSpPr>
          <p:nvPr>
            <p:ph type="sldNum" sz="quarter" idx="12"/>
          </p:nvPr>
        </p:nvSpPr>
        <p:spPr>
          <a:xfrm>
            <a:off x="8708321" y="6381328"/>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4</a:t>
            </a:fld>
            <a:endParaRPr lang="zh-CN" altLang="zh-CN" dirty="0" smtClean="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矩形 67"/>
          <p:cNvSpPr/>
          <p:nvPr/>
        </p:nvSpPr>
        <p:spPr>
          <a:xfrm>
            <a:off x="7164289" y="2559198"/>
            <a:ext cx="1872208" cy="923330"/>
          </a:xfrm>
          <a:prstGeom prst="rect">
            <a:avLst/>
          </a:prstGeom>
          <a:solidFill>
            <a:srgbClr val="FFFF00">
              <a:alpha val="35000"/>
            </a:srgbClr>
          </a:solidFill>
        </p:spPr>
        <p:txBody>
          <a:bodyPr wrap="square">
            <a:spAutoFit/>
          </a:bodyPr>
          <a:lstStyle/>
          <a:p>
            <a:pPr algn="ctr"/>
            <a:r>
              <a:rPr lang="en-US" altLang="zh-CN" b="1" dirty="0" smtClean="0">
                <a:solidFill>
                  <a:srgbClr val="FF0000"/>
                </a:solidFill>
                <a:latin typeface="Arial Narrow" pitchFamily="34" charset="0"/>
              </a:rPr>
              <a:t>Overlapping area t</a:t>
            </a:r>
            <a:r>
              <a:rPr lang="en-SG" altLang="zh-CN" b="1" dirty="0" smtClean="0">
                <a:solidFill>
                  <a:srgbClr val="FF0000"/>
                </a:solidFill>
                <a:latin typeface="Arial Narrow" pitchFamily="34" charset="0"/>
              </a:rPr>
              <a:t>o </a:t>
            </a:r>
            <a:r>
              <a:rPr lang="en-SG" altLang="zh-CN" b="1" dirty="0">
                <a:solidFill>
                  <a:srgbClr val="FF0000"/>
                </a:solidFill>
                <a:latin typeface="Arial Narrow" pitchFamily="34" charset="0"/>
              </a:rPr>
              <a:t>be </a:t>
            </a:r>
            <a:r>
              <a:rPr lang="en-SG" altLang="zh-CN" b="1" dirty="0" smtClean="0">
                <a:solidFill>
                  <a:srgbClr val="FF0000"/>
                </a:solidFill>
                <a:latin typeface="Arial Narrow" pitchFamily="34" charset="0"/>
              </a:rPr>
              <a:t>coordinated by CMs</a:t>
            </a:r>
            <a:endParaRPr lang="zh-CN" altLang="en-US" dirty="0">
              <a:solidFill>
                <a:srgbClr val="FF0000"/>
              </a:solidFill>
              <a:latin typeface="Arial Narrow" pitchFamily="34" charset="0"/>
            </a:endParaRPr>
          </a:p>
        </p:txBody>
      </p:sp>
      <p:cxnSp>
        <p:nvCxnSpPr>
          <p:cNvPr id="65" name="直接箭头连接符 64"/>
          <p:cNvCxnSpPr/>
          <p:nvPr/>
        </p:nvCxnSpPr>
        <p:spPr>
          <a:xfrm flipV="1">
            <a:off x="4716016" y="2996952"/>
            <a:ext cx="2448272" cy="57606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7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7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2476320251"/>
              </p:ext>
            </p:extLst>
          </p:nvPr>
        </p:nvGraphicFramePr>
        <p:xfrm>
          <a:off x="1693863" y="1465263"/>
          <a:ext cx="6307137" cy="4587875"/>
        </p:xfrm>
        <a:graphic>
          <a:graphicData uri="http://schemas.openxmlformats.org/presentationml/2006/ole">
            <mc:AlternateContent xmlns:mc="http://schemas.openxmlformats.org/markup-compatibility/2006">
              <mc:Choice xmlns:v="urn:schemas-microsoft-com:vml" Requires="v">
                <p:oleObj spid="_x0000_s4102" name="Visio" r:id="rId4" imgW="6305443" imgH="4585950" progId="Visio.Drawing.11">
                  <p:embed/>
                </p:oleObj>
              </mc:Choice>
              <mc:Fallback>
                <p:oleObj name="Visio" r:id="rId4" imgW="6305443" imgH="4585950" progId="Visio.Drawing.11">
                  <p:embed/>
                  <p:pic>
                    <p:nvPicPr>
                      <p:cNvPr id="0" name=""/>
                      <p:cNvPicPr>
                        <a:picLocks noChangeAspect="1" noChangeArrowheads="1"/>
                      </p:cNvPicPr>
                      <p:nvPr/>
                    </p:nvPicPr>
                    <p:blipFill>
                      <a:blip r:embed="rId5"/>
                      <a:srcRect/>
                      <a:stretch>
                        <a:fillRect/>
                      </a:stretch>
                    </p:blipFill>
                    <p:spPr bwMode="auto">
                      <a:xfrm>
                        <a:off x="1693863" y="1465263"/>
                        <a:ext cx="6307137" cy="458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日期占位符 2"/>
          <p:cNvSpPr>
            <a:spLocks noGrp="1"/>
          </p:cNvSpPr>
          <p:nvPr>
            <p:ph type="dt" sz="half" idx="10"/>
          </p:nvPr>
        </p:nvSpPr>
        <p:spPr/>
        <p:txBody>
          <a:bodyPr/>
          <a:lstStyle/>
          <a:p>
            <a:r>
              <a:rPr lang="en-US" altLang="zh-CN" smtClean="0"/>
              <a:t>September 2016</a:t>
            </a:r>
            <a:endParaRPr lang="zh-CN" altLang="en-US"/>
          </a:p>
        </p:txBody>
      </p:sp>
      <p:sp>
        <p:nvSpPr>
          <p:cNvPr id="4" name="页脚占位符 3"/>
          <p:cNvSpPr>
            <a:spLocks noGrp="1"/>
          </p:cNvSpPr>
          <p:nvPr>
            <p:ph type="ftr" sz="quarter" idx="11"/>
          </p:nvPr>
        </p:nvSpPr>
        <p:spPr/>
        <p:txBody>
          <a:bodyPr/>
          <a:lstStyle/>
          <a:p>
            <a:r>
              <a:rPr lang="en-US" altLang="zh-CN" smtClean="0"/>
              <a:t>Chen SUN, Sony</a:t>
            </a:r>
            <a:endParaRPr lang="zh-CN" altLang="en-US"/>
          </a:p>
        </p:txBody>
      </p:sp>
    </p:spTree>
    <p:extLst>
      <p:ext uri="{BB962C8B-B14F-4D97-AF65-F5344CB8AC3E}">
        <p14:creationId xmlns:p14="http://schemas.microsoft.com/office/powerpoint/2010/main" val="877590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idx="4294967295"/>
          </p:nvPr>
        </p:nvSpPr>
        <p:spPr/>
        <p:txBody>
          <a:bodyPr>
            <a:normAutofit/>
          </a:bodyPr>
          <a:lstStyle/>
          <a:p>
            <a:r>
              <a:rPr lang="en-US" altLang="zh-CN" dirty="0" smtClean="0">
                <a:solidFill>
                  <a:srgbClr val="6600FF"/>
                </a:solidFill>
                <a:latin typeface="Haettenschweiler" pitchFamily="34" charset="0"/>
              </a:rPr>
              <a:t>Formulated Problem</a:t>
            </a:r>
            <a:endParaRPr lang="en-US" altLang="zh-CN" dirty="0">
              <a:solidFill>
                <a:srgbClr val="6600FF"/>
              </a:solidFill>
              <a:latin typeface="Haettenschweiler" pitchFamily="34" charset="0"/>
            </a:endParaRPr>
          </a:p>
        </p:txBody>
      </p:sp>
      <p:pic>
        <p:nvPicPr>
          <p:cNvPr id="5124"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6032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6032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6032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6032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3333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3333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3333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3333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3333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625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6525" y="625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6525" y="625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6525" y="625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6525" y="625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6525" y="625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86525" y="625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6525" y="625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86525" y="625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6525" y="625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6525" y="7778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2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6525" y="7778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23780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23780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23780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23780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27717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27717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27717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2771775"/>
            <a:ext cx="266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a:spLocks noGrp="1"/>
          </p:cNvSpPr>
          <p:nvPr>
            <p:ph type="sldNum" sz="quarter" idx="12"/>
          </p:nvPr>
        </p:nvSpPr>
        <p:spPr>
          <a:xfrm>
            <a:off x="8708321" y="6381328"/>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5</a:t>
            </a:fld>
            <a:endParaRPr lang="zh-CN" altLang="zh-CN" dirty="0" smtClean="0"/>
          </a:p>
        </p:txBody>
      </p:sp>
      <mc:AlternateContent xmlns:mc="http://schemas.openxmlformats.org/markup-compatibility/2006" xmlns:a14="http://schemas.microsoft.com/office/drawing/2010/main">
        <mc:Choice Requires="a14">
          <p:sp>
            <p:nvSpPr>
              <p:cNvPr id="35" name="矩形 34"/>
              <p:cNvSpPr/>
              <p:nvPr/>
            </p:nvSpPr>
            <p:spPr>
              <a:xfrm>
                <a:off x="152400" y="1432947"/>
                <a:ext cx="8812088" cy="4047262"/>
              </a:xfrm>
              <a:prstGeom prst="rect">
                <a:avLst/>
              </a:prstGeom>
            </p:spPr>
            <p:txBody>
              <a:bodyPr wrap="square">
                <a:spAutoFit/>
              </a:bodyPr>
              <a:lstStyle/>
              <a:p>
                <a:pPr marL="342900" indent="-342900">
                  <a:buFont typeface="Wingdings" pitchFamily="2" charset="2"/>
                  <a:buChar char="n"/>
                </a:pPr>
                <a:r>
                  <a:rPr lang="en-US" altLang="zh-CN" sz="2400" dirty="0" smtClean="0">
                    <a:solidFill>
                      <a:srgbClr val="FF0000"/>
                    </a:solidFill>
                    <a:latin typeface="Times New Roman" pitchFamily="18" charset="0"/>
                    <a:ea typeface="宋体" pitchFamily="2" charset="-122"/>
                  </a:rPr>
                  <a:t>How to increase the number of satisfied GCOs (i.e., </a:t>
                </a:r>
                <a14:m>
                  <m:oMath xmlns:m="http://schemas.openxmlformats.org/officeDocument/2006/math">
                    <m:r>
                      <a:rPr lang="en-US" altLang="zh-CN" sz="2000" b="0" i="1" smtClean="0">
                        <a:solidFill>
                          <a:srgbClr val="FF0000"/>
                        </a:solidFill>
                        <a:latin typeface="Cambria Math"/>
                        <a:ea typeface="宋体" pitchFamily="2" charset="-122"/>
                      </a:rPr>
                      <m:t>𝑆𝐼𝑁𝑅</m:t>
                    </m:r>
                    <m:r>
                      <a:rPr lang="en-US" altLang="zh-CN" sz="2000" b="0" i="1" smtClean="0">
                        <a:solidFill>
                          <a:srgbClr val="FF0000"/>
                        </a:solidFill>
                        <a:latin typeface="Cambria Math"/>
                        <a:ea typeface="Cambria Math"/>
                      </a:rPr>
                      <m:t>≥</m:t>
                    </m:r>
                    <m:sSub>
                      <m:sSubPr>
                        <m:ctrlPr>
                          <a:rPr lang="en-US" altLang="zh-CN" sz="2000" b="0" i="1" smtClean="0">
                            <a:solidFill>
                              <a:srgbClr val="FF0000"/>
                            </a:solidFill>
                            <a:latin typeface="Cambria Math"/>
                            <a:ea typeface="Cambria Math"/>
                          </a:rPr>
                        </m:ctrlPr>
                      </m:sSubPr>
                      <m:e>
                        <m:r>
                          <a:rPr lang="en-US" altLang="zh-CN" sz="2000" b="0" i="1" smtClean="0">
                            <a:solidFill>
                              <a:srgbClr val="FF0000"/>
                            </a:solidFill>
                            <a:latin typeface="Cambria Math"/>
                            <a:ea typeface="Cambria Math"/>
                          </a:rPr>
                          <m:t>𝑆𝐼𝑁𝑅</m:t>
                        </m:r>
                      </m:e>
                      <m:sub>
                        <m:r>
                          <a:rPr lang="en-US" altLang="zh-CN" sz="2000" b="0" i="1" smtClean="0">
                            <a:solidFill>
                              <a:srgbClr val="FF0000"/>
                            </a:solidFill>
                            <a:latin typeface="Cambria Math"/>
                            <a:ea typeface="Cambria Math"/>
                          </a:rPr>
                          <m:t>𝑡h</m:t>
                        </m:r>
                      </m:sub>
                    </m:sSub>
                  </m:oMath>
                </a14:m>
                <a:r>
                  <a:rPr lang="en-US" altLang="zh-CN" sz="2400" dirty="0" smtClean="0">
                    <a:solidFill>
                      <a:srgbClr val="FF0000"/>
                    </a:solidFill>
                    <a:latin typeface="Times New Roman" pitchFamily="18" charset="0"/>
                    <a:ea typeface="宋体" pitchFamily="2" charset="-122"/>
                  </a:rPr>
                  <a:t>) and reduce the co-channel interference in the overlapping area with different CMs?</a:t>
                </a:r>
              </a:p>
              <a:p>
                <a:pPr>
                  <a:spcBef>
                    <a:spcPts val="600"/>
                  </a:spcBef>
                </a:pPr>
                <a:r>
                  <a:rPr lang="en-US" altLang="zh-CN" sz="2000" dirty="0" smtClean="0">
                    <a:latin typeface="Times New Roman" pitchFamily="18" charset="0"/>
                    <a:ea typeface="宋体" pitchFamily="2" charset="-122"/>
                  </a:rPr>
                  <a:t>     The co-channel interference of the </a:t>
                </a:r>
                <a:r>
                  <a:rPr lang="en-US" altLang="zh-CN" sz="2000" i="1" dirty="0" err="1" smtClean="0">
                    <a:latin typeface="Times New Roman" pitchFamily="18" charset="0"/>
                    <a:ea typeface="宋体" pitchFamily="2" charset="-122"/>
                  </a:rPr>
                  <a:t>i</a:t>
                </a:r>
                <a:r>
                  <a:rPr lang="en-US" altLang="zh-CN" sz="2000" dirty="0" err="1" smtClean="0">
                    <a:latin typeface="Times New Roman" pitchFamily="18" charset="0"/>
                    <a:ea typeface="宋体" pitchFamily="2" charset="-122"/>
                  </a:rPr>
                  <a:t>-th</a:t>
                </a:r>
                <a:r>
                  <a:rPr lang="en-US" altLang="zh-CN" sz="2000" dirty="0" smtClean="0">
                    <a:latin typeface="Times New Roman" pitchFamily="18" charset="0"/>
                    <a:ea typeface="宋体" pitchFamily="2" charset="-122"/>
                  </a:rPr>
                  <a:t> GCO receiver is defined by:</a:t>
                </a:r>
                <a:endParaRPr lang="en-US" altLang="zh-CN" dirty="0">
                  <a:latin typeface="Times New Roman" pitchFamily="18" charset="0"/>
                  <a:ea typeface="宋体" pitchFamily="2" charset="-122"/>
                </a:endParaRPr>
              </a:p>
              <a:p>
                <a:pPr lvl="1"/>
                <a:r>
                  <a:rPr lang="en-US" altLang="zh-CN" sz="2000" dirty="0" smtClean="0">
                    <a:latin typeface="Times New Roman" pitchFamily="18" charset="0"/>
                    <a:ea typeface="宋体" pitchFamily="2" charset="-122"/>
                  </a:rPr>
                  <a:t>     </a:t>
                </a:r>
              </a:p>
              <a:p>
                <a:pPr lvl="1"/>
                <a:r>
                  <a:rPr lang="en-US" altLang="zh-CN" sz="2000" dirty="0">
                    <a:latin typeface="Times New Roman" pitchFamily="18" charset="0"/>
                    <a:ea typeface="宋体" pitchFamily="2" charset="-122"/>
                  </a:rPr>
                  <a:t> </a:t>
                </a:r>
                <a:r>
                  <a:rPr lang="en-US" altLang="zh-CN" sz="2000" dirty="0" smtClean="0">
                    <a:latin typeface="Times New Roman" pitchFamily="18" charset="0"/>
                    <a:ea typeface="宋体" pitchFamily="2" charset="-122"/>
                  </a:rPr>
                  <a:t>    </a:t>
                </a:r>
                <a:endParaRPr lang="en-US" altLang="zh-CN" sz="2400" dirty="0" smtClean="0">
                  <a:latin typeface="Times New Roman" pitchFamily="18" charset="0"/>
                  <a:ea typeface="宋体" pitchFamily="2" charset="-122"/>
                </a:endParaRPr>
              </a:p>
              <a:p>
                <a:endParaRPr lang="en-US" altLang="zh-CN" sz="2400" dirty="0">
                  <a:latin typeface="Times New Roman" pitchFamily="18" charset="0"/>
                  <a:ea typeface="宋体" pitchFamily="2" charset="-122"/>
                </a:endParaRPr>
              </a:p>
              <a:p>
                <a:endParaRPr lang="en-US" altLang="zh-CN" sz="2400" dirty="0" smtClean="0">
                  <a:latin typeface="Times New Roman" pitchFamily="18" charset="0"/>
                  <a:ea typeface="宋体" pitchFamily="2" charset="-122"/>
                </a:endParaRPr>
              </a:p>
              <a:p>
                <a:pPr marL="285750" indent="-285750">
                  <a:buFont typeface="Wingdings" panose="05000000000000000000" pitchFamily="2" charset="2"/>
                  <a:buChar char="Ø"/>
                </a:pPr>
                <a:endParaRPr lang="en-US" altLang="zh-CN" sz="2400" dirty="0">
                  <a:latin typeface="Times New Roman" pitchFamily="18" charset="0"/>
                  <a:ea typeface="宋体" pitchFamily="2" charset="-122"/>
                </a:endParaRPr>
              </a:p>
              <a:p>
                <a:endParaRPr lang="en-US" altLang="zh-CN" sz="2400" dirty="0" smtClean="0">
                  <a:latin typeface="Times New Roman" pitchFamily="18" charset="0"/>
                  <a:ea typeface="宋体" pitchFamily="2" charset="-122"/>
                </a:endParaRPr>
              </a:p>
              <a:p>
                <a:pPr marL="285750" indent="-285750">
                  <a:buFont typeface="Wingdings" panose="05000000000000000000" pitchFamily="2" charset="2"/>
                  <a:buChar char="Ø"/>
                </a:pPr>
                <a:endParaRPr lang="en-US" altLang="zh-CN" sz="2400" dirty="0" smtClean="0">
                  <a:latin typeface="Times New Roman" pitchFamily="18" charset="0"/>
                  <a:ea typeface="宋体" pitchFamily="2" charset="-122"/>
                </a:endParaRPr>
              </a:p>
            </p:txBody>
          </p:sp>
        </mc:Choice>
        <mc:Fallback xmlns="">
          <p:sp>
            <p:nvSpPr>
              <p:cNvPr id="35" name="矩形 34"/>
              <p:cNvSpPr>
                <a:spLocks noRot="1" noChangeAspect="1" noMove="1" noResize="1" noEditPoints="1" noAdjustHandles="1" noChangeArrowheads="1" noChangeShapeType="1" noTextEdit="1"/>
              </p:cNvSpPr>
              <p:nvPr/>
            </p:nvSpPr>
            <p:spPr>
              <a:xfrm>
                <a:off x="152400" y="1432947"/>
                <a:ext cx="8812088" cy="4047262"/>
              </a:xfrm>
              <a:prstGeom prst="rect">
                <a:avLst/>
              </a:prstGeom>
              <a:blipFill rotWithShape="1">
                <a:blip r:embed="rId15"/>
                <a:stretch>
                  <a:fillRect l="-899" t="-1205" r="-968"/>
                </a:stretch>
              </a:blipFill>
            </p:spPr>
            <p:txBody>
              <a:bodyPr/>
              <a:lstStyle/>
              <a:p>
                <a:r>
                  <a:rPr lang="en-US">
                    <a:noFill/>
                  </a:rPr>
                  <a:t> </a:t>
                </a:r>
              </a:p>
            </p:txBody>
          </p:sp>
        </mc:Fallback>
      </mc:AlternateContent>
      <p:sp>
        <p:nvSpPr>
          <p:cNvPr id="36" name="TextBox 35"/>
          <p:cNvSpPr txBox="1"/>
          <p:nvPr/>
        </p:nvSpPr>
        <p:spPr>
          <a:xfrm>
            <a:off x="507750" y="4077072"/>
            <a:ext cx="413156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2925" indent="-542925"/>
            <a:r>
              <a:rPr lang="en-US" altLang="zh-CN" i="1" dirty="0" smtClean="0"/>
              <a:t>Note:  A </a:t>
            </a:r>
            <a:r>
              <a:rPr lang="en-US" altLang="zh-CN" dirty="0" smtClean="0">
                <a:latin typeface="Times New Roman" pitchFamily="18" charset="0"/>
                <a:cs typeface="Times New Roman" pitchFamily="18" charset="0"/>
              </a:rPr>
              <a:t>includes the index of all co-channel GCO transmitters in the overlapping area</a:t>
            </a:r>
            <a:endParaRPr lang="zh-CN" altLang="en-US" dirty="0">
              <a:latin typeface="Times New Roman" panose="02020603050405020304" pitchFamily="18" charset="0"/>
              <a:cs typeface="Times New Roman" panose="02020603050405020304" pitchFamily="18" charset="0"/>
            </a:endParaRPr>
          </a:p>
        </p:txBody>
      </p:sp>
      <p:sp>
        <p:nvSpPr>
          <p:cNvPr id="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752510840"/>
              </p:ext>
            </p:extLst>
          </p:nvPr>
        </p:nvGraphicFramePr>
        <p:xfrm>
          <a:off x="683568" y="3068960"/>
          <a:ext cx="2241550" cy="930275"/>
        </p:xfrm>
        <a:graphic>
          <a:graphicData uri="http://schemas.openxmlformats.org/presentationml/2006/ole">
            <mc:AlternateContent xmlns:mc="http://schemas.openxmlformats.org/markup-compatibility/2006">
              <mc:Choice xmlns:v="urn:schemas-microsoft-com:vml" Requires="v">
                <p:oleObj spid="_x0000_s5130" name="Equation" r:id="rId16" imgW="888840" imgH="368280" progId="Equation.DSMT4">
                  <p:embed/>
                </p:oleObj>
              </mc:Choice>
              <mc:Fallback>
                <p:oleObj name="Equation" r:id="rId16" imgW="888840" imgH="368280" progId="Equation.DSMT4">
                  <p:embed/>
                  <p:pic>
                    <p:nvPicPr>
                      <p:cNvPr id="0" name=""/>
                      <p:cNvPicPr>
                        <a:picLocks noChangeAspect="1" noChangeArrowheads="1"/>
                      </p:cNvPicPr>
                      <p:nvPr/>
                    </p:nvPicPr>
                    <p:blipFill>
                      <a:blip r:embed="rId17"/>
                      <a:srcRect/>
                      <a:stretch>
                        <a:fillRect/>
                      </a:stretch>
                    </p:blipFill>
                    <p:spPr bwMode="auto">
                      <a:xfrm>
                        <a:off x="683568" y="3068960"/>
                        <a:ext cx="2241550" cy="930275"/>
                      </a:xfrm>
                      <a:prstGeom prst="rect">
                        <a:avLst/>
                      </a:prstGeom>
                      <a:noFill/>
                    </p:spPr>
                  </p:pic>
                </p:oleObj>
              </mc:Fallback>
            </mc:AlternateContent>
          </a:graphicData>
        </a:graphic>
      </p:graphicFrame>
      <p:sp>
        <p:nvSpPr>
          <p:cNvPr id="5"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1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1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2656868561"/>
              </p:ext>
            </p:extLst>
          </p:nvPr>
        </p:nvGraphicFramePr>
        <p:xfrm>
          <a:off x="3059832" y="3217863"/>
          <a:ext cx="6451600" cy="3251200"/>
        </p:xfrm>
        <a:graphic>
          <a:graphicData uri="http://schemas.openxmlformats.org/presentationml/2006/ole">
            <mc:AlternateContent xmlns:mc="http://schemas.openxmlformats.org/markup-compatibility/2006">
              <mc:Choice xmlns:v="urn:schemas-microsoft-com:vml" Requires="v">
                <p:oleObj spid="_x0000_s5131" name="Visio" r:id="rId18" imgW="6543970" imgH="3254040" progId="Visio.Drawing.11">
                  <p:embed/>
                </p:oleObj>
              </mc:Choice>
              <mc:Fallback>
                <p:oleObj name="Visio" r:id="rId18" imgW="6543970" imgH="3254040" progId="Visio.Drawing.11">
                  <p:embed/>
                  <p:pic>
                    <p:nvPicPr>
                      <p:cNvPr id="0" name=""/>
                      <p:cNvPicPr>
                        <a:picLocks noChangeAspect="1" noChangeArrowheads="1"/>
                      </p:cNvPicPr>
                      <p:nvPr/>
                    </p:nvPicPr>
                    <p:blipFill>
                      <a:blip r:embed="rId19"/>
                      <a:srcRect/>
                      <a:stretch>
                        <a:fillRect/>
                      </a:stretch>
                    </p:blipFill>
                    <p:spPr bwMode="auto">
                      <a:xfrm>
                        <a:off x="3059832" y="3217863"/>
                        <a:ext cx="6451600" cy="325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日期占位符 5"/>
          <p:cNvSpPr>
            <a:spLocks noGrp="1"/>
          </p:cNvSpPr>
          <p:nvPr>
            <p:ph type="dt" sz="half" idx="10"/>
          </p:nvPr>
        </p:nvSpPr>
        <p:spPr/>
        <p:txBody>
          <a:bodyPr/>
          <a:lstStyle/>
          <a:p>
            <a:r>
              <a:rPr lang="en-US" altLang="zh-CN" smtClean="0"/>
              <a:t>September 2016</a:t>
            </a:r>
            <a:endParaRPr lang="zh-CN" altLang="en-US"/>
          </a:p>
        </p:txBody>
      </p:sp>
      <p:sp>
        <p:nvSpPr>
          <p:cNvPr id="8" name="页脚占位符 7"/>
          <p:cNvSpPr>
            <a:spLocks noGrp="1"/>
          </p:cNvSpPr>
          <p:nvPr>
            <p:ph type="ftr" sz="quarter" idx="11"/>
          </p:nvPr>
        </p:nvSpPr>
        <p:spPr/>
        <p:txBody>
          <a:bodyPr/>
          <a:lstStyle/>
          <a:p>
            <a:r>
              <a:rPr lang="en-US" altLang="zh-CN" smtClean="0"/>
              <a:t>Chen SUN, Sony</a:t>
            </a:r>
            <a:endParaRPr lang="zh-CN" altLang="en-US"/>
          </a:p>
        </p:txBody>
      </p:sp>
    </p:spTree>
    <p:extLst>
      <p:ext uri="{BB962C8B-B14F-4D97-AF65-F5344CB8AC3E}">
        <p14:creationId xmlns:p14="http://schemas.microsoft.com/office/powerpoint/2010/main" val="2213999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title" idx="4294967295"/>
          </p:nvPr>
        </p:nvSpPr>
        <p:spPr/>
        <p:txBody>
          <a:bodyPr>
            <a:normAutofit/>
          </a:bodyPr>
          <a:lstStyle/>
          <a:p>
            <a:pPr marL="0" indent="0"/>
            <a:r>
              <a:rPr lang="en-US" altLang="zh-CN" dirty="0">
                <a:solidFill>
                  <a:srgbClr val="6600FF"/>
                </a:solidFill>
                <a:latin typeface="Haettenschweiler" pitchFamily="34" charset="0"/>
              </a:rPr>
              <a:t>Proposed </a:t>
            </a:r>
            <a:r>
              <a:rPr lang="en-US" altLang="zh-CN" dirty="0" smtClean="0">
                <a:solidFill>
                  <a:srgbClr val="6600FF"/>
                </a:solidFill>
                <a:latin typeface="Haettenschweiler" pitchFamily="34" charset="0"/>
              </a:rPr>
              <a:t>Initial Solution/Algorithm</a:t>
            </a:r>
            <a:endParaRPr lang="zh-CN" altLang="en-US" dirty="0">
              <a:solidFill>
                <a:srgbClr val="6600FF"/>
              </a:solidFill>
              <a:latin typeface="Haettenschweiler" pitchFamily="34" charset="0"/>
            </a:endParaRPr>
          </a:p>
        </p:txBody>
      </p:sp>
      <p:sp>
        <p:nvSpPr>
          <p:cNvPr id="4" name="灯片编号占位符 5"/>
          <p:cNvSpPr>
            <a:spLocks noGrp="1"/>
          </p:cNvSpPr>
          <p:nvPr>
            <p:ph type="sldNum" sz="quarter" idx="12"/>
          </p:nvPr>
        </p:nvSpPr>
        <p:spPr>
          <a:xfrm>
            <a:off x="8708321" y="6381328"/>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6</a:t>
            </a:fld>
            <a:endParaRPr lang="zh-CN" altLang="zh-CN" dirty="0" smtClean="0"/>
          </a:p>
        </p:txBody>
      </p:sp>
      <p:sp>
        <p:nvSpPr>
          <p:cNvPr id="5" name="矩形 4"/>
          <p:cNvSpPr/>
          <p:nvPr/>
        </p:nvSpPr>
        <p:spPr>
          <a:xfrm>
            <a:off x="470346" y="1484784"/>
            <a:ext cx="8134102" cy="1323439"/>
          </a:xfrm>
          <a:prstGeom prst="rect">
            <a:avLst/>
          </a:prstGeom>
        </p:spPr>
        <p:txBody>
          <a:bodyPr wrap="square">
            <a:spAutoFit/>
          </a:bodyPr>
          <a:lstStyle/>
          <a:p>
            <a:pPr marL="285750" indent="-285750">
              <a:buFont typeface="Wingdings" panose="05000000000000000000" pitchFamily="2" charset="2"/>
              <a:buChar char="Ø"/>
            </a:pPr>
            <a:r>
              <a:rPr lang="en-US" altLang="zh-CN" sz="2000" dirty="0">
                <a:latin typeface="Times New Roman" pitchFamily="18" charset="0"/>
                <a:ea typeface="宋体" pitchFamily="2" charset="-122"/>
              </a:rPr>
              <a:t>Cluster-based joint power and spectrum allocation scheme through the cooperation among CMs, while subject to power limitation</a:t>
            </a:r>
            <a:r>
              <a:rPr lang="en-US" altLang="zh-CN" sz="2000" dirty="0" smtClean="0">
                <a:latin typeface="Times New Roman" pitchFamily="18" charset="0"/>
                <a:ea typeface="宋体" pitchFamily="2" charset="-122"/>
              </a:rPr>
              <a:t>. Each cluster uses the same frequency</a:t>
            </a:r>
            <a:endParaRPr lang="en-US" altLang="zh-CN" sz="2000" dirty="0">
              <a:latin typeface="Times New Roman" pitchFamily="18" charset="0"/>
              <a:ea typeface="宋体" pitchFamily="2" charset="-122"/>
            </a:endParaRPr>
          </a:p>
          <a:p>
            <a:endParaRPr lang="en-US" altLang="zh-CN" sz="2000" dirty="0">
              <a:latin typeface="Times New Roman" pitchFamily="18" charset="0"/>
              <a:ea typeface="宋体" pitchFamily="2" charset="-122"/>
            </a:endParaRPr>
          </a:p>
        </p:txBody>
      </p:sp>
      <p:sp>
        <p:nvSpPr>
          <p:cNvPr id="3" name="TextBox 2"/>
          <p:cNvSpPr txBox="1"/>
          <p:nvPr/>
        </p:nvSpPr>
        <p:spPr>
          <a:xfrm>
            <a:off x="899592" y="3717032"/>
            <a:ext cx="6552728" cy="369332"/>
          </a:xfrm>
          <a:prstGeom prst="rect">
            <a:avLst/>
          </a:prstGeom>
          <a:noFill/>
        </p:spPr>
        <p:txBody>
          <a:bodyPr wrap="square" rtlCol="0">
            <a:spAutoFit/>
          </a:bodyPr>
          <a:lstStyle/>
          <a:p>
            <a:endParaRPr lang="zh-CN" altLang="en-US" dirty="0"/>
          </a:p>
        </p:txBody>
      </p:sp>
      <p:sp>
        <p:nvSpPr>
          <p:cNvPr id="7" name="TextBox 6"/>
          <p:cNvSpPr txBox="1"/>
          <p:nvPr/>
        </p:nvSpPr>
        <p:spPr>
          <a:xfrm>
            <a:off x="755576" y="5410090"/>
            <a:ext cx="717586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i="1" dirty="0" smtClean="0">
                <a:latin typeface="Times New Roman" panose="02020603050405020304" pitchFamily="18" charset="0"/>
                <a:cs typeface="Times New Roman" panose="02020603050405020304" pitchFamily="18" charset="0"/>
              </a:rPr>
              <a:t>B</a:t>
            </a:r>
            <a:r>
              <a:rPr lang="en-US" altLang="zh-CN" dirty="0" smtClean="0">
                <a:latin typeface="Times New Roman" panose="02020603050405020304" pitchFamily="18" charset="0"/>
                <a:cs typeface="Times New Roman" panose="02020603050405020304" pitchFamily="18" charset="0"/>
              </a:rPr>
              <a:t>:</a:t>
            </a:r>
            <a:r>
              <a:rPr lang="en-US" altLang="zh-CN" i="1"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index </a:t>
            </a:r>
            <a:r>
              <a:rPr lang="en-US" altLang="zh-CN" dirty="0" smtClean="0">
                <a:latin typeface="Times New Roman" panose="02020603050405020304" pitchFamily="18" charset="0"/>
                <a:cs typeface="Times New Roman" panose="02020603050405020304" pitchFamily="18" charset="0"/>
              </a:rPr>
              <a:t>set </a:t>
            </a:r>
            <a:r>
              <a:rPr lang="en-US" altLang="zh-CN" dirty="0">
                <a:latin typeface="Times New Roman" panose="02020603050405020304" pitchFamily="18" charset="0"/>
                <a:cs typeface="Times New Roman" panose="02020603050405020304" pitchFamily="18" charset="0"/>
              </a:rPr>
              <a:t>including </a:t>
            </a:r>
            <a:r>
              <a:rPr lang="en-US" altLang="zh-CN" dirty="0" smtClean="0">
                <a:latin typeface="Times New Roman" panose="02020603050405020304" pitchFamily="18" charset="0"/>
                <a:cs typeface="Times New Roman" panose="02020603050405020304" pitchFamily="18" charset="0"/>
              </a:rPr>
              <a:t>all co-channel GCO receivers</a:t>
            </a:r>
          </a:p>
          <a:p>
            <a:pPr>
              <a:defRPr/>
            </a:pPr>
            <a:r>
              <a:rPr lang="en-US" altLang="zh-CN" i="1" dirty="0" smtClean="0">
                <a:latin typeface="Times New Roman" panose="02020603050405020304" pitchFamily="18" charset="0"/>
                <a:cs typeface="Times New Roman" panose="02020603050405020304" pitchFamily="18" charset="0"/>
              </a:rPr>
              <a:t>D</a:t>
            </a:r>
            <a:r>
              <a:rPr lang="en-US" altLang="zh-CN" dirty="0" smtClean="0">
                <a:latin typeface="Times New Roman" panose="02020603050405020304" pitchFamily="18" charset="0"/>
                <a:cs typeface="Times New Roman" panose="02020603050405020304" pitchFamily="18" charset="0"/>
              </a:rPr>
              <a:t>:</a:t>
            </a:r>
            <a:r>
              <a:rPr lang="en-US" altLang="zh-CN" i="1"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index set </a:t>
            </a:r>
            <a:r>
              <a:rPr lang="en-US" altLang="zh-CN" dirty="0" smtClean="0">
                <a:latin typeface="Times New Roman" panose="02020603050405020304" pitchFamily="18" charset="0"/>
                <a:cs typeface="Times New Roman" panose="02020603050405020304" pitchFamily="18" charset="0"/>
              </a:rPr>
              <a:t>including all co-channel GCO transmitters</a:t>
            </a:r>
            <a:endParaRPr lang="en-US" altLang="zh-CN"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7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459842063"/>
              </p:ext>
            </p:extLst>
          </p:nvPr>
        </p:nvGraphicFramePr>
        <p:xfrm>
          <a:off x="755576" y="2847439"/>
          <a:ext cx="5884863" cy="2422525"/>
        </p:xfrm>
        <a:graphic>
          <a:graphicData uri="http://schemas.openxmlformats.org/presentationml/2006/ole">
            <mc:AlternateContent xmlns:mc="http://schemas.openxmlformats.org/markup-compatibility/2006">
              <mc:Choice xmlns:v="urn:schemas-microsoft-com:vml" Requires="v">
                <p:oleObj spid="_x0000_s6150" name="Equation" r:id="rId4" imgW="3555720" imgH="1447560" progId="Equation.DSMT4">
                  <p:embed/>
                </p:oleObj>
              </mc:Choice>
              <mc:Fallback>
                <p:oleObj name="Equation" r:id="rId4" imgW="3555720" imgH="1447560" progId="Equation.DSMT4">
                  <p:embed/>
                  <p:pic>
                    <p:nvPicPr>
                      <p:cNvPr id="0" name=""/>
                      <p:cNvPicPr>
                        <a:picLocks noChangeAspect="1" noChangeArrowheads="1"/>
                      </p:cNvPicPr>
                      <p:nvPr/>
                    </p:nvPicPr>
                    <p:blipFill>
                      <a:blip r:embed="rId5"/>
                      <a:srcRect/>
                      <a:stretch>
                        <a:fillRect/>
                      </a:stretch>
                    </p:blipFill>
                    <p:spPr bwMode="auto">
                      <a:xfrm>
                        <a:off x="755576" y="2847439"/>
                        <a:ext cx="5884863" cy="2422525"/>
                      </a:xfrm>
                      <a:prstGeom prst="rect">
                        <a:avLst/>
                      </a:prstGeom>
                      <a:noFill/>
                    </p:spPr>
                  </p:pic>
                </p:oleObj>
              </mc:Fallback>
            </mc:AlternateContent>
          </a:graphicData>
        </a:graphic>
      </p:graphicFrame>
      <p:sp>
        <p:nvSpPr>
          <p:cNvPr id="6" name="日期占位符 5"/>
          <p:cNvSpPr>
            <a:spLocks noGrp="1"/>
          </p:cNvSpPr>
          <p:nvPr>
            <p:ph type="dt" sz="half" idx="10"/>
          </p:nvPr>
        </p:nvSpPr>
        <p:spPr/>
        <p:txBody>
          <a:bodyPr/>
          <a:lstStyle/>
          <a:p>
            <a:r>
              <a:rPr lang="en-US" altLang="zh-CN" smtClean="0"/>
              <a:t>September 2016</a:t>
            </a:r>
            <a:endParaRPr lang="zh-CN" altLang="en-US"/>
          </a:p>
        </p:txBody>
      </p:sp>
      <p:sp>
        <p:nvSpPr>
          <p:cNvPr id="10" name="页脚占位符 9"/>
          <p:cNvSpPr>
            <a:spLocks noGrp="1"/>
          </p:cNvSpPr>
          <p:nvPr>
            <p:ph type="ftr" sz="quarter" idx="11"/>
          </p:nvPr>
        </p:nvSpPr>
        <p:spPr/>
        <p:txBody>
          <a:bodyPr/>
          <a:lstStyle/>
          <a:p>
            <a:r>
              <a:rPr lang="en-US" altLang="zh-CN" smtClean="0"/>
              <a:t>Chen SUN, Sony</a:t>
            </a:r>
            <a:endParaRPr lang="zh-CN" altLang="en-US"/>
          </a:p>
        </p:txBody>
      </p:sp>
    </p:spTree>
    <p:extLst>
      <p:ext uri="{BB962C8B-B14F-4D97-AF65-F5344CB8AC3E}">
        <p14:creationId xmlns:p14="http://schemas.microsoft.com/office/powerpoint/2010/main" val="2293740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a:xfrm>
            <a:off x="683568" y="476672"/>
            <a:ext cx="8229600" cy="98072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solidFill>
                  <a:srgbClr val="6600FF"/>
                </a:solidFill>
                <a:latin typeface="Haettenschweiler" pitchFamily="34" charset="0"/>
                <a:sym typeface="Calibri" pitchFamily="34" charset="0"/>
              </a:rPr>
              <a:t>List of Parameters/Notations</a:t>
            </a:r>
            <a:endParaRPr lang="zh-CN" altLang="en-US" dirty="0">
              <a:solidFill>
                <a:srgbClr val="6600FF"/>
              </a:solidFill>
              <a:latin typeface="Haettenschweiler" pitchFamily="34" charset="0"/>
              <a:sym typeface="Calibri" pitchFamily="34" charset="0"/>
            </a:endParaRPr>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4285951520"/>
                  </p:ext>
                </p:extLst>
              </p:nvPr>
            </p:nvGraphicFramePr>
            <p:xfrm>
              <a:off x="467544" y="1988840"/>
              <a:ext cx="8358530" cy="4293099"/>
            </p:xfrm>
            <a:graphic>
              <a:graphicData uri="http://schemas.openxmlformats.org/drawingml/2006/table">
                <a:tbl>
                  <a:tblPr firstRow="1" bandRow="1">
                    <a:tableStyleId>{5C22544A-7EE6-4342-B048-85BDC9FD1C3A}</a:tableStyleId>
                  </a:tblPr>
                  <a:tblGrid>
                    <a:gridCol w="1185805"/>
                    <a:gridCol w="7172725"/>
                  </a:tblGrid>
                  <a:tr h="317750">
                    <a:tc>
                      <a:txBody>
                        <a:bodyPr/>
                        <a:lstStyle/>
                        <a:p>
                          <a:pPr algn="ctr"/>
                          <a:r>
                            <a:rPr lang="en-US" altLang="zh-CN" sz="1200" dirty="0" smtClean="0">
                              <a:latin typeface="Times New Roman" panose="02020603050405020304" pitchFamily="18" charset="0"/>
                              <a:cs typeface="Times New Roman" panose="02020603050405020304" pitchFamily="18" charset="0"/>
                            </a:rPr>
                            <a:t>Symbol</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Definition</a:t>
                          </a:r>
                          <a:endParaRPr lang="zh-CN" altLang="en-US" sz="1200" dirty="0">
                            <a:latin typeface="Times New Roman" panose="02020603050405020304" pitchFamily="18" charset="0"/>
                            <a:cs typeface="Times New Roman" panose="02020603050405020304" pitchFamily="18" charset="0"/>
                          </a:endParaRPr>
                        </a:p>
                      </a:txBody>
                      <a:tcPr/>
                    </a:tc>
                  </a:tr>
                  <a:tr h="317750">
                    <a:tc>
                      <a:txBody>
                        <a:bodyPr/>
                        <a:lstStyle/>
                        <a:p>
                          <a:pPr algn="ctr"/>
                          <a:r>
                            <a:rPr lang="en-US" altLang="zh-CN" sz="1200" i="1" dirty="0" smtClean="0">
                              <a:latin typeface="Times New Roman" panose="02020603050405020304" pitchFamily="18" charset="0"/>
                              <a:cs typeface="Times New Roman" panose="02020603050405020304" pitchFamily="18" charset="0"/>
                            </a:rPr>
                            <a:t>A</a:t>
                          </a:r>
                          <a:endParaRPr lang="zh-CN" altLang="en-US" sz="1200" i="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Index set including all co-channel GCO</a:t>
                          </a:r>
                          <a:r>
                            <a:rPr lang="en-US" altLang="zh-CN" sz="1200" baseline="0" dirty="0" smtClean="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transmitters in the</a:t>
                          </a:r>
                          <a:r>
                            <a:rPr lang="en-US" altLang="zh-CN" sz="1200" baseline="0" dirty="0" smtClean="0">
                              <a:latin typeface="Times New Roman" panose="02020603050405020304" pitchFamily="18" charset="0"/>
                              <a:cs typeface="Times New Roman" panose="02020603050405020304" pitchFamily="18" charset="0"/>
                            </a:rPr>
                            <a:t> overlapping area</a:t>
                          </a:r>
                          <a:endParaRPr lang="zh-CN" altLang="en-US" sz="1200" dirty="0" smtClean="0">
                            <a:latin typeface="Times New Roman" panose="02020603050405020304" pitchFamily="18" charset="0"/>
                            <a:cs typeface="Times New Roman" panose="02020603050405020304" pitchFamily="18" charset="0"/>
                          </a:endParaRPr>
                        </a:p>
                      </a:txBody>
                      <a:tcPr/>
                    </a:tc>
                  </a:tr>
                  <a:tr h="317750">
                    <a:tc>
                      <a:txBody>
                        <a:bodyPr/>
                        <a:lstStyle/>
                        <a:p>
                          <a:pPr algn="ctr"/>
                          <a:r>
                            <a:rPr lang="en-US" altLang="zh-CN" sz="1200" i="1" dirty="0" smtClean="0">
                              <a:latin typeface="Times New Roman" panose="02020603050405020304" pitchFamily="18" charset="0"/>
                              <a:cs typeface="Times New Roman" panose="02020603050405020304" pitchFamily="18" charset="0"/>
                            </a:rPr>
                            <a:t>B</a:t>
                          </a:r>
                          <a:endParaRPr lang="zh-CN" altLang="en-US" sz="1200" i="1" dirty="0">
                            <a:latin typeface="Times New Roman" panose="02020603050405020304" pitchFamily="18" charset="0"/>
                            <a:cs typeface="Times New Roman" panose="02020603050405020304" pitchFamily="18" charset="0"/>
                          </a:endParaRPr>
                        </a:p>
                      </a:txBody>
                      <a:tcPr/>
                    </a:tc>
                    <a:tc>
                      <a:txBody>
                        <a:bodyPr/>
                        <a:lstStyle/>
                        <a:p>
                          <a:pPr>
                            <a:defRPr/>
                          </a:pPr>
                          <a:r>
                            <a:rPr lang="en-US" altLang="zh-CN" sz="1200" dirty="0" smtClean="0">
                              <a:latin typeface="Times New Roman" panose="02020603050405020304" pitchFamily="18" charset="0"/>
                              <a:cs typeface="Times New Roman" panose="02020603050405020304" pitchFamily="18" charset="0"/>
                            </a:rPr>
                            <a:t>Index set including all intra-cluster co-channel GCO receivers</a:t>
                          </a:r>
                        </a:p>
                      </a:txBody>
                      <a:tcPr/>
                    </a:tc>
                  </a:tr>
                  <a:tr h="317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i="1" kern="1200" dirty="0" smtClean="0">
                              <a:solidFill>
                                <a:schemeClr val="dk1"/>
                              </a:solidFill>
                              <a:latin typeface="Times New Roman" panose="02020603050405020304" pitchFamily="18" charset="0"/>
                              <a:ea typeface="+mn-ea"/>
                              <a:cs typeface="Times New Roman" panose="02020603050405020304" pitchFamily="18" charset="0"/>
                            </a:rPr>
                            <a:t>D</a:t>
                          </a:r>
                          <a:endParaRPr lang="zh-CN" altLang="en-US" sz="1200" i="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defRPr/>
                          </a:pPr>
                          <a:r>
                            <a:rPr lang="en-US" altLang="zh-CN" sz="1200" dirty="0" smtClean="0">
                              <a:latin typeface="Times New Roman" panose="02020603050405020304" pitchFamily="18" charset="0"/>
                              <a:cs typeface="Times New Roman" panose="02020603050405020304" pitchFamily="18" charset="0"/>
                            </a:rPr>
                            <a:t>Index set including all intra-cluster co-channel GCO transmitters</a:t>
                          </a:r>
                          <a:endParaRPr lang="en-US" altLang="zh-CN" sz="1200" dirty="0">
                            <a:latin typeface="Times New Roman" panose="02020603050405020304" pitchFamily="18" charset="0"/>
                            <a:cs typeface="Times New Roman" panose="02020603050405020304" pitchFamily="18" charset="0"/>
                          </a:endParaRPr>
                        </a:p>
                      </a:txBody>
                      <a:tcPr/>
                    </a:tc>
                  </a:tr>
                  <a:tr h="317750">
                    <a:tc>
                      <a:txBody>
                        <a:bodyPr/>
                        <a:lstStyle/>
                        <a:p>
                          <a:pPr algn="ctr"/>
                          <a:r>
                            <a:rPr lang="en-US" altLang="zh-CN" sz="1200" i="1" dirty="0" smtClean="0">
                              <a:latin typeface="Times New Roman" panose="02020603050405020304" pitchFamily="18" charset="0"/>
                              <a:cs typeface="Times New Roman" panose="02020603050405020304" pitchFamily="18" charset="0"/>
                            </a:rPr>
                            <a:t>P</a:t>
                          </a:r>
                          <a:r>
                            <a:rPr lang="en-US" altLang="zh-CN" sz="1200" i="1" baseline="-25000" dirty="0" smtClean="0">
                              <a:latin typeface="Times New Roman" panose="02020603050405020304" pitchFamily="18" charset="0"/>
                              <a:cs typeface="Times New Roman" panose="02020603050405020304" pitchFamily="18" charset="0"/>
                            </a:rPr>
                            <a:t>i</a:t>
                          </a:r>
                          <a:endParaRPr lang="zh-CN" altLang="en-US" sz="1200" i="1" baseline="-25000" dirty="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Transmit power of the </a:t>
                          </a:r>
                          <a:r>
                            <a:rPr lang="en-US" altLang="zh-CN" sz="1200" i="1" dirty="0" err="1" smtClean="0">
                              <a:latin typeface="Times New Roman" panose="02020603050405020304" pitchFamily="18" charset="0"/>
                              <a:cs typeface="Times New Roman" panose="02020603050405020304" pitchFamily="18" charset="0"/>
                            </a:rPr>
                            <a:t>i</a:t>
                          </a:r>
                          <a:r>
                            <a:rPr lang="en-US" altLang="zh-CN" sz="1200" dirty="0" err="1" smtClean="0">
                              <a:latin typeface="Times New Roman" panose="02020603050405020304" pitchFamily="18" charset="0"/>
                              <a:cs typeface="Times New Roman" panose="02020603050405020304" pitchFamily="18" charset="0"/>
                            </a:rPr>
                            <a:t>-th</a:t>
                          </a:r>
                          <a:r>
                            <a:rPr lang="en-US" altLang="zh-CN" sz="1200" dirty="0" smtClean="0">
                              <a:latin typeface="Times New Roman" panose="02020603050405020304" pitchFamily="18" charset="0"/>
                              <a:cs typeface="Times New Roman" panose="02020603050405020304" pitchFamily="18" charset="0"/>
                            </a:rPr>
                            <a:t> GCO</a:t>
                          </a:r>
                          <a:endParaRPr lang="zh-CN" altLang="en-US" sz="1200" i="1" dirty="0">
                            <a:latin typeface="Times New Roman" panose="02020603050405020304" pitchFamily="18" charset="0"/>
                            <a:cs typeface="Times New Roman" panose="02020603050405020304" pitchFamily="18" charset="0"/>
                          </a:endParaRPr>
                        </a:p>
                      </a:txBody>
                      <a:tcPr/>
                    </a:tc>
                  </a:tr>
                  <a:tr h="317750">
                    <a:tc>
                      <a:txBody>
                        <a:bodyPr/>
                        <a:lstStyle/>
                        <a:p>
                          <a:pPr algn="ctr"/>
                          <a:r>
                            <a:rPr lang="en-US" altLang="zh-CN" sz="1200" i="1" dirty="0" err="1" smtClean="0">
                              <a:latin typeface="Times New Roman" panose="02020603050405020304" pitchFamily="18" charset="0"/>
                              <a:cs typeface="Times New Roman" panose="02020603050405020304" pitchFamily="18" charset="0"/>
                            </a:rPr>
                            <a:t>P</a:t>
                          </a:r>
                          <a:r>
                            <a:rPr lang="en-US" altLang="zh-CN" sz="1200" i="1" baseline="-25000" dirty="0" err="1" smtClean="0">
                              <a:latin typeface="Times New Roman" panose="02020603050405020304" pitchFamily="18" charset="0"/>
                              <a:cs typeface="Times New Roman" panose="02020603050405020304" pitchFamily="18" charset="0"/>
                            </a:rPr>
                            <a:t>maxi</a:t>
                          </a:r>
                          <a:endParaRPr lang="zh-CN" altLang="en-US" sz="1200" i="1" baseline="-25000" dirty="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Maximum</a:t>
                          </a:r>
                          <a:r>
                            <a:rPr lang="en-US" altLang="zh-CN" sz="1200" baseline="0" dirty="0" smtClean="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transmit power of the </a:t>
                          </a:r>
                          <a:r>
                            <a:rPr lang="en-US" altLang="zh-CN" sz="1200" i="1" dirty="0" err="1" smtClean="0">
                              <a:latin typeface="Times New Roman" panose="02020603050405020304" pitchFamily="18" charset="0"/>
                              <a:cs typeface="Times New Roman" panose="02020603050405020304" pitchFamily="18" charset="0"/>
                            </a:rPr>
                            <a:t>i</a:t>
                          </a:r>
                          <a:r>
                            <a:rPr lang="en-US" altLang="zh-CN" sz="1200" dirty="0" err="1" smtClean="0">
                              <a:latin typeface="Times New Roman" panose="02020603050405020304" pitchFamily="18" charset="0"/>
                              <a:cs typeface="Times New Roman" panose="02020603050405020304" pitchFamily="18" charset="0"/>
                            </a:rPr>
                            <a:t>-th</a:t>
                          </a:r>
                          <a:r>
                            <a:rPr lang="en-US" altLang="zh-CN" sz="1200" dirty="0" smtClean="0">
                              <a:latin typeface="Times New Roman" panose="02020603050405020304" pitchFamily="18" charset="0"/>
                              <a:cs typeface="Times New Roman" panose="02020603050405020304" pitchFamily="18" charset="0"/>
                            </a:rPr>
                            <a:t> GCO</a:t>
                          </a:r>
                          <a:endParaRPr lang="zh-CN" altLang="en-US" sz="1200" i="1" dirty="0">
                            <a:latin typeface="Times New Roman" panose="02020603050405020304" pitchFamily="18" charset="0"/>
                            <a:cs typeface="Times New Roman" panose="02020603050405020304" pitchFamily="18" charset="0"/>
                          </a:endParaRPr>
                        </a:p>
                      </a:txBody>
                      <a:tcPr/>
                    </a:tc>
                  </a:tr>
                  <a:tr h="555818">
                    <a:tc>
                      <a:txBody>
                        <a:bodyPr/>
                        <a:lstStyle/>
                        <a:p>
                          <a:pPr/>
                          <a14:m>
                            <m:oMathPara xmlns:m="http://schemas.openxmlformats.org/officeDocument/2006/math">
                              <m:oMathParaPr>
                                <m:jc m:val="centerGroup"/>
                              </m:oMathParaPr>
                              <m:oMath xmlns:m="http://schemas.openxmlformats.org/officeDocument/2006/math">
                                <m:r>
                                  <a:rPr lang="zh-CN" altLang="en-US" sz="1200" i="1" smtClean="0">
                                    <a:latin typeface="Cambria Math"/>
                                  </a:rPr>
                                  <m:t>𝛼</m:t>
                                </m:r>
                                <m:r>
                                  <a:rPr lang="en-US" altLang="zh-CN" sz="1200" b="0" i="1" baseline="-25000" smtClean="0">
                                    <a:latin typeface="Cambria Math"/>
                                  </a:rPr>
                                  <m:t>𝑖𝑖</m:t>
                                </m:r>
                              </m:oMath>
                            </m:oMathPara>
                          </a14:m>
                          <a:endParaRPr lang="zh-CN" altLang="en-US" sz="1200" i="1" baseline="-25000" dirty="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Path loss exponent corresponding to the radio link between the</a:t>
                          </a:r>
                          <a:r>
                            <a:rPr lang="en-US" altLang="zh-CN" sz="1200" baseline="0" dirty="0" smtClean="0">
                              <a:latin typeface="Times New Roman" panose="02020603050405020304" pitchFamily="18" charset="0"/>
                              <a:cs typeface="Times New Roman" panose="02020603050405020304" pitchFamily="18" charset="0"/>
                            </a:rPr>
                            <a:t> </a:t>
                          </a:r>
                          <a:r>
                            <a:rPr lang="en-US" altLang="zh-CN" sz="1200" i="1" baseline="0" dirty="0" err="1" smtClean="0">
                              <a:latin typeface="Times New Roman" panose="02020603050405020304" pitchFamily="18" charset="0"/>
                              <a:cs typeface="Times New Roman" panose="02020603050405020304" pitchFamily="18" charset="0"/>
                            </a:rPr>
                            <a:t>i</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transmitter </a:t>
                          </a:r>
                          <a:r>
                            <a:rPr lang="en-US" altLang="zh-CN" sz="1200" i="0" baseline="0" dirty="0" smtClean="0">
                              <a:latin typeface="Times New Roman" panose="02020603050405020304" pitchFamily="18" charset="0"/>
                              <a:cs typeface="Times New Roman" panose="02020603050405020304" pitchFamily="18" charset="0"/>
                            </a:rPr>
                            <a:t>and its desired receiver</a:t>
                          </a:r>
                          <a:endParaRPr lang="zh-CN" altLang="en-US" sz="1200" i="0" dirty="0">
                            <a:latin typeface="Times New Roman" panose="02020603050405020304" pitchFamily="18" charset="0"/>
                            <a:cs typeface="Times New Roman" panose="02020603050405020304" pitchFamily="18" charset="0"/>
                          </a:endParaRPr>
                        </a:p>
                      </a:txBody>
                      <a:tcPr/>
                    </a:tc>
                  </a:tr>
                  <a:tr h="555818">
                    <a:tc>
                      <a:txBody>
                        <a:bodyPr/>
                        <a:lstStyle/>
                        <a:p>
                          <a:pPr/>
                          <a14:m>
                            <m:oMathPara xmlns:m="http://schemas.openxmlformats.org/officeDocument/2006/math">
                              <m:oMathParaPr>
                                <m:jc m:val="centerGroup"/>
                              </m:oMathParaPr>
                              <m:oMath xmlns:m="http://schemas.openxmlformats.org/officeDocument/2006/math">
                                <m:r>
                                  <a:rPr lang="zh-CN" altLang="en-US" sz="1200" i="1" smtClean="0">
                                    <a:latin typeface="Cambria Math"/>
                                  </a:rPr>
                                  <m:t>𝛼</m:t>
                                </m:r>
                                <m:r>
                                  <a:rPr lang="en-US" altLang="zh-CN" sz="1200" b="0" i="1" baseline="-25000" smtClean="0">
                                    <a:latin typeface="Cambria Math"/>
                                  </a:rPr>
                                  <m:t>𝑖𝑗</m:t>
                                </m:r>
                              </m:oMath>
                            </m:oMathPara>
                          </a14:m>
                          <a:endParaRPr lang="zh-CN" altLang="en-US" sz="1200" i="1" baseline="-25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Path loss exponent corresponding to the radio link between the</a:t>
                          </a:r>
                          <a:r>
                            <a:rPr lang="en-US" altLang="zh-CN" sz="1200" baseline="0" dirty="0" smtClean="0">
                              <a:latin typeface="Times New Roman" panose="02020603050405020304" pitchFamily="18" charset="0"/>
                              <a:cs typeface="Times New Roman" panose="02020603050405020304" pitchFamily="18" charset="0"/>
                            </a:rPr>
                            <a:t> </a:t>
                          </a:r>
                          <a:r>
                            <a:rPr lang="en-US" altLang="zh-CN" sz="1200" i="1" baseline="0" dirty="0" err="1" smtClean="0">
                              <a:latin typeface="Times New Roman" panose="02020603050405020304" pitchFamily="18" charset="0"/>
                              <a:cs typeface="Times New Roman" panose="02020603050405020304" pitchFamily="18" charset="0"/>
                            </a:rPr>
                            <a:t>i</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receiver and the </a:t>
                          </a:r>
                          <a:r>
                            <a:rPr lang="en-US" altLang="zh-CN" sz="1200" i="1" baseline="0" dirty="0" smtClean="0">
                              <a:latin typeface="Times New Roman" panose="02020603050405020304" pitchFamily="18" charset="0"/>
                              <a:cs typeface="Times New Roman" panose="02020603050405020304" pitchFamily="18" charset="0"/>
                            </a:rPr>
                            <a:t>j</a:t>
                          </a:r>
                          <a:r>
                            <a:rPr lang="en-US" altLang="zh-CN" sz="1200" baseline="0" dirty="0" smtClean="0">
                              <a:latin typeface="Times New Roman" panose="02020603050405020304" pitchFamily="18" charset="0"/>
                              <a:cs typeface="Times New Roman" panose="02020603050405020304" pitchFamily="18" charset="0"/>
                            </a:rPr>
                            <a:t>-</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transmitter</a:t>
                          </a:r>
                          <a:endParaRPr lang="zh-CN" altLang="en-US" sz="1200" i="1" dirty="0" smtClean="0">
                            <a:latin typeface="Times New Roman" panose="02020603050405020304" pitchFamily="18" charset="0"/>
                            <a:cs typeface="Times New Roman" panose="02020603050405020304" pitchFamily="18" charset="0"/>
                          </a:endParaRPr>
                        </a:p>
                      </a:txBody>
                      <a:tcPr/>
                    </a:tc>
                  </a:tr>
                  <a:tr h="320228">
                    <a:tc>
                      <a:txBody>
                        <a:bodyPr/>
                        <a:lstStyle/>
                        <a:p>
                          <a:pPr algn="ctr"/>
                          <a:r>
                            <a:rPr lang="en-US" altLang="zh-CN" sz="1200" i="1" dirty="0" err="1" smtClean="0">
                              <a:latin typeface="Times New Roman" panose="02020603050405020304" pitchFamily="18" charset="0"/>
                              <a:cs typeface="Times New Roman" panose="02020603050405020304" pitchFamily="18" charset="0"/>
                            </a:rPr>
                            <a:t>d</a:t>
                          </a:r>
                          <a:r>
                            <a:rPr lang="en-US" altLang="zh-CN" sz="1200" i="1" baseline="-25000" dirty="0" err="1" smtClean="0">
                              <a:latin typeface="Times New Roman" panose="02020603050405020304" pitchFamily="18" charset="0"/>
                              <a:cs typeface="Times New Roman" panose="02020603050405020304" pitchFamily="18" charset="0"/>
                            </a:rPr>
                            <a:t>ij</a:t>
                          </a:r>
                          <a:endParaRPr lang="en-US" altLang="zh-CN" sz="1200" i="1" baseline="-25000" dirty="0" smtClean="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Euclidean distance between the</a:t>
                          </a:r>
                          <a:r>
                            <a:rPr lang="en-US" altLang="zh-CN" sz="1200" baseline="0" dirty="0" smtClean="0">
                              <a:latin typeface="Times New Roman" panose="02020603050405020304" pitchFamily="18" charset="0"/>
                              <a:cs typeface="Times New Roman" panose="02020603050405020304" pitchFamily="18" charset="0"/>
                            </a:rPr>
                            <a:t> </a:t>
                          </a:r>
                          <a:r>
                            <a:rPr lang="en-US" altLang="zh-CN" sz="1200" i="1" baseline="0" dirty="0" err="1" smtClean="0">
                              <a:latin typeface="Times New Roman" panose="02020603050405020304" pitchFamily="18" charset="0"/>
                              <a:cs typeface="Times New Roman" panose="02020603050405020304" pitchFamily="18" charset="0"/>
                            </a:rPr>
                            <a:t>i</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GCO </a:t>
                          </a:r>
                          <a:r>
                            <a:rPr lang="en-US" altLang="zh-CN" sz="1200" baseline="0" dirty="0" smtClean="0">
                              <a:latin typeface="Times New Roman" panose="02020603050405020304" pitchFamily="18" charset="0"/>
                              <a:cs typeface="Times New Roman" panose="02020603050405020304" pitchFamily="18" charset="0"/>
                            </a:rPr>
                            <a:t>receiver and the </a:t>
                          </a:r>
                          <a:r>
                            <a:rPr lang="en-US" altLang="zh-CN" sz="1200" i="1" baseline="0" dirty="0" smtClean="0">
                              <a:latin typeface="Times New Roman" panose="02020603050405020304" pitchFamily="18" charset="0"/>
                              <a:cs typeface="Times New Roman" panose="02020603050405020304" pitchFamily="18" charset="0"/>
                            </a:rPr>
                            <a:t>j</a:t>
                          </a:r>
                          <a:r>
                            <a:rPr lang="en-US" altLang="zh-CN" sz="1200" baseline="0" dirty="0" smtClean="0">
                              <a:latin typeface="Times New Roman" panose="02020603050405020304" pitchFamily="18" charset="0"/>
                              <a:cs typeface="Times New Roman" panose="02020603050405020304" pitchFamily="18" charset="0"/>
                            </a:rPr>
                            <a:t>-</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transmitter</a:t>
                          </a:r>
                          <a:endParaRPr lang="en-US" altLang="zh-CN" sz="1200" i="1" dirty="0" smtClean="0">
                            <a:latin typeface="Times New Roman" panose="02020603050405020304" pitchFamily="18" charset="0"/>
                            <a:cs typeface="Times New Roman" panose="02020603050405020304" pitchFamily="18" charset="0"/>
                          </a:endParaRPr>
                        </a:p>
                      </a:txBody>
                      <a:tcPr/>
                    </a:tc>
                  </a:tr>
                  <a:tr h="319376">
                    <a:tc>
                      <a:txBody>
                        <a:bodyPr/>
                        <a:lstStyle/>
                        <a:p>
                          <a:pPr algn="ctr"/>
                          <a:r>
                            <a:rPr lang="en-US" altLang="zh-CN" sz="1200" i="1" dirty="0" smtClean="0">
                              <a:latin typeface="Times New Roman" panose="02020603050405020304" pitchFamily="18" charset="0"/>
                              <a:cs typeface="Times New Roman" panose="02020603050405020304" pitchFamily="18" charset="0"/>
                            </a:rPr>
                            <a:t>d</a:t>
                          </a:r>
                          <a:r>
                            <a:rPr lang="en-US" altLang="zh-CN" sz="1200" i="1" baseline="-25000" dirty="0" smtClean="0">
                              <a:latin typeface="Times New Roman" panose="02020603050405020304" pitchFamily="18" charset="0"/>
                              <a:cs typeface="Times New Roman" panose="02020603050405020304" pitchFamily="18" charset="0"/>
                            </a:rPr>
                            <a:t>ii</a:t>
                          </a:r>
                        </a:p>
                      </a:txBody>
                      <a:tcPr/>
                    </a:tc>
                    <a:tc>
                      <a:txBody>
                        <a:bodyPr/>
                        <a:lstStyle/>
                        <a:p>
                          <a:r>
                            <a:rPr lang="en-US" altLang="zh-CN" sz="1200" dirty="0" smtClean="0">
                              <a:latin typeface="Times New Roman" panose="02020603050405020304" pitchFamily="18" charset="0"/>
                              <a:cs typeface="Times New Roman" panose="02020603050405020304" pitchFamily="18" charset="0"/>
                            </a:rPr>
                            <a:t>Euclidean distance between the</a:t>
                          </a:r>
                          <a:r>
                            <a:rPr lang="en-US" altLang="zh-CN" sz="1200" baseline="0" dirty="0" smtClean="0">
                              <a:latin typeface="Times New Roman" panose="02020603050405020304" pitchFamily="18" charset="0"/>
                              <a:cs typeface="Times New Roman" panose="02020603050405020304" pitchFamily="18" charset="0"/>
                            </a:rPr>
                            <a:t> </a:t>
                          </a:r>
                          <a:r>
                            <a:rPr lang="en-US" altLang="zh-CN" sz="1200" i="1" baseline="0" dirty="0" err="1" smtClean="0">
                              <a:latin typeface="Times New Roman" panose="02020603050405020304" pitchFamily="18" charset="0"/>
                              <a:cs typeface="Times New Roman" panose="02020603050405020304" pitchFamily="18" charset="0"/>
                            </a:rPr>
                            <a:t>i</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transmitter</a:t>
                          </a:r>
                          <a:r>
                            <a:rPr lang="en-US" altLang="zh-CN" sz="1200" i="1" baseline="0" dirty="0" smtClean="0">
                              <a:latin typeface="Times New Roman" panose="02020603050405020304" pitchFamily="18" charset="0"/>
                              <a:cs typeface="Times New Roman" panose="02020603050405020304" pitchFamily="18" charset="0"/>
                            </a:rPr>
                            <a:t> </a:t>
                          </a:r>
                          <a:r>
                            <a:rPr lang="en-US" altLang="zh-CN" sz="1200" i="0" baseline="0" dirty="0" smtClean="0">
                              <a:latin typeface="Times New Roman" panose="02020603050405020304" pitchFamily="18" charset="0"/>
                              <a:cs typeface="Times New Roman" panose="02020603050405020304" pitchFamily="18" charset="0"/>
                            </a:rPr>
                            <a:t>and its desired receiver</a:t>
                          </a:r>
                          <a:endParaRPr lang="en-US" altLang="zh-CN" sz="1200" i="1" dirty="0" smtClean="0">
                            <a:latin typeface="Times New Roman" panose="02020603050405020304" pitchFamily="18" charset="0"/>
                            <a:cs typeface="Times New Roman" panose="02020603050405020304" pitchFamily="18" charset="0"/>
                          </a:endParaRPr>
                        </a:p>
                      </a:txBody>
                      <a:tcPr/>
                    </a:tc>
                  </a:tr>
                  <a:tr h="317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i="1" dirty="0" err="1" smtClean="0">
                              <a:latin typeface="Times New Roman" panose="02020603050405020304" pitchFamily="18" charset="0"/>
                              <a:cs typeface="Times New Roman" panose="02020603050405020304" pitchFamily="18" charset="0"/>
                            </a:rPr>
                            <a:t>SINR</a:t>
                          </a:r>
                          <a:r>
                            <a:rPr lang="en-US" altLang="zh-CN" sz="1200" i="1" baseline="-25000" dirty="0" err="1" smtClean="0">
                              <a:latin typeface="Times New Roman" panose="02020603050405020304" pitchFamily="18" charset="0"/>
                              <a:cs typeface="Times New Roman" panose="02020603050405020304" pitchFamily="18" charset="0"/>
                            </a:rPr>
                            <a:t>thi</a:t>
                          </a:r>
                          <a:endParaRPr lang="en-US" altLang="zh-CN" sz="1200" i="1" baseline="-25000" dirty="0" smtClean="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SINR threshold</a:t>
                          </a:r>
                          <a:r>
                            <a:rPr lang="en-US" altLang="zh-CN" sz="1200" baseline="0" dirty="0" smtClean="0">
                              <a:latin typeface="Times New Roman" panose="02020603050405020304" pitchFamily="18" charset="0"/>
                              <a:cs typeface="Times New Roman" panose="02020603050405020304" pitchFamily="18" charset="0"/>
                            </a:rPr>
                            <a:t> of the </a:t>
                          </a:r>
                          <a:r>
                            <a:rPr lang="en-US" altLang="zh-CN" sz="1200" i="1" baseline="0" dirty="0" err="1" smtClean="0">
                              <a:latin typeface="Times New Roman" panose="02020603050405020304" pitchFamily="18" charset="0"/>
                              <a:cs typeface="Times New Roman" panose="02020603050405020304" pitchFamily="18" charset="0"/>
                            </a:rPr>
                            <a:t>i</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receiver</a:t>
                          </a:r>
                          <a:endParaRPr lang="zh-CN" altLang="en-US" sz="1200" i="1" dirty="0">
                            <a:latin typeface="Times New Roman" panose="02020603050405020304" pitchFamily="18" charset="0"/>
                            <a:cs typeface="Times New Roman" panose="02020603050405020304" pitchFamily="18" charset="0"/>
                          </a:endParaRPr>
                        </a:p>
                      </a:txBody>
                      <a:tcPr/>
                    </a:tc>
                  </a:tr>
                  <a:tr h="317609">
                    <a:tc>
                      <a:txBody>
                        <a:bodyPr/>
                        <a:lstStyle/>
                        <a:p>
                          <a:pPr algn="ctr"/>
                          <a:r>
                            <a:rPr lang="zh-CN" altLang="en-US" sz="1200" i="1" kern="1200" dirty="0" smtClean="0">
                              <a:solidFill>
                                <a:schemeClr val="dk1"/>
                              </a:solidFill>
                              <a:latin typeface="Times New Roman" panose="02020603050405020304" pitchFamily="18" charset="0"/>
                              <a:ea typeface="+mn-ea"/>
                              <a:cs typeface="Times New Roman" panose="02020603050405020304" pitchFamily="18" charset="0"/>
                            </a:rPr>
                            <a:t>△</a:t>
                          </a:r>
                          <a:r>
                            <a:rPr lang="en-US" altLang="zh-CN" sz="1200" i="1" kern="1200" dirty="0" smtClean="0">
                              <a:solidFill>
                                <a:schemeClr val="dk1"/>
                              </a:solidFill>
                              <a:latin typeface="Times New Roman" panose="02020603050405020304" pitchFamily="18" charset="0"/>
                              <a:ea typeface="+mn-ea"/>
                              <a:cs typeface="Times New Roman" panose="02020603050405020304" pitchFamily="18" charset="0"/>
                            </a:rPr>
                            <a:t>C</a:t>
                          </a:r>
                          <a:r>
                            <a:rPr lang="en-US" altLang="zh-CN" sz="1200" i="1" kern="1200" baseline="-25000" dirty="0" smtClean="0">
                              <a:solidFill>
                                <a:schemeClr val="dk1"/>
                              </a:solidFill>
                              <a:latin typeface="Times New Roman" panose="02020603050405020304" pitchFamily="18" charset="0"/>
                              <a:ea typeface="+mn-ea"/>
                              <a:cs typeface="Times New Roman" panose="02020603050405020304" pitchFamily="18" charset="0"/>
                            </a:rPr>
                            <a:t>i</a:t>
                          </a:r>
                          <a:endParaRPr lang="zh-CN" altLang="en-US" sz="1200" i="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altLang="zh-CN" sz="1200" kern="1200" dirty="0" smtClean="0">
                              <a:solidFill>
                                <a:schemeClr val="dk1"/>
                              </a:solidFill>
                              <a:latin typeface="Times New Roman" panose="02020603050405020304" pitchFamily="18" charset="0"/>
                              <a:ea typeface="+mn-ea"/>
                              <a:cs typeface="Times New Roman" panose="02020603050405020304" pitchFamily="18" charset="0"/>
                            </a:rPr>
                            <a:t>SINR margin threshold for power adjustment in</a:t>
                          </a:r>
                          <a:r>
                            <a:rPr lang="en-US" altLang="zh-CN" sz="12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altLang="zh-CN" sz="1200" kern="1200" dirty="0" smtClean="0">
                              <a:solidFill>
                                <a:schemeClr val="dk1"/>
                              </a:solidFill>
                              <a:latin typeface="Times New Roman" panose="02020603050405020304" pitchFamily="18" charset="0"/>
                              <a:ea typeface="+mn-ea"/>
                              <a:cs typeface="Times New Roman" panose="02020603050405020304" pitchFamily="18" charset="0"/>
                            </a:rPr>
                            <a:t>the </a:t>
                          </a:r>
                          <a:r>
                            <a:rPr lang="en-US" altLang="zh-CN" sz="1200" i="1" kern="1200" dirty="0" err="1" smtClean="0">
                              <a:solidFill>
                                <a:schemeClr val="dk1"/>
                              </a:solidFill>
                              <a:latin typeface="Times New Roman" panose="02020603050405020304" pitchFamily="18" charset="0"/>
                              <a:ea typeface="+mn-ea"/>
                              <a:cs typeface="Times New Roman" panose="02020603050405020304" pitchFamily="18" charset="0"/>
                            </a:rPr>
                            <a:t>i</a:t>
                          </a:r>
                          <a:r>
                            <a:rPr lang="en-US" altLang="zh-CN" sz="1200" kern="1200" dirty="0" err="1" smtClean="0">
                              <a:solidFill>
                                <a:schemeClr val="dk1"/>
                              </a:solidFill>
                              <a:latin typeface="Times New Roman" panose="02020603050405020304" pitchFamily="18" charset="0"/>
                              <a:ea typeface="+mn-ea"/>
                              <a:cs typeface="Times New Roman" panose="02020603050405020304" pitchFamily="18" charset="0"/>
                            </a:rPr>
                            <a:t>-th</a:t>
                          </a:r>
                          <a:r>
                            <a:rPr lang="en-US" altLang="zh-CN" sz="1200" kern="1200" dirty="0" smtClean="0">
                              <a:solidFill>
                                <a:schemeClr val="dk1"/>
                              </a:solidFill>
                              <a:latin typeface="Times New Roman" panose="02020603050405020304" pitchFamily="18" charset="0"/>
                              <a:ea typeface="+mn-ea"/>
                              <a:cs typeface="Times New Roman" panose="02020603050405020304" pitchFamily="18" charset="0"/>
                            </a:rPr>
                            <a:t> cluster</a:t>
                          </a:r>
                          <a:endParaRPr lang="zh-CN" altLang="en-US" sz="1200" kern="1200" dirty="0">
                            <a:solidFill>
                              <a:schemeClr val="dk1"/>
                            </a:solidFill>
                            <a:latin typeface="Times New Roman" panose="02020603050405020304" pitchFamily="18" charset="0"/>
                            <a:ea typeface="+mn-ea"/>
                            <a:cs typeface="Times New Roman" panose="02020603050405020304" pitchFamily="18" charset="0"/>
                          </a:endParaRPr>
                        </a:p>
                      </a:txBody>
                      <a:tcPr/>
                    </a:tc>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4285951520"/>
                  </p:ext>
                </p:extLst>
              </p:nvPr>
            </p:nvGraphicFramePr>
            <p:xfrm>
              <a:off x="467544" y="1988840"/>
              <a:ext cx="8358530" cy="4293099"/>
            </p:xfrm>
            <a:graphic>
              <a:graphicData uri="http://schemas.openxmlformats.org/drawingml/2006/table">
                <a:tbl>
                  <a:tblPr firstRow="1" bandRow="1">
                    <a:tableStyleId>{5C22544A-7EE6-4342-B048-85BDC9FD1C3A}</a:tableStyleId>
                  </a:tblPr>
                  <a:tblGrid>
                    <a:gridCol w="1185805"/>
                    <a:gridCol w="7172725"/>
                  </a:tblGrid>
                  <a:tr h="317750">
                    <a:tc>
                      <a:txBody>
                        <a:bodyPr/>
                        <a:lstStyle/>
                        <a:p>
                          <a:pPr algn="ctr"/>
                          <a:r>
                            <a:rPr lang="en-US" altLang="zh-CN" sz="1200" dirty="0" smtClean="0">
                              <a:latin typeface="Times New Roman" panose="02020603050405020304" pitchFamily="18" charset="0"/>
                              <a:cs typeface="Times New Roman" panose="02020603050405020304" pitchFamily="18" charset="0"/>
                            </a:rPr>
                            <a:t>Symbol</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Definition</a:t>
                          </a:r>
                          <a:endParaRPr lang="zh-CN" altLang="en-US" sz="1200" dirty="0">
                            <a:latin typeface="Times New Roman" panose="02020603050405020304" pitchFamily="18" charset="0"/>
                            <a:cs typeface="Times New Roman" panose="02020603050405020304" pitchFamily="18" charset="0"/>
                          </a:endParaRPr>
                        </a:p>
                      </a:txBody>
                      <a:tcPr/>
                    </a:tc>
                  </a:tr>
                  <a:tr h="317750">
                    <a:tc>
                      <a:txBody>
                        <a:bodyPr/>
                        <a:lstStyle/>
                        <a:p>
                          <a:pPr algn="ctr"/>
                          <a:r>
                            <a:rPr lang="en-US" altLang="zh-CN" sz="1200" i="1" dirty="0" smtClean="0">
                              <a:latin typeface="Times New Roman" panose="02020603050405020304" pitchFamily="18" charset="0"/>
                              <a:cs typeface="Times New Roman" panose="02020603050405020304" pitchFamily="18" charset="0"/>
                            </a:rPr>
                            <a:t>A</a:t>
                          </a:r>
                          <a:endParaRPr lang="zh-CN" altLang="en-US" sz="1200" i="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Index set including all co-channel GCO</a:t>
                          </a:r>
                          <a:r>
                            <a:rPr lang="en-US" altLang="zh-CN" sz="1200" baseline="0" dirty="0" smtClean="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transmitters in the</a:t>
                          </a:r>
                          <a:r>
                            <a:rPr lang="en-US" altLang="zh-CN" sz="1200" baseline="0" dirty="0" smtClean="0">
                              <a:latin typeface="Times New Roman" panose="02020603050405020304" pitchFamily="18" charset="0"/>
                              <a:cs typeface="Times New Roman" panose="02020603050405020304" pitchFamily="18" charset="0"/>
                            </a:rPr>
                            <a:t> overlapping area</a:t>
                          </a:r>
                          <a:endParaRPr lang="zh-CN" altLang="en-US" sz="1200" dirty="0" smtClean="0">
                            <a:latin typeface="Times New Roman" panose="02020603050405020304" pitchFamily="18" charset="0"/>
                            <a:cs typeface="Times New Roman" panose="02020603050405020304" pitchFamily="18" charset="0"/>
                          </a:endParaRPr>
                        </a:p>
                      </a:txBody>
                      <a:tcPr/>
                    </a:tc>
                  </a:tr>
                  <a:tr h="317750">
                    <a:tc>
                      <a:txBody>
                        <a:bodyPr/>
                        <a:lstStyle/>
                        <a:p>
                          <a:pPr algn="ctr"/>
                          <a:r>
                            <a:rPr lang="en-US" altLang="zh-CN" sz="1200" i="1" dirty="0" smtClean="0">
                              <a:latin typeface="Times New Roman" panose="02020603050405020304" pitchFamily="18" charset="0"/>
                              <a:cs typeface="Times New Roman" panose="02020603050405020304" pitchFamily="18" charset="0"/>
                            </a:rPr>
                            <a:t>B</a:t>
                          </a:r>
                          <a:endParaRPr lang="zh-CN" altLang="en-US" sz="1200" i="1" dirty="0">
                            <a:latin typeface="Times New Roman" panose="02020603050405020304" pitchFamily="18" charset="0"/>
                            <a:cs typeface="Times New Roman" panose="02020603050405020304" pitchFamily="18" charset="0"/>
                          </a:endParaRPr>
                        </a:p>
                      </a:txBody>
                      <a:tcPr/>
                    </a:tc>
                    <a:tc>
                      <a:txBody>
                        <a:bodyPr/>
                        <a:lstStyle/>
                        <a:p>
                          <a:pPr>
                            <a:defRPr/>
                          </a:pPr>
                          <a:r>
                            <a:rPr lang="en-US" altLang="zh-CN" sz="1200" dirty="0" smtClean="0">
                              <a:latin typeface="Times New Roman" panose="02020603050405020304" pitchFamily="18" charset="0"/>
                              <a:cs typeface="Times New Roman" panose="02020603050405020304" pitchFamily="18" charset="0"/>
                            </a:rPr>
                            <a:t>Index set including all intra-cluster co-channel GCO receivers</a:t>
                          </a:r>
                        </a:p>
                      </a:txBody>
                      <a:tcPr/>
                    </a:tc>
                  </a:tr>
                  <a:tr h="317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i="1" kern="1200" dirty="0" smtClean="0">
                              <a:solidFill>
                                <a:schemeClr val="dk1"/>
                              </a:solidFill>
                              <a:latin typeface="Times New Roman" panose="02020603050405020304" pitchFamily="18" charset="0"/>
                              <a:ea typeface="+mn-ea"/>
                              <a:cs typeface="Times New Roman" panose="02020603050405020304" pitchFamily="18" charset="0"/>
                            </a:rPr>
                            <a:t>D</a:t>
                          </a:r>
                          <a:endParaRPr lang="zh-CN" altLang="en-US" sz="1200" i="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defRPr/>
                          </a:pPr>
                          <a:r>
                            <a:rPr lang="en-US" altLang="zh-CN" sz="1200" dirty="0" smtClean="0">
                              <a:latin typeface="Times New Roman" panose="02020603050405020304" pitchFamily="18" charset="0"/>
                              <a:cs typeface="Times New Roman" panose="02020603050405020304" pitchFamily="18" charset="0"/>
                            </a:rPr>
                            <a:t>Index set including all intra-cluster co-channel GCO transmitters</a:t>
                          </a:r>
                          <a:endParaRPr lang="en-US" altLang="zh-CN" sz="1200" dirty="0">
                            <a:latin typeface="Times New Roman" panose="02020603050405020304" pitchFamily="18" charset="0"/>
                            <a:cs typeface="Times New Roman" panose="02020603050405020304" pitchFamily="18" charset="0"/>
                          </a:endParaRPr>
                        </a:p>
                      </a:txBody>
                      <a:tcPr/>
                    </a:tc>
                  </a:tr>
                  <a:tr h="317750">
                    <a:tc>
                      <a:txBody>
                        <a:bodyPr/>
                        <a:lstStyle/>
                        <a:p>
                          <a:pPr algn="ctr"/>
                          <a:r>
                            <a:rPr lang="en-US" altLang="zh-CN" sz="1200" i="1" dirty="0" smtClean="0">
                              <a:latin typeface="Times New Roman" panose="02020603050405020304" pitchFamily="18" charset="0"/>
                              <a:cs typeface="Times New Roman" panose="02020603050405020304" pitchFamily="18" charset="0"/>
                            </a:rPr>
                            <a:t>P</a:t>
                          </a:r>
                          <a:r>
                            <a:rPr lang="en-US" altLang="zh-CN" sz="1200" i="1" baseline="-25000" dirty="0" smtClean="0">
                              <a:latin typeface="Times New Roman" panose="02020603050405020304" pitchFamily="18" charset="0"/>
                              <a:cs typeface="Times New Roman" panose="02020603050405020304" pitchFamily="18" charset="0"/>
                            </a:rPr>
                            <a:t>i</a:t>
                          </a:r>
                          <a:endParaRPr lang="zh-CN" altLang="en-US" sz="1200" i="1" baseline="-25000" dirty="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Transmit power of the </a:t>
                          </a:r>
                          <a:r>
                            <a:rPr lang="en-US" altLang="zh-CN" sz="1200" i="1" dirty="0" err="1" smtClean="0">
                              <a:latin typeface="Times New Roman" panose="02020603050405020304" pitchFamily="18" charset="0"/>
                              <a:cs typeface="Times New Roman" panose="02020603050405020304" pitchFamily="18" charset="0"/>
                            </a:rPr>
                            <a:t>i</a:t>
                          </a:r>
                          <a:r>
                            <a:rPr lang="en-US" altLang="zh-CN" sz="1200" dirty="0" err="1" smtClean="0">
                              <a:latin typeface="Times New Roman" panose="02020603050405020304" pitchFamily="18" charset="0"/>
                              <a:cs typeface="Times New Roman" panose="02020603050405020304" pitchFamily="18" charset="0"/>
                            </a:rPr>
                            <a:t>-th</a:t>
                          </a:r>
                          <a:r>
                            <a:rPr lang="en-US" altLang="zh-CN" sz="1200" dirty="0" smtClean="0">
                              <a:latin typeface="Times New Roman" panose="02020603050405020304" pitchFamily="18" charset="0"/>
                              <a:cs typeface="Times New Roman" panose="02020603050405020304" pitchFamily="18" charset="0"/>
                            </a:rPr>
                            <a:t> GCO</a:t>
                          </a:r>
                          <a:endParaRPr lang="zh-CN" altLang="en-US" sz="1200" i="1" dirty="0">
                            <a:latin typeface="Times New Roman" panose="02020603050405020304" pitchFamily="18" charset="0"/>
                            <a:cs typeface="Times New Roman" panose="02020603050405020304" pitchFamily="18" charset="0"/>
                          </a:endParaRPr>
                        </a:p>
                      </a:txBody>
                      <a:tcPr/>
                    </a:tc>
                  </a:tr>
                  <a:tr h="317750">
                    <a:tc>
                      <a:txBody>
                        <a:bodyPr/>
                        <a:lstStyle/>
                        <a:p>
                          <a:pPr algn="ctr"/>
                          <a:r>
                            <a:rPr lang="en-US" altLang="zh-CN" sz="1200" i="1" dirty="0" err="1" smtClean="0">
                              <a:latin typeface="Times New Roman" panose="02020603050405020304" pitchFamily="18" charset="0"/>
                              <a:cs typeface="Times New Roman" panose="02020603050405020304" pitchFamily="18" charset="0"/>
                            </a:rPr>
                            <a:t>P</a:t>
                          </a:r>
                          <a:r>
                            <a:rPr lang="en-US" altLang="zh-CN" sz="1200" i="1" baseline="-25000" dirty="0" err="1" smtClean="0">
                              <a:latin typeface="Times New Roman" panose="02020603050405020304" pitchFamily="18" charset="0"/>
                              <a:cs typeface="Times New Roman" panose="02020603050405020304" pitchFamily="18" charset="0"/>
                            </a:rPr>
                            <a:t>maxi</a:t>
                          </a:r>
                          <a:endParaRPr lang="zh-CN" altLang="en-US" sz="1200" i="1" baseline="-25000" dirty="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Maximum</a:t>
                          </a:r>
                          <a:r>
                            <a:rPr lang="en-US" altLang="zh-CN" sz="1200" baseline="0" dirty="0" smtClean="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transmit power of the </a:t>
                          </a:r>
                          <a:r>
                            <a:rPr lang="en-US" altLang="zh-CN" sz="1200" i="1" dirty="0" err="1" smtClean="0">
                              <a:latin typeface="Times New Roman" panose="02020603050405020304" pitchFamily="18" charset="0"/>
                              <a:cs typeface="Times New Roman" panose="02020603050405020304" pitchFamily="18" charset="0"/>
                            </a:rPr>
                            <a:t>i</a:t>
                          </a:r>
                          <a:r>
                            <a:rPr lang="en-US" altLang="zh-CN" sz="1200" dirty="0" err="1" smtClean="0">
                              <a:latin typeface="Times New Roman" panose="02020603050405020304" pitchFamily="18" charset="0"/>
                              <a:cs typeface="Times New Roman" panose="02020603050405020304" pitchFamily="18" charset="0"/>
                            </a:rPr>
                            <a:t>-th</a:t>
                          </a:r>
                          <a:r>
                            <a:rPr lang="en-US" altLang="zh-CN" sz="1200" dirty="0" smtClean="0">
                              <a:latin typeface="Times New Roman" panose="02020603050405020304" pitchFamily="18" charset="0"/>
                              <a:cs typeface="Times New Roman" panose="02020603050405020304" pitchFamily="18" charset="0"/>
                            </a:rPr>
                            <a:t> GCO</a:t>
                          </a:r>
                          <a:endParaRPr lang="zh-CN" altLang="en-US" sz="1200" i="1" dirty="0">
                            <a:latin typeface="Times New Roman" panose="02020603050405020304" pitchFamily="18" charset="0"/>
                            <a:cs typeface="Times New Roman" panose="02020603050405020304" pitchFamily="18" charset="0"/>
                          </a:endParaRPr>
                        </a:p>
                      </a:txBody>
                      <a:tcPr/>
                    </a:tc>
                  </a:tr>
                  <a:tr h="555818">
                    <a:tc>
                      <a:txBody>
                        <a:bodyPr/>
                        <a:lstStyle/>
                        <a:p>
                          <a:endParaRPr lang="en-US"/>
                        </a:p>
                      </a:txBody>
                      <a:tcPr>
                        <a:blipFill rotWithShape="1">
                          <a:blip r:embed="rId2"/>
                          <a:stretch>
                            <a:fillRect l="-513" t="-343956" r="-603077" b="-330769"/>
                          </a:stretch>
                        </a:blipFill>
                      </a:tcPr>
                    </a:tc>
                    <a:tc>
                      <a:txBody>
                        <a:bodyPr/>
                        <a:lstStyle/>
                        <a:p>
                          <a:r>
                            <a:rPr lang="en-US" altLang="zh-CN" sz="1200" dirty="0" smtClean="0">
                              <a:latin typeface="Times New Roman" panose="02020603050405020304" pitchFamily="18" charset="0"/>
                              <a:cs typeface="Times New Roman" panose="02020603050405020304" pitchFamily="18" charset="0"/>
                            </a:rPr>
                            <a:t>Path loss exponent corresponding to the radio link between the</a:t>
                          </a:r>
                          <a:r>
                            <a:rPr lang="en-US" altLang="zh-CN" sz="1200" baseline="0" dirty="0" smtClean="0">
                              <a:latin typeface="Times New Roman" panose="02020603050405020304" pitchFamily="18" charset="0"/>
                              <a:cs typeface="Times New Roman" panose="02020603050405020304" pitchFamily="18" charset="0"/>
                            </a:rPr>
                            <a:t> </a:t>
                          </a:r>
                          <a:r>
                            <a:rPr lang="en-US" altLang="zh-CN" sz="1200" i="1" baseline="0" dirty="0" err="1" smtClean="0">
                              <a:latin typeface="Times New Roman" panose="02020603050405020304" pitchFamily="18" charset="0"/>
                              <a:cs typeface="Times New Roman" panose="02020603050405020304" pitchFamily="18" charset="0"/>
                            </a:rPr>
                            <a:t>i</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transmitter </a:t>
                          </a:r>
                          <a:r>
                            <a:rPr lang="en-US" altLang="zh-CN" sz="1200" i="0" baseline="0" dirty="0" smtClean="0">
                              <a:latin typeface="Times New Roman" panose="02020603050405020304" pitchFamily="18" charset="0"/>
                              <a:cs typeface="Times New Roman" panose="02020603050405020304" pitchFamily="18" charset="0"/>
                            </a:rPr>
                            <a:t>and its desired receiver</a:t>
                          </a:r>
                          <a:endParaRPr lang="zh-CN" altLang="en-US" sz="1200" i="0" dirty="0">
                            <a:latin typeface="Times New Roman" panose="02020603050405020304" pitchFamily="18" charset="0"/>
                            <a:cs typeface="Times New Roman" panose="02020603050405020304" pitchFamily="18" charset="0"/>
                          </a:endParaRPr>
                        </a:p>
                      </a:txBody>
                      <a:tcPr/>
                    </a:tc>
                  </a:tr>
                  <a:tr h="555818">
                    <a:tc>
                      <a:txBody>
                        <a:bodyPr/>
                        <a:lstStyle/>
                        <a:p>
                          <a:endParaRPr lang="en-US"/>
                        </a:p>
                      </a:txBody>
                      <a:tcPr>
                        <a:blipFill rotWithShape="1">
                          <a:blip r:embed="rId2"/>
                          <a:stretch>
                            <a:fillRect l="-513" t="-439130" r="-603077" b="-227174"/>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Path loss exponent corresponding to the radio link between the</a:t>
                          </a:r>
                          <a:r>
                            <a:rPr lang="en-US" altLang="zh-CN" sz="1200" baseline="0" dirty="0" smtClean="0">
                              <a:latin typeface="Times New Roman" panose="02020603050405020304" pitchFamily="18" charset="0"/>
                              <a:cs typeface="Times New Roman" panose="02020603050405020304" pitchFamily="18" charset="0"/>
                            </a:rPr>
                            <a:t> </a:t>
                          </a:r>
                          <a:r>
                            <a:rPr lang="en-US" altLang="zh-CN" sz="1200" i="1" baseline="0" dirty="0" err="1" smtClean="0">
                              <a:latin typeface="Times New Roman" panose="02020603050405020304" pitchFamily="18" charset="0"/>
                              <a:cs typeface="Times New Roman" panose="02020603050405020304" pitchFamily="18" charset="0"/>
                            </a:rPr>
                            <a:t>i</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receiver and the </a:t>
                          </a:r>
                          <a:r>
                            <a:rPr lang="en-US" altLang="zh-CN" sz="1200" i="1" baseline="0" dirty="0" smtClean="0">
                              <a:latin typeface="Times New Roman" panose="02020603050405020304" pitchFamily="18" charset="0"/>
                              <a:cs typeface="Times New Roman" panose="02020603050405020304" pitchFamily="18" charset="0"/>
                            </a:rPr>
                            <a:t>j</a:t>
                          </a:r>
                          <a:r>
                            <a:rPr lang="en-US" altLang="zh-CN" sz="1200" baseline="0" dirty="0" smtClean="0">
                              <a:latin typeface="Times New Roman" panose="02020603050405020304" pitchFamily="18" charset="0"/>
                              <a:cs typeface="Times New Roman" panose="02020603050405020304" pitchFamily="18" charset="0"/>
                            </a:rPr>
                            <a:t>-</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transmitter</a:t>
                          </a:r>
                          <a:endParaRPr lang="zh-CN" altLang="en-US" sz="1200" i="1" dirty="0" smtClean="0">
                            <a:latin typeface="Times New Roman" panose="02020603050405020304" pitchFamily="18" charset="0"/>
                            <a:cs typeface="Times New Roman" panose="02020603050405020304" pitchFamily="18" charset="0"/>
                          </a:endParaRPr>
                        </a:p>
                      </a:txBody>
                      <a:tcPr/>
                    </a:tc>
                  </a:tr>
                  <a:tr h="320228">
                    <a:tc>
                      <a:txBody>
                        <a:bodyPr/>
                        <a:lstStyle/>
                        <a:p>
                          <a:pPr algn="ctr"/>
                          <a:r>
                            <a:rPr lang="en-US" altLang="zh-CN" sz="1200" i="1" dirty="0" err="1" smtClean="0">
                              <a:latin typeface="Times New Roman" panose="02020603050405020304" pitchFamily="18" charset="0"/>
                              <a:cs typeface="Times New Roman" panose="02020603050405020304" pitchFamily="18" charset="0"/>
                            </a:rPr>
                            <a:t>d</a:t>
                          </a:r>
                          <a:r>
                            <a:rPr lang="en-US" altLang="zh-CN" sz="1200" i="1" baseline="-25000" dirty="0" err="1" smtClean="0">
                              <a:latin typeface="Times New Roman" panose="02020603050405020304" pitchFamily="18" charset="0"/>
                              <a:cs typeface="Times New Roman" panose="02020603050405020304" pitchFamily="18" charset="0"/>
                            </a:rPr>
                            <a:t>ij</a:t>
                          </a:r>
                          <a:endParaRPr lang="en-US" altLang="zh-CN" sz="1200" i="1" baseline="-25000" dirty="0" smtClean="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Euclidean distance between the</a:t>
                          </a:r>
                          <a:r>
                            <a:rPr lang="en-US" altLang="zh-CN" sz="1200" baseline="0" dirty="0" smtClean="0">
                              <a:latin typeface="Times New Roman" panose="02020603050405020304" pitchFamily="18" charset="0"/>
                              <a:cs typeface="Times New Roman" panose="02020603050405020304" pitchFamily="18" charset="0"/>
                            </a:rPr>
                            <a:t> </a:t>
                          </a:r>
                          <a:r>
                            <a:rPr lang="en-US" altLang="zh-CN" sz="1200" i="1" baseline="0" dirty="0" err="1" smtClean="0">
                              <a:latin typeface="Times New Roman" panose="02020603050405020304" pitchFamily="18" charset="0"/>
                              <a:cs typeface="Times New Roman" panose="02020603050405020304" pitchFamily="18" charset="0"/>
                            </a:rPr>
                            <a:t>i</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GCO </a:t>
                          </a:r>
                          <a:r>
                            <a:rPr lang="en-US" altLang="zh-CN" sz="1200" baseline="0" dirty="0" smtClean="0">
                              <a:latin typeface="Times New Roman" panose="02020603050405020304" pitchFamily="18" charset="0"/>
                              <a:cs typeface="Times New Roman" panose="02020603050405020304" pitchFamily="18" charset="0"/>
                            </a:rPr>
                            <a:t>receiver and the </a:t>
                          </a:r>
                          <a:r>
                            <a:rPr lang="en-US" altLang="zh-CN" sz="1200" i="1" baseline="0" dirty="0" smtClean="0">
                              <a:latin typeface="Times New Roman" panose="02020603050405020304" pitchFamily="18" charset="0"/>
                              <a:cs typeface="Times New Roman" panose="02020603050405020304" pitchFamily="18" charset="0"/>
                            </a:rPr>
                            <a:t>j</a:t>
                          </a:r>
                          <a:r>
                            <a:rPr lang="en-US" altLang="zh-CN" sz="1200" baseline="0" dirty="0" smtClean="0">
                              <a:latin typeface="Times New Roman" panose="02020603050405020304" pitchFamily="18" charset="0"/>
                              <a:cs typeface="Times New Roman" panose="02020603050405020304" pitchFamily="18" charset="0"/>
                            </a:rPr>
                            <a:t>-</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transmitter</a:t>
                          </a:r>
                          <a:endParaRPr lang="en-US" altLang="zh-CN" sz="1200" i="1" dirty="0" smtClean="0">
                            <a:latin typeface="Times New Roman" panose="02020603050405020304" pitchFamily="18" charset="0"/>
                            <a:cs typeface="Times New Roman" panose="02020603050405020304" pitchFamily="18" charset="0"/>
                          </a:endParaRPr>
                        </a:p>
                      </a:txBody>
                      <a:tcPr/>
                    </a:tc>
                  </a:tr>
                  <a:tr h="319376">
                    <a:tc>
                      <a:txBody>
                        <a:bodyPr/>
                        <a:lstStyle/>
                        <a:p>
                          <a:pPr algn="ctr"/>
                          <a:r>
                            <a:rPr lang="en-US" altLang="zh-CN" sz="1200" i="1" dirty="0" smtClean="0">
                              <a:latin typeface="Times New Roman" panose="02020603050405020304" pitchFamily="18" charset="0"/>
                              <a:cs typeface="Times New Roman" panose="02020603050405020304" pitchFamily="18" charset="0"/>
                            </a:rPr>
                            <a:t>d</a:t>
                          </a:r>
                          <a:r>
                            <a:rPr lang="en-US" altLang="zh-CN" sz="1200" i="1" baseline="-25000" dirty="0" smtClean="0">
                              <a:latin typeface="Times New Roman" panose="02020603050405020304" pitchFamily="18" charset="0"/>
                              <a:cs typeface="Times New Roman" panose="02020603050405020304" pitchFamily="18" charset="0"/>
                            </a:rPr>
                            <a:t>ii</a:t>
                          </a:r>
                        </a:p>
                      </a:txBody>
                      <a:tcPr/>
                    </a:tc>
                    <a:tc>
                      <a:txBody>
                        <a:bodyPr/>
                        <a:lstStyle/>
                        <a:p>
                          <a:r>
                            <a:rPr lang="en-US" altLang="zh-CN" sz="1200" dirty="0" smtClean="0">
                              <a:latin typeface="Times New Roman" panose="02020603050405020304" pitchFamily="18" charset="0"/>
                              <a:cs typeface="Times New Roman" panose="02020603050405020304" pitchFamily="18" charset="0"/>
                            </a:rPr>
                            <a:t>Euclidean distance between the</a:t>
                          </a:r>
                          <a:r>
                            <a:rPr lang="en-US" altLang="zh-CN" sz="1200" baseline="0" dirty="0" smtClean="0">
                              <a:latin typeface="Times New Roman" panose="02020603050405020304" pitchFamily="18" charset="0"/>
                              <a:cs typeface="Times New Roman" panose="02020603050405020304" pitchFamily="18" charset="0"/>
                            </a:rPr>
                            <a:t> </a:t>
                          </a:r>
                          <a:r>
                            <a:rPr lang="en-US" altLang="zh-CN" sz="1200" i="1" baseline="0" dirty="0" err="1" smtClean="0">
                              <a:latin typeface="Times New Roman" panose="02020603050405020304" pitchFamily="18" charset="0"/>
                              <a:cs typeface="Times New Roman" panose="02020603050405020304" pitchFamily="18" charset="0"/>
                            </a:rPr>
                            <a:t>i</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transmitter</a:t>
                          </a:r>
                          <a:r>
                            <a:rPr lang="en-US" altLang="zh-CN" sz="1200" i="1" baseline="0" dirty="0" smtClean="0">
                              <a:latin typeface="Times New Roman" panose="02020603050405020304" pitchFamily="18" charset="0"/>
                              <a:cs typeface="Times New Roman" panose="02020603050405020304" pitchFamily="18" charset="0"/>
                            </a:rPr>
                            <a:t> </a:t>
                          </a:r>
                          <a:r>
                            <a:rPr lang="en-US" altLang="zh-CN" sz="1200" i="0" baseline="0" dirty="0" smtClean="0">
                              <a:latin typeface="Times New Roman" panose="02020603050405020304" pitchFamily="18" charset="0"/>
                              <a:cs typeface="Times New Roman" panose="02020603050405020304" pitchFamily="18" charset="0"/>
                            </a:rPr>
                            <a:t>and its desired receiver</a:t>
                          </a:r>
                          <a:endParaRPr lang="en-US" altLang="zh-CN" sz="1200" i="1" dirty="0" smtClean="0">
                            <a:latin typeface="Times New Roman" panose="02020603050405020304" pitchFamily="18" charset="0"/>
                            <a:cs typeface="Times New Roman" panose="02020603050405020304" pitchFamily="18" charset="0"/>
                          </a:endParaRPr>
                        </a:p>
                      </a:txBody>
                      <a:tcPr/>
                    </a:tc>
                  </a:tr>
                  <a:tr h="317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i="1" dirty="0" err="1" smtClean="0">
                              <a:latin typeface="Times New Roman" panose="02020603050405020304" pitchFamily="18" charset="0"/>
                              <a:cs typeface="Times New Roman" panose="02020603050405020304" pitchFamily="18" charset="0"/>
                            </a:rPr>
                            <a:t>SINR</a:t>
                          </a:r>
                          <a:r>
                            <a:rPr lang="en-US" altLang="zh-CN" sz="1200" i="1" baseline="-25000" dirty="0" err="1" smtClean="0">
                              <a:latin typeface="Times New Roman" panose="02020603050405020304" pitchFamily="18" charset="0"/>
                              <a:cs typeface="Times New Roman" panose="02020603050405020304" pitchFamily="18" charset="0"/>
                            </a:rPr>
                            <a:t>thi</a:t>
                          </a:r>
                          <a:endParaRPr lang="en-US" altLang="zh-CN" sz="1200" i="1" baseline="-25000" dirty="0" smtClean="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SINR threshold</a:t>
                          </a:r>
                          <a:r>
                            <a:rPr lang="en-US" altLang="zh-CN" sz="1200" baseline="0" dirty="0" smtClean="0">
                              <a:latin typeface="Times New Roman" panose="02020603050405020304" pitchFamily="18" charset="0"/>
                              <a:cs typeface="Times New Roman" panose="02020603050405020304" pitchFamily="18" charset="0"/>
                            </a:rPr>
                            <a:t> of the </a:t>
                          </a:r>
                          <a:r>
                            <a:rPr lang="en-US" altLang="zh-CN" sz="1200" i="1" baseline="0" dirty="0" err="1" smtClean="0">
                              <a:latin typeface="Times New Roman" panose="02020603050405020304" pitchFamily="18" charset="0"/>
                              <a:cs typeface="Times New Roman" panose="02020603050405020304" pitchFamily="18" charset="0"/>
                            </a:rPr>
                            <a:t>i</a:t>
                          </a:r>
                          <a:r>
                            <a:rPr lang="en-US" altLang="zh-CN" sz="1200" baseline="0" dirty="0" err="1" smtClean="0">
                              <a:latin typeface="Times New Roman" panose="02020603050405020304" pitchFamily="18" charset="0"/>
                              <a:cs typeface="Times New Roman" panose="02020603050405020304" pitchFamily="18" charset="0"/>
                            </a:rPr>
                            <a:t>-th</a:t>
                          </a:r>
                          <a:r>
                            <a:rPr lang="en-US" altLang="zh-CN" sz="1200" baseline="0" dirty="0" smtClean="0">
                              <a:latin typeface="Times New Roman" panose="02020603050405020304" pitchFamily="18" charset="0"/>
                              <a:cs typeface="Times New Roman" panose="02020603050405020304" pitchFamily="18" charset="0"/>
                            </a:rPr>
                            <a:t> GCO receiver</a:t>
                          </a:r>
                          <a:endParaRPr lang="zh-CN" altLang="en-US" sz="1200" i="1" dirty="0">
                            <a:latin typeface="Times New Roman" panose="02020603050405020304" pitchFamily="18" charset="0"/>
                            <a:cs typeface="Times New Roman" panose="02020603050405020304" pitchFamily="18" charset="0"/>
                          </a:endParaRPr>
                        </a:p>
                      </a:txBody>
                      <a:tcPr/>
                    </a:tc>
                  </a:tr>
                  <a:tr h="317609">
                    <a:tc>
                      <a:txBody>
                        <a:bodyPr/>
                        <a:lstStyle/>
                        <a:p>
                          <a:pPr algn="ctr"/>
                          <a:r>
                            <a:rPr lang="zh-CN" altLang="en-US" sz="1200" i="1" kern="1200" dirty="0" smtClean="0">
                              <a:solidFill>
                                <a:schemeClr val="dk1"/>
                              </a:solidFill>
                              <a:latin typeface="Times New Roman" panose="02020603050405020304" pitchFamily="18" charset="0"/>
                              <a:ea typeface="+mn-ea"/>
                              <a:cs typeface="Times New Roman" panose="02020603050405020304" pitchFamily="18" charset="0"/>
                            </a:rPr>
                            <a:t>△</a:t>
                          </a:r>
                          <a:r>
                            <a:rPr lang="en-US" altLang="zh-CN" sz="1200" i="1" kern="1200" dirty="0" smtClean="0">
                              <a:solidFill>
                                <a:schemeClr val="dk1"/>
                              </a:solidFill>
                              <a:latin typeface="Times New Roman" panose="02020603050405020304" pitchFamily="18" charset="0"/>
                              <a:ea typeface="+mn-ea"/>
                              <a:cs typeface="Times New Roman" panose="02020603050405020304" pitchFamily="18" charset="0"/>
                            </a:rPr>
                            <a:t>C</a:t>
                          </a:r>
                          <a:r>
                            <a:rPr lang="en-US" altLang="zh-CN" sz="1200" i="1" kern="1200" baseline="-25000" dirty="0" smtClean="0">
                              <a:solidFill>
                                <a:schemeClr val="dk1"/>
                              </a:solidFill>
                              <a:latin typeface="Times New Roman" panose="02020603050405020304" pitchFamily="18" charset="0"/>
                              <a:ea typeface="+mn-ea"/>
                              <a:cs typeface="Times New Roman" panose="02020603050405020304" pitchFamily="18" charset="0"/>
                            </a:rPr>
                            <a:t>i</a:t>
                          </a:r>
                          <a:endParaRPr lang="zh-CN" altLang="en-US" sz="1200" i="1"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altLang="zh-CN" sz="1200" kern="1200" dirty="0" smtClean="0">
                              <a:solidFill>
                                <a:schemeClr val="dk1"/>
                              </a:solidFill>
                              <a:latin typeface="Times New Roman" panose="02020603050405020304" pitchFamily="18" charset="0"/>
                              <a:ea typeface="+mn-ea"/>
                              <a:cs typeface="Times New Roman" panose="02020603050405020304" pitchFamily="18" charset="0"/>
                            </a:rPr>
                            <a:t>SINR margin threshold for power adjustment in</a:t>
                          </a:r>
                          <a:r>
                            <a:rPr lang="en-US" altLang="zh-CN" sz="12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altLang="zh-CN" sz="1200" kern="1200" dirty="0" smtClean="0">
                              <a:solidFill>
                                <a:schemeClr val="dk1"/>
                              </a:solidFill>
                              <a:latin typeface="Times New Roman" panose="02020603050405020304" pitchFamily="18" charset="0"/>
                              <a:ea typeface="+mn-ea"/>
                              <a:cs typeface="Times New Roman" panose="02020603050405020304" pitchFamily="18" charset="0"/>
                            </a:rPr>
                            <a:t>the </a:t>
                          </a:r>
                          <a:r>
                            <a:rPr lang="en-US" altLang="zh-CN" sz="1200" i="1" kern="1200" dirty="0" err="1" smtClean="0">
                              <a:solidFill>
                                <a:schemeClr val="dk1"/>
                              </a:solidFill>
                              <a:latin typeface="Times New Roman" panose="02020603050405020304" pitchFamily="18" charset="0"/>
                              <a:ea typeface="+mn-ea"/>
                              <a:cs typeface="Times New Roman" panose="02020603050405020304" pitchFamily="18" charset="0"/>
                            </a:rPr>
                            <a:t>i</a:t>
                          </a:r>
                          <a:r>
                            <a:rPr lang="en-US" altLang="zh-CN" sz="1200" kern="1200" dirty="0" err="1" smtClean="0">
                              <a:solidFill>
                                <a:schemeClr val="dk1"/>
                              </a:solidFill>
                              <a:latin typeface="Times New Roman" panose="02020603050405020304" pitchFamily="18" charset="0"/>
                              <a:ea typeface="+mn-ea"/>
                              <a:cs typeface="Times New Roman" panose="02020603050405020304" pitchFamily="18" charset="0"/>
                            </a:rPr>
                            <a:t>-th</a:t>
                          </a:r>
                          <a:r>
                            <a:rPr lang="en-US" altLang="zh-CN" sz="1200" kern="1200" dirty="0" smtClean="0">
                              <a:solidFill>
                                <a:schemeClr val="dk1"/>
                              </a:solidFill>
                              <a:latin typeface="Times New Roman" panose="02020603050405020304" pitchFamily="18" charset="0"/>
                              <a:ea typeface="+mn-ea"/>
                              <a:cs typeface="Times New Roman" panose="02020603050405020304" pitchFamily="18" charset="0"/>
                            </a:rPr>
                            <a:t> cluster</a:t>
                          </a:r>
                          <a:endParaRPr lang="zh-CN" altLang="en-US" sz="1200" kern="1200" dirty="0">
                            <a:solidFill>
                              <a:schemeClr val="dk1"/>
                            </a:solidFill>
                            <a:latin typeface="Times New Roman" panose="02020603050405020304" pitchFamily="18" charset="0"/>
                            <a:ea typeface="+mn-ea"/>
                            <a:cs typeface="Times New Roman" panose="02020603050405020304" pitchFamily="18" charset="0"/>
                          </a:endParaRPr>
                        </a:p>
                      </a:txBody>
                      <a:tcPr/>
                    </a:tc>
                  </a:tr>
                </a:tbl>
              </a:graphicData>
            </a:graphic>
          </p:graphicFrame>
        </mc:Fallback>
      </mc:AlternateContent>
      <p:sp>
        <p:nvSpPr>
          <p:cNvPr id="5" name="灯片编号占位符 5"/>
          <p:cNvSpPr>
            <a:spLocks noGrp="1"/>
          </p:cNvSpPr>
          <p:nvPr>
            <p:ph type="sldNum" sz="quarter" idx="12"/>
          </p:nvPr>
        </p:nvSpPr>
        <p:spPr>
          <a:xfrm>
            <a:off x="8708321" y="6381328"/>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7</a:t>
            </a:fld>
            <a:endParaRPr lang="zh-CN" altLang="zh-CN" dirty="0" smtClean="0"/>
          </a:p>
        </p:txBody>
      </p:sp>
      <p:sp>
        <p:nvSpPr>
          <p:cNvPr id="2" name="日期占位符 1"/>
          <p:cNvSpPr>
            <a:spLocks noGrp="1"/>
          </p:cNvSpPr>
          <p:nvPr>
            <p:ph type="dt" sz="half" idx="10"/>
          </p:nvPr>
        </p:nvSpPr>
        <p:spPr/>
        <p:txBody>
          <a:bodyPr/>
          <a:lstStyle/>
          <a:p>
            <a:r>
              <a:rPr lang="en-US" altLang="zh-CN" smtClean="0"/>
              <a:t>September 2016</a:t>
            </a:r>
            <a:endParaRPr lang="zh-CN" altLang="en-US"/>
          </a:p>
        </p:txBody>
      </p:sp>
      <p:sp>
        <p:nvSpPr>
          <p:cNvPr id="6" name="页脚占位符 5"/>
          <p:cNvSpPr>
            <a:spLocks noGrp="1"/>
          </p:cNvSpPr>
          <p:nvPr>
            <p:ph type="ftr" sz="quarter" idx="11"/>
          </p:nvPr>
        </p:nvSpPr>
        <p:spPr/>
        <p:txBody>
          <a:bodyPr/>
          <a:lstStyle/>
          <a:p>
            <a:r>
              <a:rPr lang="en-US" altLang="zh-CN" smtClean="0"/>
              <a:t>Chen SUN, Sony</a:t>
            </a:r>
            <a:endParaRPr lang="zh-CN" altLang="en-US"/>
          </a:p>
        </p:txBody>
      </p:sp>
    </p:spTree>
    <p:extLst>
      <p:ext uri="{BB962C8B-B14F-4D97-AF65-F5344CB8AC3E}">
        <p14:creationId xmlns:p14="http://schemas.microsoft.com/office/powerpoint/2010/main" val="179752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title" idx="4294967295"/>
          </p:nvPr>
        </p:nvSpPr>
        <p:spPr>
          <a:xfrm>
            <a:off x="457200" y="269776"/>
            <a:ext cx="8229600" cy="1143000"/>
          </a:xfrm>
        </p:spPr>
        <p:txBody>
          <a:bodyPr>
            <a:normAutofit/>
          </a:bodyPr>
          <a:lstStyle/>
          <a:p>
            <a:pPr marL="0" indent="0"/>
            <a:r>
              <a:rPr lang="en-US" altLang="zh-CN" sz="3200" dirty="0" smtClean="0">
                <a:solidFill>
                  <a:srgbClr val="6600FF"/>
                </a:solidFill>
                <a:latin typeface="Haettenschweiler" pitchFamily="34" charset="0"/>
              </a:rPr>
              <a:t>Block Diagram of the Proposed Solution/Algorithm</a:t>
            </a:r>
            <a:endParaRPr lang="zh-CN" altLang="en-US" sz="3200" dirty="0">
              <a:solidFill>
                <a:srgbClr val="6600FF"/>
              </a:solidFill>
              <a:latin typeface="Haettenschweiler" pitchFamily="34" charset="0"/>
            </a:endParaRPr>
          </a:p>
        </p:txBody>
      </p:sp>
      <p:sp>
        <p:nvSpPr>
          <p:cNvPr id="4" name="灯片编号占位符 5"/>
          <p:cNvSpPr>
            <a:spLocks noGrp="1"/>
          </p:cNvSpPr>
          <p:nvPr>
            <p:ph type="sldNum" sz="quarter" idx="12"/>
          </p:nvPr>
        </p:nvSpPr>
        <p:spPr>
          <a:xfrm>
            <a:off x="8743292" y="6426763"/>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8</a:t>
            </a:fld>
            <a:endParaRPr lang="zh-CN" altLang="zh-CN" dirty="0" smtClean="0"/>
          </a:p>
        </p:txBody>
      </p:sp>
      <p:sp>
        <p:nvSpPr>
          <p:cNvPr id="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5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1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17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7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7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9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日期占位符 16"/>
          <p:cNvSpPr>
            <a:spLocks noGrp="1"/>
          </p:cNvSpPr>
          <p:nvPr>
            <p:ph type="dt" sz="half" idx="10"/>
          </p:nvPr>
        </p:nvSpPr>
        <p:spPr/>
        <p:txBody>
          <a:bodyPr/>
          <a:lstStyle/>
          <a:p>
            <a:r>
              <a:rPr lang="en-US" altLang="zh-CN" smtClean="0"/>
              <a:t>September 2016</a:t>
            </a:r>
            <a:endParaRPr lang="zh-CN" altLang="en-US"/>
          </a:p>
        </p:txBody>
      </p:sp>
      <p:sp>
        <p:nvSpPr>
          <p:cNvPr id="21" name="页脚占位符 20"/>
          <p:cNvSpPr>
            <a:spLocks noGrp="1"/>
          </p:cNvSpPr>
          <p:nvPr>
            <p:ph type="ftr" sz="quarter" idx="11"/>
          </p:nvPr>
        </p:nvSpPr>
        <p:spPr/>
        <p:txBody>
          <a:bodyPr/>
          <a:lstStyle/>
          <a:p>
            <a:r>
              <a:rPr lang="en-US" altLang="zh-CN" smtClean="0"/>
              <a:t>Chen SUN, Sony</a:t>
            </a: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对象 17"/>
          <p:cNvGraphicFramePr>
            <a:graphicFrameLocks noChangeAspect="1"/>
          </p:cNvGraphicFramePr>
          <p:nvPr>
            <p:extLst>
              <p:ext uri="{D42A27DB-BD31-4B8C-83A1-F6EECF244321}">
                <p14:modId xmlns:p14="http://schemas.microsoft.com/office/powerpoint/2010/main" val="1972934418"/>
              </p:ext>
            </p:extLst>
          </p:nvPr>
        </p:nvGraphicFramePr>
        <p:xfrm>
          <a:off x="2123728" y="1124744"/>
          <a:ext cx="4677494" cy="5329157"/>
        </p:xfrm>
        <a:graphic>
          <a:graphicData uri="http://schemas.openxmlformats.org/presentationml/2006/ole">
            <mc:AlternateContent xmlns:mc="http://schemas.openxmlformats.org/markup-compatibility/2006">
              <mc:Choice xmlns:v="urn:schemas-microsoft-com:vml" Requires="v">
                <p:oleObj spid="_x0000_s13317" name="Visio" r:id="rId4" imgW="5800835" imgH="6610140" progId="Visio.Drawing.11">
                  <p:embed/>
                </p:oleObj>
              </mc:Choice>
              <mc:Fallback>
                <p:oleObj name="Visio" r:id="rId4" imgW="5800835" imgH="661014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124744"/>
                        <a:ext cx="4677494" cy="5329157"/>
                      </a:xfrm>
                      <a:prstGeom prst="rect">
                        <a:avLst/>
                      </a:prstGeom>
                      <a:noFill/>
                    </p:spPr>
                  </p:pic>
                </p:oleObj>
              </mc:Fallback>
            </mc:AlternateContent>
          </a:graphicData>
        </a:graphic>
      </p:graphicFrame>
    </p:spTree>
    <p:extLst>
      <p:ext uri="{BB962C8B-B14F-4D97-AF65-F5344CB8AC3E}">
        <p14:creationId xmlns:p14="http://schemas.microsoft.com/office/powerpoint/2010/main" val="4289631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title" idx="4294967295"/>
          </p:nvPr>
        </p:nvSpPr>
        <p:spPr/>
        <p:txBody>
          <a:bodyPr>
            <a:normAutofit/>
          </a:bodyPr>
          <a:lstStyle/>
          <a:p>
            <a:pPr marL="0" indent="0"/>
            <a:r>
              <a:rPr lang="en-US" altLang="zh-CN" dirty="0" smtClean="0">
                <a:solidFill>
                  <a:srgbClr val="6600FF"/>
                </a:solidFill>
                <a:latin typeface="Haettenschweiler" pitchFamily="34" charset="0"/>
              </a:rPr>
              <a:t>Procedure of Forming Clusters (1/2)</a:t>
            </a:r>
            <a:endParaRPr lang="zh-CN" altLang="en-US" dirty="0">
              <a:solidFill>
                <a:srgbClr val="6600FF"/>
              </a:solidFill>
              <a:latin typeface="Haettenschweiler" pitchFamily="34" charset="0"/>
            </a:endParaRPr>
          </a:p>
        </p:txBody>
      </p:sp>
      <p:sp>
        <p:nvSpPr>
          <p:cNvPr id="4" name="灯片编号占位符 5"/>
          <p:cNvSpPr>
            <a:spLocks noGrp="1"/>
          </p:cNvSpPr>
          <p:nvPr>
            <p:ph type="sldNum" sz="quarter" idx="12"/>
          </p:nvPr>
        </p:nvSpPr>
        <p:spPr>
          <a:xfrm>
            <a:off x="8708321" y="6381328"/>
            <a:ext cx="442392" cy="365125"/>
          </a:xfrm>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BFA01C6-592C-41DE-BE92-0D120E874143}" type="slidenum">
              <a:rPr lang="zh-CN" altLang="zh-CN" smtClean="0"/>
              <a:pPr eaLnBrk="1" hangingPunct="1"/>
              <a:t>9</a:t>
            </a:fld>
            <a:endParaRPr lang="zh-CN" altLang="zh-CN" dirty="0" smtClean="0"/>
          </a:p>
        </p:txBody>
      </p:sp>
      <p:sp>
        <p:nvSpPr>
          <p:cNvPr id="5" name="矩形 4"/>
          <p:cNvSpPr/>
          <p:nvPr/>
        </p:nvSpPr>
        <p:spPr>
          <a:xfrm>
            <a:off x="470346" y="1484784"/>
            <a:ext cx="8134102" cy="830997"/>
          </a:xfrm>
          <a:prstGeom prst="rect">
            <a:avLst/>
          </a:prstGeom>
        </p:spPr>
        <p:txBody>
          <a:bodyPr wrap="square">
            <a:spAutoFit/>
          </a:bodyPr>
          <a:lstStyle/>
          <a:p>
            <a:pPr marL="285750" indent="-285750">
              <a:buFont typeface="Wingdings" panose="05000000000000000000" pitchFamily="2" charset="2"/>
              <a:buChar char="Ø"/>
            </a:pPr>
            <a:r>
              <a:rPr lang="en-US" altLang="zh-CN" sz="2400" b="1" i="1" dirty="0" smtClean="0">
                <a:latin typeface="Times New Roman" pitchFamily="18" charset="0"/>
                <a:ea typeface="宋体" pitchFamily="2" charset="-122"/>
              </a:rPr>
              <a:t>Weighted graph-based cluster</a:t>
            </a:r>
            <a:r>
              <a:rPr lang="en-US" altLang="zh-CN" sz="2400" dirty="0" smtClean="0">
                <a:latin typeface="Times New Roman" pitchFamily="18" charset="0"/>
                <a:ea typeface="宋体" pitchFamily="2" charset="-122"/>
              </a:rPr>
              <a:t> considering the SINR thresholds, maximum transmit power and locations of GCOs  </a:t>
            </a:r>
            <a:endParaRPr lang="en-US" altLang="zh-CN" sz="2400" dirty="0">
              <a:latin typeface="Times New Roman" pitchFamily="18" charset="0"/>
              <a:ea typeface="宋体"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TextBox 10"/>
          <p:cNvSpPr txBox="1"/>
          <p:nvPr/>
        </p:nvSpPr>
        <p:spPr>
          <a:xfrm>
            <a:off x="683568" y="2564904"/>
            <a:ext cx="5400600"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 Form  an undirected </a:t>
            </a:r>
            <a:r>
              <a:rPr lang="en-US" altLang="zh-CN" dirty="0" smtClean="0"/>
              <a:t>weighted graph</a:t>
            </a:r>
            <a:r>
              <a:rPr lang="zh-CN" altLang="en-US" dirty="0" smtClean="0"/>
              <a:t> </a:t>
            </a:r>
            <a:r>
              <a:rPr lang="en-US" altLang="zh-CN" dirty="0" smtClean="0"/>
              <a:t>G=(V, E, W)</a:t>
            </a:r>
          </a:p>
          <a:p>
            <a:r>
              <a:rPr lang="en-US" altLang="zh-CN" dirty="0"/>
              <a:t> </a:t>
            </a:r>
            <a:r>
              <a:rPr lang="en-US" altLang="zh-CN" dirty="0" smtClean="0"/>
              <a:t>     V: Collections of Tx-Rx pair</a:t>
            </a:r>
          </a:p>
          <a:p>
            <a:r>
              <a:rPr lang="en-US" altLang="zh-CN" dirty="0" smtClean="0"/>
              <a:t>      E: Collections of the edge between two Tx-Rx pairs</a:t>
            </a:r>
          </a:p>
          <a:p>
            <a:r>
              <a:rPr lang="en-US" altLang="zh-CN" dirty="0"/>
              <a:t> </a:t>
            </a:r>
            <a:r>
              <a:rPr lang="en-US" altLang="zh-CN" dirty="0" smtClean="0"/>
              <a:t>     W: Collections of the weight (i.e., </a:t>
            </a:r>
            <a:r>
              <a:rPr lang="en-US" altLang="zh-CN" i="1" dirty="0" err="1" smtClean="0"/>
              <a:t>w</a:t>
            </a:r>
            <a:r>
              <a:rPr lang="en-US" altLang="zh-CN" i="1" baseline="-25000" dirty="0" err="1" smtClean="0"/>
              <a:t>ij</a:t>
            </a:r>
            <a:r>
              <a:rPr lang="en-US" altLang="zh-CN" dirty="0" smtClean="0"/>
              <a:t>) in each edge  </a:t>
            </a:r>
          </a:p>
          <a:p>
            <a:r>
              <a:rPr lang="en-US" altLang="zh-CN" dirty="0"/>
              <a:t> </a:t>
            </a:r>
            <a:r>
              <a:rPr lang="en-US" altLang="zh-CN" dirty="0" smtClean="0"/>
              <a:t>            W={</a:t>
            </a:r>
            <a:r>
              <a:rPr lang="en-US" altLang="zh-CN" i="1" dirty="0" err="1" smtClean="0"/>
              <a:t>w</a:t>
            </a:r>
            <a:r>
              <a:rPr lang="en-US" altLang="zh-CN" i="1" baseline="-25000" dirty="0" err="1" smtClean="0"/>
              <a:t>ij</a:t>
            </a:r>
            <a:r>
              <a:rPr lang="en-US" altLang="zh-CN" dirty="0" smtClean="0"/>
              <a:t>}</a:t>
            </a:r>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3089498617"/>
              </p:ext>
            </p:extLst>
          </p:nvPr>
        </p:nvGraphicFramePr>
        <p:xfrm>
          <a:off x="1042988" y="4127500"/>
          <a:ext cx="4454525" cy="908050"/>
        </p:xfrm>
        <a:graphic>
          <a:graphicData uri="http://schemas.openxmlformats.org/presentationml/2006/ole">
            <mc:AlternateContent xmlns:mc="http://schemas.openxmlformats.org/markup-compatibility/2006">
              <mc:Choice xmlns:v="urn:schemas-microsoft-com:vml" Requires="v">
                <p:oleObj spid="_x0000_s8202" name="Equation" r:id="rId4" imgW="2501640" imgH="507960" progId="Equation.DSMT4">
                  <p:embed/>
                </p:oleObj>
              </mc:Choice>
              <mc:Fallback>
                <p:oleObj name="Equation" r:id="rId4" imgW="2501640" imgH="507960" progId="Equation.DSMT4">
                  <p:embed/>
                  <p:pic>
                    <p:nvPicPr>
                      <p:cNvPr id="0" name=""/>
                      <p:cNvPicPr>
                        <a:picLocks noChangeAspect="1" noChangeArrowheads="1"/>
                      </p:cNvPicPr>
                      <p:nvPr/>
                    </p:nvPicPr>
                    <p:blipFill>
                      <a:blip r:embed="rId5"/>
                      <a:srcRect/>
                      <a:stretch>
                        <a:fillRect/>
                      </a:stretch>
                    </p:blipFill>
                    <p:spPr bwMode="auto">
                      <a:xfrm>
                        <a:off x="1042988" y="4127500"/>
                        <a:ext cx="4454525" cy="908050"/>
                      </a:xfrm>
                      <a:prstGeom prst="rect">
                        <a:avLst/>
                      </a:prstGeom>
                      <a:solidFill>
                        <a:schemeClr val="accent1">
                          <a:lumMod val="20000"/>
                          <a:lumOff val="80000"/>
                        </a:schemeClr>
                      </a:solidFill>
                    </p:spPr>
                  </p:pic>
                </p:oleObj>
              </mc:Fallback>
            </mc:AlternateContent>
          </a:graphicData>
        </a:graphic>
      </p:graphicFrame>
      <p:sp>
        <p:nvSpPr>
          <p:cNvPr id="13" name="矩形 12"/>
          <p:cNvSpPr/>
          <p:nvPr/>
        </p:nvSpPr>
        <p:spPr>
          <a:xfrm>
            <a:off x="230682" y="5877272"/>
            <a:ext cx="8613430" cy="584775"/>
          </a:xfrm>
          <a:prstGeom prst="rect">
            <a:avLst/>
          </a:prstGeom>
          <a:solidFill>
            <a:srgbClr val="FFFF00">
              <a:alpha val="35000"/>
            </a:srgbClr>
          </a:solidFill>
        </p:spPr>
        <p:txBody>
          <a:bodyPr wrap="square">
            <a:spAutoFit/>
          </a:bodyPr>
          <a:lstStyle/>
          <a:p>
            <a:pPr marL="533400" indent="-533400"/>
            <a:r>
              <a:rPr lang="en-US" altLang="zh-CN" sz="1600" b="1" dirty="0" smtClean="0">
                <a:solidFill>
                  <a:srgbClr val="FF0000"/>
                </a:solidFill>
              </a:rPr>
              <a:t>	The weight is normalized by the respective SINR threshold.</a:t>
            </a:r>
            <a:r>
              <a:rPr lang="en-US" altLang="zh-CN" sz="1600" b="1" i="1" dirty="0"/>
              <a:t> </a:t>
            </a:r>
            <a:r>
              <a:rPr lang="en-US" altLang="zh-CN" sz="1600" b="1" dirty="0" smtClean="0">
                <a:solidFill>
                  <a:srgbClr val="FF0000"/>
                </a:solidFill>
              </a:rPr>
              <a:t>The bigger weight, the smaller relative interference to its SINR requirement.</a:t>
            </a:r>
            <a:endParaRPr lang="en-US" altLang="zh-CN" sz="1600" b="1" dirty="0">
              <a:solidFill>
                <a:srgbClr val="FF0000"/>
              </a:solidFill>
            </a:endParaRPr>
          </a:p>
        </p:txBody>
      </p:sp>
      <p:sp>
        <p:nvSpPr>
          <p:cNvPr id="3" name="Rectangle 10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1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9" name="对象 18"/>
          <p:cNvGraphicFramePr>
            <a:graphicFrameLocks noChangeAspect="1"/>
          </p:cNvGraphicFramePr>
          <p:nvPr>
            <p:extLst>
              <p:ext uri="{D42A27DB-BD31-4B8C-83A1-F6EECF244321}">
                <p14:modId xmlns:p14="http://schemas.microsoft.com/office/powerpoint/2010/main" val="2858721236"/>
              </p:ext>
            </p:extLst>
          </p:nvPr>
        </p:nvGraphicFramePr>
        <p:xfrm>
          <a:off x="5796136" y="2420888"/>
          <a:ext cx="3240360" cy="3528513"/>
        </p:xfrm>
        <a:graphic>
          <a:graphicData uri="http://schemas.openxmlformats.org/presentationml/2006/ole">
            <mc:AlternateContent xmlns:mc="http://schemas.openxmlformats.org/markup-compatibility/2006">
              <mc:Choice xmlns:v="urn:schemas-microsoft-com:vml" Requires="v">
                <p:oleObj spid="_x0000_s8203" name="Visio" r:id="rId6" imgW="2248877" imgH="2554921" progId="Visio.Drawing.11">
                  <p:embed/>
                </p:oleObj>
              </mc:Choice>
              <mc:Fallback>
                <p:oleObj name="Visio" r:id="rId6" imgW="2248877" imgH="2554921"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2420888"/>
                        <a:ext cx="3240360" cy="3528513"/>
                      </a:xfrm>
                      <a:prstGeom prst="rect">
                        <a:avLst/>
                      </a:prstGeom>
                      <a:noFill/>
                    </p:spPr>
                  </p:pic>
                </p:oleObj>
              </mc:Fallback>
            </mc:AlternateContent>
          </a:graphicData>
        </a:graphic>
      </p:graphicFrame>
      <p:sp>
        <p:nvSpPr>
          <p:cNvPr id="7" name="椭圆 6"/>
          <p:cNvSpPr/>
          <p:nvPr/>
        </p:nvSpPr>
        <p:spPr>
          <a:xfrm>
            <a:off x="2627784" y="4581128"/>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44008" y="4581128"/>
            <a:ext cx="86409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7"/>
          <p:cNvSpPr>
            <a:spLocks noGrp="1"/>
          </p:cNvSpPr>
          <p:nvPr>
            <p:ph type="dt" sz="half" idx="10"/>
          </p:nvPr>
        </p:nvSpPr>
        <p:spPr/>
        <p:txBody>
          <a:bodyPr/>
          <a:lstStyle/>
          <a:p>
            <a:r>
              <a:rPr lang="en-US" altLang="zh-CN" smtClean="0"/>
              <a:t>September 2016</a:t>
            </a:r>
            <a:endParaRPr lang="zh-CN" altLang="en-US"/>
          </a:p>
        </p:txBody>
      </p:sp>
      <p:sp>
        <p:nvSpPr>
          <p:cNvPr id="10" name="页脚占位符 9"/>
          <p:cNvSpPr>
            <a:spLocks noGrp="1"/>
          </p:cNvSpPr>
          <p:nvPr>
            <p:ph type="ftr" sz="quarter" idx="11"/>
          </p:nvPr>
        </p:nvSpPr>
        <p:spPr/>
        <p:txBody>
          <a:bodyPr/>
          <a:lstStyle/>
          <a:p>
            <a:r>
              <a:rPr lang="en-US" altLang="zh-CN" smtClean="0"/>
              <a:t>Chen SUN, Sony</a:t>
            </a:r>
            <a:endParaRPr lang="zh-CN" altLang="en-US"/>
          </a:p>
        </p:txBody>
      </p:sp>
    </p:spTree>
    <p:extLst>
      <p:ext uri="{BB962C8B-B14F-4D97-AF65-F5344CB8AC3E}">
        <p14:creationId xmlns:p14="http://schemas.microsoft.com/office/powerpoint/2010/main" val="410927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15406</TotalTime>
  <Words>1431</Words>
  <Application>Microsoft Office PowerPoint</Application>
  <PresentationFormat>On-screen Show (4:3)</PresentationFormat>
  <Paragraphs>230</Paragraphs>
  <Slides>19</Slides>
  <Notes>10</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19</vt:i4>
      </vt:variant>
    </vt:vector>
  </HeadingPairs>
  <TitlesOfParts>
    <vt:vector size="24" baseType="lpstr">
      <vt:lpstr>Office 主题</vt:lpstr>
      <vt:lpstr>Office Theme</vt:lpstr>
      <vt:lpstr>Document</vt:lpstr>
      <vt:lpstr>Visio</vt:lpstr>
      <vt:lpstr>Equation</vt:lpstr>
      <vt:lpstr>CID162 resolution Graph based resource allocation</vt:lpstr>
      <vt:lpstr>Abstract</vt:lpstr>
      <vt:lpstr>PowerPoint Presentation</vt:lpstr>
      <vt:lpstr>Scenarios under consideration: Multiple CM managed GCO networks</vt:lpstr>
      <vt:lpstr>Formulated Problem</vt:lpstr>
      <vt:lpstr>Proposed Initial Solution/Algorithm</vt:lpstr>
      <vt:lpstr>PowerPoint Presentation</vt:lpstr>
      <vt:lpstr>Block Diagram of the Proposed Solution/Algorithm</vt:lpstr>
      <vt:lpstr>Procedure of Forming Clusters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Coexistence Management Considering Pre-coding and Priority</dc:title>
  <dc:creator>dingwei</dc:creator>
  <cp:lastModifiedBy>Chen SUN</cp:lastModifiedBy>
  <cp:revision>541</cp:revision>
  <dcterms:created xsi:type="dcterms:W3CDTF">2015-10-30T01:17:04Z</dcterms:created>
  <dcterms:modified xsi:type="dcterms:W3CDTF">2016-09-12T09:11:52Z</dcterms:modified>
</cp:coreProperties>
</file>